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4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2" r:id="rId1"/>
    <p:sldMasterId id="2147483824" r:id="rId2"/>
    <p:sldMasterId id="2147483836" r:id="rId3"/>
    <p:sldMasterId id="2147483848" r:id="rId4"/>
    <p:sldMasterId id="2147483860" r:id="rId5"/>
    <p:sldMasterId id="2147483872" r:id="rId6"/>
    <p:sldMasterId id="2147483884" r:id="rId7"/>
    <p:sldMasterId id="2147483896" r:id="rId8"/>
    <p:sldMasterId id="2147483908" r:id="rId9"/>
    <p:sldMasterId id="2147483920" r:id="rId10"/>
    <p:sldMasterId id="2147483932" r:id="rId11"/>
  </p:sldMasterIdLst>
  <p:notesMasterIdLst>
    <p:notesMasterId r:id="rId107"/>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383" r:id="rId32"/>
    <p:sldId id="384" r:id="rId33"/>
    <p:sldId id="385" r:id="rId34"/>
    <p:sldId id="386" r:id="rId35"/>
    <p:sldId id="387" r:id="rId36"/>
    <p:sldId id="388" r:id="rId37"/>
    <p:sldId id="389" r:id="rId38"/>
    <p:sldId id="390" r:id="rId39"/>
    <p:sldId id="382" r:id="rId40"/>
    <p:sldId id="366" r:id="rId41"/>
    <p:sldId id="367" r:id="rId42"/>
    <p:sldId id="368" r:id="rId43"/>
    <p:sldId id="372" r:id="rId44"/>
    <p:sldId id="371" r:id="rId45"/>
    <p:sldId id="370" r:id="rId46"/>
    <p:sldId id="369" r:id="rId47"/>
    <p:sldId id="289" r:id="rId48"/>
    <p:sldId id="290" r:id="rId49"/>
    <p:sldId id="291" r:id="rId50"/>
    <p:sldId id="391" r:id="rId51"/>
    <p:sldId id="392" r:id="rId52"/>
    <p:sldId id="393" r:id="rId53"/>
    <p:sldId id="354" r:id="rId54"/>
    <p:sldId id="394" r:id="rId55"/>
    <p:sldId id="295" r:id="rId56"/>
    <p:sldId id="395" r:id="rId57"/>
    <p:sldId id="355" r:id="rId58"/>
    <p:sldId id="297" r:id="rId59"/>
    <p:sldId id="363" r:id="rId60"/>
    <p:sldId id="298" r:id="rId61"/>
    <p:sldId id="300" r:id="rId62"/>
    <p:sldId id="301" r:id="rId63"/>
    <p:sldId id="396" r:id="rId64"/>
    <p:sldId id="397" r:id="rId65"/>
    <p:sldId id="303" r:id="rId66"/>
    <p:sldId id="398" r:id="rId67"/>
    <p:sldId id="399" r:id="rId68"/>
    <p:sldId id="400" r:id="rId69"/>
    <p:sldId id="306" r:id="rId70"/>
    <p:sldId id="307" r:id="rId71"/>
    <p:sldId id="308" r:id="rId72"/>
    <p:sldId id="309" r:id="rId73"/>
    <p:sldId id="310" r:id="rId74"/>
    <p:sldId id="311" r:id="rId75"/>
    <p:sldId id="312" r:id="rId76"/>
    <p:sldId id="314" r:id="rId77"/>
    <p:sldId id="315" r:id="rId78"/>
    <p:sldId id="316" r:id="rId79"/>
    <p:sldId id="364" r:id="rId80"/>
    <p:sldId id="317" r:id="rId81"/>
    <p:sldId id="320" r:id="rId82"/>
    <p:sldId id="321" r:id="rId83"/>
    <p:sldId id="322" r:id="rId84"/>
    <p:sldId id="324" r:id="rId85"/>
    <p:sldId id="325" r:id="rId86"/>
    <p:sldId id="326" r:id="rId87"/>
    <p:sldId id="327" r:id="rId88"/>
    <p:sldId id="328" r:id="rId89"/>
    <p:sldId id="329" r:id="rId90"/>
    <p:sldId id="402" r:id="rId91"/>
    <p:sldId id="404" r:id="rId92"/>
    <p:sldId id="407" r:id="rId93"/>
    <p:sldId id="406" r:id="rId94"/>
    <p:sldId id="405" r:id="rId95"/>
    <p:sldId id="408" r:id="rId96"/>
    <p:sldId id="410" r:id="rId97"/>
    <p:sldId id="409" r:id="rId98"/>
    <p:sldId id="411" r:id="rId99"/>
    <p:sldId id="412" r:id="rId100"/>
    <p:sldId id="413" r:id="rId101"/>
    <p:sldId id="401" r:id="rId102"/>
    <p:sldId id="331" r:id="rId103"/>
    <p:sldId id="332" r:id="rId104"/>
    <p:sldId id="333" r:id="rId105"/>
    <p:sldId id="334" r:id="rId106"/>
  </p:sldIdLst>
  <p:sldSz cx="9144000" cy="6858000" type="screen4x3"/>
  <p:notesSz cx="6781800" cy="9925050"/>
  <p:defaultTextStyle>
    <a:defPPr>
      <a:defRPr lang="en-GB"/>
    </a:defPPr>
    <a:lvl1pPr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1pPr>
    <a:lvl2pPr marL="742950" indent="-28575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2pPr>
    <a:lvl3pPr marL="11430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3pPr>
    <a:lvl4pPr marL="16002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4pPr>
    <a:lvl5pPr marL="20574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5pPr>
    <a:lvl6pPr marL="2286000" algn="l" defTabSz="914400" rtl="0" eaLnBrk="1" latinLnBrk="0" hangingPunct="1">
      <a:defRPr sz="2000" kern="1200">
        <a:solidFill>
          <a:schemeClr val="bg1"/>
        </a:solidFill>
        <a:latin typeface="Tahoma" pitchFamily="32" charset="0"/>
        <a:ea typeface="+mn-ea"/>
        <a:cs typeface="Arial Unicode MS" pitchFamily="32" charset="0"/>
      </a:defRPr>
    </a:lvl6pPr>
    <a:lvl7pPr marL="2743200" algn="l" defTabSz="914400" rtl="0" eaLnBrk="1" latinLnBrk="0" hangingPunct="1">
      <a:defRPr sz="2000" kern="1200">
        <a:solidFill>
          <a:schemeClr val="bg1"/>
        </a:solidFill>
        <a:latin typeface="Tahoma" pitchFamily="32" charset="0"/>
        <a:ea typeface="+mn-ea"/>
        <a:cs typeface="Arial Unicode MS" pitchFamily="32" charset="0"/>
      </a:defRPr>
    </a:lvl7pPr>
    <a:lvl8pPr marL="3200400" algn="l" defTabSz="914400" rtl="0" eaLnBrk="1" latinLnBrk="0" hangingPunct="1">
      <a:defRPr sz="2000" kern="1200">
        <a:solidFill>
          <a:schemeClr val="bg1"/>
        </a:solidFill>
        <a:latin typeface="Tahoma" pitchFamily="32" charset="0"/>
        <a:ea typeface="+mn-ea"/>
        <a:cs typeface="Arial Unicode MS" pitchFamily="32" charset="0"/>
      </a:defRPr>
    </a:lvl8pPr>
    <a:lvl9pPr marL="3657600" algn="l" defTabSz="914400" rtl="0" eaLnBrk="1" latinLnBrk="0" hangingPunct="1">
      <a:defRPr sz="2000" kern="1200">
        <a:solidFill>
          <a:schemeClr val="bg1"/>
        </a:solidFill>
        <a:latin typeface="Tahoma" pitchFamily="32" charset="0"/>
        <a:ea typeface="+mn-ea"/>
        <a:cs typeface="Arial Unicode MS"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5F28E"/>
    <a:srgbClr val="5D2466"/>
    <a:srgbClr val="FCB2DE"/>
    <a:srgbClr val="CCECFF"/>
    <a:srgbClr val="F0F67E"/>
    <a:srgbClr val="FBF1A5"/>
    <a:srgbClr val="FFFFCC"/>
    <a:srgbClr val="99FF99"/>
    <a:srgbClr val="DCD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2" d="100"/>
          <a:sy n="62" d="100"/>
        </p:scale>
        <p:origin x="-3293"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viewProps" Target="viewProp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1"/>
    </c:view3D>
    <c:floor>
      <c:thickness val="0"/>
    </c:floor>
    <c:sideWall>
      <c:thickness val="0"/>
      <c:spPr>
        <a:ln w="6350"/>
        <a:scene3d>
          <a:camera prst="orthographicFront"/>
          <a:lightRig rig="threePt" dir="t"/>
        </a:scene3d>
        <a:sp3d>
          <a:bevelT w="6350"/>
        </a:sp3d>
      </c:spPr>
    </c:sideWall>
    <c:backWall>
      <c:thickness val="0"/>
      <c:spPr>
        <a:ln w="6350"/>
        <a:scene3d>
          <a:camera prst="orthographicFront"/>
          <a:lightRig rig="threePt" dir="t"/>
        </a:scene3d>
        <a:sp3d>
          <a:bevelT w="6350"/>
        </a:sp3d>
      </c:spPr>
    </c:backWall>
    <c:plotArea>
      <c:layout>
        <c:manualLayout>
          <c:layoutTarget val="inner"/>
          <c:xMode val="edge"/>
          <c:yMode val="edge"/>
          <c:x val="0.13796189312298635"/>
          <c:y val="4.467058304997077E-2"/>
          <c:w val="0.65440728807910231"/>
          <c:h val="0.84353264027129959"/>
        </c:manualLayout>
      </c:layout>
      <c:bar3DChart>
        <c:barDir val="col"/>
        <c:grouping val="clustered"/>
        <c:varyColors val="0"/>
        <c:ser>
          <c:idx val="0"/>
          <c:order val="0"/>
          <c:tx>
            <c:strRef>
              <c:f>Лист1!$B$1</c:f>
              <c:strCache>
                <c:ptCount val="1"/>
                <c:pt idx="0">
                  <c:v>Доходы</c:v>
                </c:pt>
              </c:strCache>
            </c:strRef>
          </c:tx>
          <c:spPr>
            <a:solidFill>
              <a:schemeClr val="accent6">
                <a:lumMod val="60000"/>
                <a:lumOff val="40000"/>
              </a:schemeClr>
            </a:solidFill>
          </c:spPr>
          <c:invertIfNegative val="0"/>
          <c:dLbls>
            <c:dLbl>
              <c:idx val="0"/>
              <c:layout>
                <c:manualLayout>
                  <c:x val="-1.4109682257526941E-2"/>
                  <c:y val="-1.1565427156545448E-2"/>
                </c:manualLayout>
              </c:layout>
              <c:showLegendKey val="0"/>
              <c:showVal val="1"/>
              <c:showCatName val="0"/>
              <c:showSerName val="0"/>
              <c:showPercent val="0"/>
              <c:showBubbleSize val="0"/>
            </c:dLbl>
            <c:dLbl>
              <c:idx val="1"/>
              <c:layout>
                <c:manualLayout>
                  <c:x val="-2.4691700922119763E-2"/>
                  <c:y val="7.8065096592181929E-2"/>
                </c:manualLayout>
              </c:layout>
              <c:showLegendKey val="0"/>
              <c:showVal val="1"/>
              <c:showCatName val="0"/>
              <c:showSerName val="0"/>
              <c:showPercent val="0"/>
              <c:showBubbleSize val="0"/>
            </c:dLbl>
            <c:dLbl>
              <c:idx val="2"/>
              <c:layout>
                <c:manualLayout>
                  <c:x val="1.2345850461059881E-2"/>
                  <c:y val="-1.156519949513806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Лист1!$B$2:$B$4</c:f>
              <c:numCache>
                <c:formatCode>General</c:formatCode>
                <c:ptCount val="3"/>
                <c:pt idx="0">
                  <c:v>689535.7</c:v>
                </c:pt>
                <c:pt idx="1">
                  <c:v>869855.5</c:v>
                </c:pt>
                <c:pt idx="2">
                  <c:v>879797.4</c:v>
                </c:pt>
              </c:numCache>
            </c:numRef>
          </c:val>
        </c:ser>
        <c:ser>
          <c:idx val="1"/>
          <c:order val="1"/>
          <c:tx>
            <c:strRef>
              <c:f>Лист1!$C$1</c:f>
              <c:strCache>
                <c:ptCount val="1"/>
                <c:pt idx="0">
                  <c:v>Расходы</c:v>
                </c:pt>
              </c:strCache>
            </c:strRef>
          </c:tx>
          <c:spPr>
            <a:solidFill>
              <a:schemeClr val="accent3">
                <a:lumMod val="75000"/>
              </a:schemeClr>
            </a:solidFill>
          </c:spPr>
          <c:invertIfNegative val="0"/>
          <c:dLbls>
            <c:dLbl>
              <c:idx val="0"/>
              <c:layout>
                <c:manualLayout>
                  <c:x val="5.2910787690256603E-2"/>
                  <c:y val="4.3369498106767733E-2"/>
                </c:manualLayout>
              </c:layout>
              <c:showLegendKey val="0"/>
              <c:showVal val="1"/>
              <c:showCatName val="0"/>
              <c:showSerName val="0"/>
              <c:showPercent val="0"/>
              <c:showBubbleSize val="0"/>
            </c:dLbl>
            <c:dLbl>
              <c:idx val="1"/>
              <c:layout>
                <c:manualLayout>
                  <c:x val="2.8219086768136874E-2"/>
                  <c:y val="2.0239099116491618E-2"/>
                </c:manualLayout>
              </c:layout>
              <c:showLegendKey val="0"/>
              <c:showVal val="1"/>
              <c:showCatName val="0"/>
              <c:showSerName val="0"/>
              <c:showPercent val="0"/>
              <c:showBubbleSize val="0"/>
            </c:dLbl>
            <c:dLbl>
              <c:idx val="2"/>
              <c:layout>
                <c:manualLayout>
                  <c:x val="0.10582157538051327"/>
                  <c:y val="6.071729734947482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Лист1!$C$2:$C$4</c:f>
              <c:numCache>
                <c:formatCode>General</c:formatCode>
                <c:ptCount val="3"/>
                <c:pt idx="0">
                  <c:v>698035.7</c:v>
                </c:pt>
                <c:pt idx="1">
                  <c:v>877855.5</c:v>
                </c:pt>
                <c:pt idx="2">
                  <c:v>887297.4</c:v>
                </c:pt>
              </c:numCache>
            </c:numRef>
          </c:val>
        </c:ser>
        <c:ser>
          <c:idx val="2"/>
          <c:order val="2"/>
          <c:tx>
            <c:strRef>
              <c:f>Лист1!$D$1</c:f>
              <c:strCache>
                <c:ptCount val="1"/>
                <c:pt idx="0">
                  <c:v>Дефицит</c:v>
                </c:pt>
              </c:strCache>
            </c:strRef>
          </c:tx>
          <c:spPr>
            <a:solidFill>
              <a:schemeClr val="accent4">
                <a:lumMod val="50000"/>
              </a:schemeClr>
            </a:solidFill>
          </c:spPr>
          <c:invertIfNegative val="0"/>
          <c:dLbls>
            <c:dLbl>
              <c:idx val="2"/>
              <c:layout>
                <c:manualLayout>
                  <c:x val="5.6438173536273756E-2"/>
                  <c:y val="-2.891299873784515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Лист1!$D$2:$D$4</c:f>
              <c:numCache>
                <c:formatCode>General</c:formatCode>
                <c:ptCount val="3"/>
                <c:pt idx="0">
                  <c:v>8500</c:v>
                </c:pt>
                <c:pt idx="1">
                  <c:v>8000</c:v>
                </c:pt>
                <c:pt idx="2">
                  <c:v>7500</c:v>
                </c:pt>
              </c:numCache>
            </c:numRef>
          </c:val>
        </c:ser>
        <c:dLbls>
          <c:showLegendKey val="0"/>
          <c:showVal val="0"/>
          <c:showCatName val="0"/>
          <c:showSerName val="0"/>
          <c:showPercent val="0"/>
          <c:showBubbleSize val="0"/>
        </c:dLbls>
        <c:gapWidth val="150"/>
        <c:shape val="box"/>
        <c:axId val="133538944"/>
        <c:axId val="133540480"/>
        <c:axId val="0"/>
      </c:bar3DChart>
      <c:catAx>
        <c:axId val="133538944"/>
        <c:scaling>
          <c:orientation val="minMax"/>
        </c:scaling>
        <c:delete val="0"/>
        <c:axPos val="b"/>
        <c:majorTickMark val="out"/>
        <c:minorTickMark val="none"/>
        <c:tickLblPos val="nextTo"/>
        <c:crossAx val="133540480"/>
        <c:crosses val="autoZero"/>
        <c:auto val="1"/>
        <c:lblAlgn val="ctr"/>
        <c:lblOffset val="100"/>
        <c:noMultiLvlLbl val="0"/>
      </c:catAx>
      <c:valAx>
        <c:axId val="133540480"/>
        <c:scaling>
          <c:orientation val="minMax"/>
        </c:scaling>
        <c:delete val="0"/>
        <c:axPos val="l"/>
        <c:majorGridlines/>
        <c:numFmt formatCode="General" sourceLinked="1"/>
        <c:majorTickMark val="out"/>
        <c:minorTickMark val="none"/>
        <c:tickLblPos val="nextTo"/>
        <c:crossAx val="133538944"/>
        <c:crosses val="autoZero"/>
        <c:crossBetween val="between"/>
      </c:valAx>
    </c:plotArea>
    <c:legend>
      <c:legendPos val="r"/>
      <c:overlay val="0"/>
    </c:legend>
    <c:plotVisOnly val="1"/>
    <c:dispBlanksAs val="gap"/>
    <c:showDLblsOverMax val="0"/>
  </c:chart>
  <c:spPr>
    <a:noFill/>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rAngAx val="0"/>
      <c:perspective val="30"/>
    </c:view3D>
    <c:floor>
      <c:thickness val="0"/>
    </c:floor>
    <c:sideWall>
      <c:thickness val="0"/>
    </c:sideWall>
    <c:backWall>
      <c:thickness val="0"/>
    </c:backWall>
    <c:plotArea>
      <c:layout>
        <c:manualLayout>
          <c:layoutTarget val="inner"/>
          <c:xMode val="edge"/>
          <c:yMode val="edge"/>
          <c:x val="0.1047256971447617"/>
          <c:y val="0.13732405857885857"/>
          <c:w val="0.46042278589798563"/>
          <c:h val="0.72796196764045185"/>
        </c:manualLayout>
      </c:layout>
      <c:bar3DChart>
        <c:barDir val="col"/>
        <c:grouping val="percentStacked"/>
        <c:varyColors val="0"/>
        <c:ser>
          <c:idx val="0"/>
          <c:order val="0"/>
          <c:tx>
            <c:strRef>
              <c:f>Лист1!$B$1</c:f>
              <c:strCache>
                <c:ptCount val="1"/>
                <c:pt idx="0">
                  <c:v> </c:v>
                </c:pt>
              </c:strCache>
            </c:strRef>
          </c:tx>
          <c:spPr>
            <a:ln>
              <a:solidFill>
                <a:schemeClr val="bg2">
                  <a:lumMod val="50000"/>
                </a:schemeClr>
              </a:solidFill>
            </a:ln>
          </c:spPr>
          <c:invertIfNegative val="0"/>
          <c:dPt>
            <c:idx val="0"/>
            <c:invertIfNegative val="0"/>
            <c:bubble3D val="0"/>
            <c:explosion val="1"/>
            <c:spPr>
              <a:solidFill>
                <a:srgbClr val="99FF99"/>
              </a:solidFill>
              <a:ln>
                <a:solidFill>
                  <a:schemeClr val="accent4">
                    <a:lumMod val="40000"/>
                    <a:lumOff val="60000"/>
                  </a:schemeClr>
                </a:solidFill>
              </a:ln>
            </c:spPr>
          </c:dPt>
          <c:cat>
            <c:strRef>
              <c:f>Лист1!$A$2:$A$4</c:f>
              <c:strCache>
                <c:ptCount val="3"/>
                <c:pt idx="0">
                  <c:v>2018 год</c:v>
                </c:pt>
                <c:pt idx="1">
                  <c:v>2019 год</c:v>
                </c:pt>
                <c:pt idx="2">
                  <c:v>2020 год</c:v>
                </c:pt>
              </c:strCache>
            </c:strRef>
          </c:cat>
          <c:val>
            <c:numRef>
              <c:f>Лист1!$B$2:$B$4</c:f>
              <c:numCache>
                <c:formatCode>General</c:formatCode>
                <c:ptCount val="3"/>
                <c:pt idx="0">
                  <c:v>0</c:v>
                </c:pt>
                <c:pt idx="1">
                  <c:v>0</c:v>
                </c:pt>
                <c:pt idx="2">
                  <c:v>0</c:v>
                </c:pt>
              </c:numCache>
            </c:numRef>
          </c:val>
        </c:ser>
        <c:ser>
          <c:idx val="1"/>
          <c:order val="1"/>
          <c:tx>
            <c:strRef>
              <c:f>Лист1!$C$1</c:f>
              <c:strCache>
                <c:ptCount val="1"/>
                <c:pt idx="0">
                  <c:v>Налог на доходы физических лиц </c:v>
                </c:pt>
              </c:strCache>
            </c:strRef>
          </c:tx>
          <c:spPr>
            <a:solidFill>
              <a:schemeClr val="bg2">
                <a:lumMod val="50000"/>
              </a:schemeClr>
            </a:solidFill>
            <a:ln>
              <a:solidFill>
                <a:srgbClr val="FCB2DE"/>
              </a:solidFill>
            </a:ln>
          </c:spPr>
          <c:invertIfNegative val="0"/>
          <c:cat>
            <c:strRef>
              <c:f>Лист1!$A$2:$A$4</c:f>
              <c:strCache>
                <c:ptCount val="3"/>
                <c:pt idx="0">
                  <c:v>2018 год</c:v>
                </c:pt>
                <c:pt idx="1">
                  <c:v>2019 год</c:v>
                </c:pt>
                <c:pt idx="2">
                  <c:v>2020 год</c:v>
                </c:pt>
              </c:strCache>
            </c:strRef>
          </c:cat>
          <c:val>
            <c:numRef>
              <c:f>Лист1!$C$2:$C$4</c:f>
              <c:numCache>
                <c:formatCode>General</c:formatCode>
                <c:ptCount val="3"/>
                <c:pt idx="0">
                  <c:v>127260</c:v>
                </c:pt>
                <c:pt idx="1">
                  <c:v>137900</c:v>
                </c:pt>
                <c:pt idx="2">
                  <c:v>151623</c:v>
                </c:pt>
              </c:numCache>
            </c:numRef>
          </c:val>
        </c:ser>
        <c:ser>
          <c:idx val="2"/>
          <c:order val="2"/>
          <c:tx>
            <c:strRef>
              <c:f>Лист1!$D$1</c:f>
              <c:strCache>
                <c:ptCount val="1"/>
                <c:pt idx="0">
                  <c:v>Единый налог на вмененный доход для отдельных видов деятельности </c:v>
                </c:pt>
              </c:strCache>
            </c:strRef>
          </c:tx>
          <c:invertIfNegative val="0"/>
          <c:cat>
            <c:strRef>
              <c:f>Лист1!$A$2:$A$4</c:f>
              <c:strCache>
                <c:ptCount val="3"/>
                <c:pt idx="0">
                  <c:v>2018 год</c:v>
                </c:pt>
                <c:pt idx="1">
                  <c:v>2019 год</c:v>
                </c:pt>
                <c:pt idx="2">
                  <c:v>2020 год</c:v>
                </c:pt>
              </c:strCache>
            </c:strRef>
          </c:cat>
          <c:val>
            <c:numRef>
              <c:f>Лист1!$D$2:$D$4</c:f>
              <c:numCache>
                <c:formatCode>General</c:formatCode>
                <c:ptCount val="3"/>
                <c:pt idx="0">
                  <c:v>17500</c:v>
                </c:pt>
                <c:pt idx="1">
                  <c:v>17000</c:v>
                </c:pt>
                <c:pt idx="2">
                  <c:v>13841</c:v>
                </c:pt>
              </c:numCache>
            </c:numRef>
          </c:val>
        </c:ser>
        <c:ser>
          <c:idx val="3"/>
          <c:order val="3"/>
          <c:tx>
            <c:strRef>
              <c:f>Лист1!$E$1</c:f>
              <c:strCache>
                <c:ptCount val="1"/>
                <c:pt idx="0">
                  <c:v>Акцизы по подакцизным товарам </c:v>
                </c:pt>
              </c:strCache>
            </c:strRef>
          </c:tx>
          <c:invertIfNegative val="0"/>
          <c:cat>
            <c:strRef>
              <c:f>Лист1!$A$2:$A$4</c:f>
              <c:strCache>
                <c:ptCount val="3"/>
                <c:pt idx="0">
                  <c:v>2018 год</c:v>
                </c:pt>
                <c:pt idx="1">
                  <c:v>2019 год</c:v>
                </c:pt>
                <c:pt idx="2">
                  <c:v>2020 год</c:v>
                </c:pt>
              </c:strCache>
            </c:strRef>
          </c:cat>
          <c:val>
            <c:numRef>
              <c:f>Лист1!$E$2:$E$4</c:f>
              <c:numCache>
                <c:formatCode>General</c:formatCode>
                <c:ptCount val="3"/>
                <c:pt idx="0">
                  <c:v>12740</c:v>
                </c:pt>
                <c:pt idx="1">
                  <c:v>15800</c:v>
                </c:pt>
                <c:pt idx="2">
                  <c:v>15634</c:v>
                </c:pt>
              </c:numCache>
            </c:numRef>
          </c:val>
        </c:ser>
        <c:ser>
          <c:idx val="4"/>
          <c:order val="4"/>
          <c:tx>
            <c:strRef>
              <c:f>Лист1!$F$1</c:f>
              <c:strCache>
                <c:ptCount val="1"/>
                <c:pt idx="0">
                  <c:v>налог, взимаемый в связи с применением упрощенной системы налогообложения</c:v>
                </c:pt>
              </c:strCache>
            </c:strRef>
          </c:tx>
          <c:invertIfNegative val="0"/>
          <c:cat>
            <c:strRef>
              <c:f>Лист1!$A$2:$A$4</c:f>
              <c:strCache>
                <c:ptCount val="3"/>
                <c:pt idx="0">
                  <c:v>2018 год</c:v>
                </c:pt>
                <c:pt idx="1">
                  <c:v>2019 год</c:v>
                </c:pt>
                <c:pt idx="2">
                  <c:v>2020 год</c:v>
                </c:pt>
              </c:strCache>
            </c:strRef>
          </c:cat>
          <c:val>
            <c:numRef>
              <c:f>Лист1!$F$2:$F$4</c:f>
              <c:numCache>
                <c:formatCode>General</c:formatCode>
                <c:ptCount val="3"/>
                <c:pt idx="0">
                  <c:v>4819</c:v>
                </c:pt>
                <c:pt idx="1">
                  <c:v>6629</c:v>
                </c:pt>
                <c:pt idx="2">
                  <c:v>12012</c:v>
                </c:pt>
              </c:numCache>
            </c:numRef>
          </c:val>
        </c:ser>
        <c:ser>
          <c:idx val="5"/>
          <c:order val="5"/>
          <c:tx>
            <c:strRef>
              <c:f>Лист1!$G$1</c:f>
              <c:strCache>
                <c:ptCount val="1"/>
                <c:pt idx="0">
                  <c:v>Государственная пошлина</c:v>
                </c:pt>
              </c:strCache>
            </c:strRef>
          </c:tx>
          <c:invertIfNegative val="0"/>
          <c:cat>
            <c:strRef>
              <c:f>Лист1!$A$2:$A$4</c:f>
              <c:strCache>
                <c:ptCount val="3"/>
                <c:pt idx="0">
                  <c:v>2018 год</c:v>
                </c:pt>
                <c:pt idx="1">
                  <c:v>2019 год</c:v>
                </c:pt>
                <c:pt idx="2">
                  <c:v>2020 год</c:v>
                </c:pt>
              </c:strCache>
            </c:strRef>
          </c:cat>
          <c:val>
            <c:numRef>
              <c:f>Лист1!$G$2:$G$4</c:f>
              <c:numCache>
                <c:formatCode>General</c:formatCode>
                <c:ptCount val="3"/>
                <c:pt idx="0">
                  <c:v>3700</c:v>
                </c:pt>
                <c:pt idx="1">
                  <c:v>4800</c:v>
                </c:pt>
                <c:pt idx="2">
                  <c:v>4800</c:v>
                </c:pt>
              </c:numCache>
            </c:numRef>
          </c:val>
        </c:ser>
        <c:ser>
          <c:idx val="6"/>
          <c:order val="6"/>
          <c:tx>
            <c:strRef>
              <c:f>Лист1!$H$1</c:f>
              <c:strCache>
                <c:ptCount val="1"/>
                <c:pt idx="0">
                  <c:v>Налог, взимаемый в связи с применением патентной системы налогообложения </c:v>
                </c:pt>
              </c:strCache>
            </c:strRef>
          </c:tx>
          <c:invertIfNegative val="0"/>
          <c:cat>
            <c:strRef>
              <c:f>Лист1!$A$2:$A$4</c:f>
              <c:strCache>
                <c:ptCount val="3"/>
                <c:pt idx="0">
                  <c:v>2018 год</c:v>
                </c:pt>
                <c:pt idx="1">
                  <c:v>2019 год</c:v>
                </c:pt>
                <c:pt idx="2">
                  <c:v>2020 год</c:v>
                </c:pt>
              </c:strCache>
            </c:strRef>
          </c:cat>
          <c:val>
            <c:numRef>
              <c:f>Лист1!$H$2:$H$4</c:f>
              <c:numCache>
                <c:formatCode>General</c:formatCode>
                <c:ptCount val="3"/>
                <c:pt idx="0">
                  <c:v>3600</c:v>
                </c:pt>
                <c:pt idx="1">
                  <c:v>3473</c:v>
                </c:pt>
                <c:pt idx="2">
                  <c:v>4716</c:v>
                </c:pt>
              </c:numCache>
            </c:numRef>
          </c:val>
        </c:ser>
        <c:ser>
          <c:idx val="7"/>
          <c:order val="7"/>
          <c:tx>
            <c:strRef>
              <c:f>Лист1!$I$1</c:f>
              <c:strCache>
                <c:ptCount val="1"/>
                <c:pt idx="0">
                  <c:v>Единый сельскохозяйственный налог </c:v>
                </c:pt>
              </c:strCache>
            </c:strRef>
          </c:tx>
          <c:invertIfNegative val="0"/>
          <c:cat>
            <c:strRef>
              <c:f>Лист1!$A$2:$A$4</c:f>
              <c:strCache>
                <c:ptCount val="3"/>
                <c:pt idx="0">
                  <c:v>2018 год</c:v>
                </c:pt>
                <c:pt idx="1">
                  <c:v>2019 год</c:v>
                </c:pt>
                <c:pt idx="2">
                  <c:v>2020 год</c:v>
                </c:pt>
              </c:strCache>
            </c:strRef>
          </c:cat>
          <c:val>
            <c:numRef>
              <c:f>Лист1!$I$2:$I$4</c:f>
              <c:numCache>
                <c:formatCode>General</c:formatCode>
                <c:ptCount val="3"/>
                <c:pt idx="0">
                  <c:v>391</c:v>
                </c:pt>
                <c:pt idx="1">
                  <c:v>383</c:v>
                </c:pt>
                <c:pt idx="2">
                  <c:v>666</c:v>
                </c:pt>
              </c:numCache>
            </c:numRef>
          </c:val>
        </c:ser>
        <c:ser>
          <c:idx val="8"/>
          <c:order val="8"/>
          <c:tx>
            <c:strRef>
              <c:f>Лист1!$J$1</c:f>
              <c:strCache>
                <c:ptCount val="1"/>
                <c:pt idx="0">
                  <c:v>Налог на добычу полезных ископаемых </c:v>
                </c:pt>
              </c:strCache>
            </c:strRef>
          </c:tx>
          <c:invertIfNegative val="0"/>
          <c:cat>
            <c:strRef>
              <c:f>Лист1!$A$2:$A$4</c:f>
              <c:strCache>
                <c:ptCount val="3"/>
                <c:pt idx="0">
                  <c:v>2018 год</c:v>
                </c:pt>
                <c:pt idx="1">
                  <c:v>2019 год</c:v>
                </c:pt>
                <c:pt idx="2">
                  <c:v>2020 год</c:v>
                </c:pt>
              </c:strCache>
            </c:strRef>
          </c:cat>
          <c:val>
            <c:numRef>
              <c:f>Лист1!$J$2:$J$4</c:f>
              <c:numCache>
                <c:formatCode>General</c:formatCode>
                <c:ptCount val="3"/>
                <c:pt idx="1">
                  <c:v>300</c:v>
                </c:pt>
                <c:pt idx="2">
                  <c:v>300</c:v>
                </c:pt>
              </c:numCache>
            </c:numRef>
          </c:val>
        </c:ser>
        <c:ser>
          <c:idx val="9"/>
          <c:order val="9"/>
          <c:tx>
            <c:strRef>
              <c:f>Лист1!$K$1</c:f>
              <c:strCache>
                <c:ptCount val="1"/>
                <c:pt idx="0">
                  <c:v>Транспортный налог с физических лиц</c:v>
                </c:pt>
              </c:strCache>
            </c:strRef>
          </c:tx>
          <c:invertIfNegative val="0"/>
          <c:cat>
            <c:strRef>
              <c:f>Лист1!$A$2:$A$4</c:f>
              <c:strCache>
                <c:ptCount val="3"/>
                <c:pt idx="0">
                  <c:v>2018 год</c:v>
                </c:pt>
                <c:pt idx="1">
                  <c:v>2019 год</c:v>
                </c:pt>
                <c:pt idx="2">
                  <c:v>2020 год</c:v>
                </c:pt>
              </c:strCache>
            </c:strRef>
          </c:cat>
          <c:val>
            <c:numRef>
              <c:f>Лист1!$K$2:$K$4</c:f>
              <c:numCache>
                <c:formatCode>General</c:formatCode>
                <c:ptCount val="3"/>
                <c:pt idx="2">
                  <c:v>5841</c:v>
                </c:pt>
              </c:numCache>
            </c:numRef>
          </c:val>
        </c:ser>
        <c:dLbls>
          <c:showLegendKey val="0"/>
          <c:showVal val="0"/>
          <c:showCatName val="0"/>
          <c:showSerName val="0"/>
          <c:showPercent val="0"/>
          <c:showBubbleSize val="0"/>
        </c:dLbls>
        <c:gapWidth val="100"/>
        <c:shape val="box"/>
        <c:axId val="133934464"/>
        <c:axId val="134218880"/>
        <c:axId val="0"/>
      </c:bar3DChart>
      <c:catAx>
        <c:axId val="133934464"/>
        <c:scaling>
          <c:orientation val="minMax"/>
        </c:scaling>
        <c:delete val="0"/>
        <c:axPos val="b"/>
        <c:numFmt formatCode="General" sourceLinked="1"/>
        <c:majorTickMark val="out"/>
        <c:minorTickMark val="none"/>
        <c:tickLblPos val="nextTo"/>
        <c:crossAx val="134218880"/>
        <c:crosses val="autoZero"/>
        <c:auto val="1"/>
        <c:lblAlgn val="ctr"/>
        <c:lblOffset val="100"/>
        <c:noMultiLvlLbl val="0"/>
      </c:catAx>
      <c:valAx>
        <c:axId val="134218880"/>
        <c:scaling>
          <c:orientation val="minMax"/>
        </c:scaling>
        <c:delete val="0"/>
        <c:axPos val="l"/>
        <c:majorGridlines/>
        <c:numFmt formatCode="0%" sourceLinked="1"/>
        <c:majorTickMark val="out"/>
        <c:minorTickMark val="none"/>
        <c:tickLblPos val="nextTo"/>
        <c:crossAx val="133934464"/>
        <c:crosses val="autoZero"/>
        <c:crossBetween val="between"/>
      </c:valAx>
    </c:plotArea>
    <c:legend>
      <c:legendPos val="r"/>
      <c:legendEntry>
        <c:idx val="9"/>
        <c:delete val="1"/>
      </c:legendEntry>
      <c:layout>
        <c:manualLayout>
          <c:xMode val="edge"/>
          <c:yMode val="edge"/>
          <c:x val="0.5602086434840573"/>
          <c:y val="2.4251619667942034E-2"/>
          <c:w val="0.42222341962004217"/>
          <c:h val="0.97574838033205802"/>
        </c:manualLayout>
      </c:layout>
      <c:overlay val="0"/>
      <c:txPr>
        <a:bodyPr/>
        <a:lstStyle/>
        <a:p>
          <a:pPr>
            <a:defRPr sz="1600">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2892569298984845E-2"/>
          <c:y val="2.2430009210982194E-2"/>
          <c:w val="0.37193417081932179"/>
          <c:h val="0.88384343020357115"/>
        </c:manualLayout>
      </c:layout>
      <c:bar3DChart>
        <c:barDir val="col"/>
        <c:grouping val="stacked"/>
        <c:varyColors val="0"/>
        <c:ser>
          <c:idx val="0"/>
          <c:order val="0"/>
          <c:tx>
            <c:strRef>
              <c:f>Лист1!$B$1</c:f>
              <c:strCache>
                <c:ptCount val="1"/>
                <c:pt idx="0">
                  <c:v>Доходы от использования имущества, находящегося в государственной и муниципальной собственности</c:v>
                </c:pt>
              </c:strCache>
            </c:strRef>
          </c:tx>
          <c:spPr>
            <a:solidFill>
              <a:schemeClr val="accent1">
                <a:lumMod val="75000"/>
              </a:schemeClr>
            </a:solidFill>
          </c:spPr>
          <c:invertIfNegative val="0"/>
          <c:cat>
            <c:strRef>
              <c:f>Лист1!$A$2:$A$4</c:f>
              <c:strCache>
                <c:ptCount val="3"/>
                <c:pt idx="0">
                  <c:v>2018 год</c:v>
                </c:pt>
                <c:pt idx="1">
                  <c:v>2019 год</c:v>
                </c:pt>
                <c:pt idx="2">
                  <c:v>2020 год</c:v>
                </c:pt>
              </c:strCache>
            </c:strRef>
          </c:cat>
          <c:val>
            <c:numRef>
              <c:f>Лист1!$B$2:$B$4</c:f>
              <c:numCache>
                <c:formatCode>General</c:formatCode>
                <c:ptCount val="3"/>
                <c:pt idx="0">
                  <c:v>26522</c:v>
                </c:pt>
                <c:pt idx="1">
                  <c:v>27696</c:v>
                </c:pt>
                <c:pt idx="2">
                  <c:v>27293</c:v>
                </c:pt>
              </c:numCache>
            </c:numRef>
          </c:val>
        </c:ser>
        <c:ser>
          <c:idx val="1"/>
          <c:order val="1"/>
          <c:tx>
            <c:strRef>
              <c:f>Лист1!$C$1</c:f>
              <c:strCache>
                <c:ptCount val="1"/>
                <c:pt idx="0">
                  <c:v>Платежи при пользовании природными ресурсами</c:v>
                </c:pt>
              </c:strCache>
            </c:strRef>
          </c:tx>
          <c:invertIfNegative val="0"/>
          <c:cat>
            <c:strRef>
              <c:f>Лист1!$A$2:$A$4</c:f>
              <c:strCache>
                <c:ptCount val="3"/>
                <c:pt idx="0">
                  <c:v>2018 год</c:v>
                </c:pt>
                <c:pt idx="1">
                  <c:v>2019 год</c:v>
                </c:pt>
                <c:pt idx="2">
                  <c:v>2020 год</c:v>
                </c:pt>
              </c:strCache>
            </c:strRef>
          </c:cat>
          <c:val>
            <c:numRef>
              <c:f>Лист1!$C$2:$C$4</c:f>
              <c:numCache>
                <c:formatCode>General</c:formatCode>
                <c:ptCount val="3"/>
                <c:pt idx="0">
                  <c:v>638</c:v>
                </c:pt>
                <c:pt idx="1">
                  <c:v>639</c:v>
                </c:pt>
                <c:pt idx="2">
                  <c:v>857</c:v>
                </c:pt>
              </c:numCache>
            </c:numRef>
          </c:val>
        </c:ser>
        <c:ser>
          <c:idx val="2"/>
          <c:order val="2"/>
          <c:tx>
            <c:strRef>
              <c:f>Лист1!$D$1</c:f>
              <c:strCache>
                <c:ptCount val="1"/>
                <c:pt idx="0">
                  <c:v>Доходы от продажи материальных и нематериальных активов</c:v>
                </c:pt>
              </c:strCache>
            </c:strRef>
          </c:tx>
          <c:invertIfNegative val="0"/>
          <c:cat>
            <c:strRef>
              <c:f>Лист1!$A$2:$A$4</c:f>
              <c:strCache>
                <c:ptCount val="3"/>
                <c:pt idx="0">
                  <c:v>2018 год</c:v>
                </c:pt>
                <c:pt idx="1">
                  <c:v>2019 год</c:v>
                </c:pt>
                <c:pt idx="2">
                  <c:v>2020 год</c:v>
                </c:pt>
              </c:strCache>
            </c:strRef>
          </c:cat>
          <c:val>
            <c:numRef>
              <c:f>Лист1!$D$2:$D$4</c:f>
              <c:numCache>
                <c:formatCode>General</c:formatCode>
                <c:ptCount val="3"/>
                <c:pt idx="0">
                  <c:v>4013</c:v>
                </c:pt>
                <c:pt idx="1">
                  <c:v>2480</c:v>
                </c:pt>
                <c:pt idx="2">
                  <c:v>2475</c:v>
                </c:pt>
              </c:numCache>
            </c:numRef>
          </c:val>
        </c:ser>
        <c:ser>
          <c:idx val="3"/>
          <c:order val="3"/>
          <c:tx>
            <c:strRef>
              <c:f>Лист1!$E$1</c:f>
              <c:strCache>
                <c:ptCount val="1"/>
                <c:pt idx="0">
                  <c:v>Штрафы, санкции, возмещение ущерба</c:v>
                </c:pt>
              </c:strCache>
            </c:strRef>
          </c:tx>
          <c:invertIfNegative val="0"/>
          <c:cat>
            <c:strRef>
              <c:f>Лист1!$A$2:$A$4</c:f>
              <c:strCache>
                <c:ptCount val="3"/>
                <c:pt idx="0">
                  <c:v>2018 год</c:v>
                </c:pt>
                <c:pt idx="1">
                  <c:v>2019 год</c:v>
                </c:pt>
                <c:pt idx="2">
                  <c:v>2020 год</c:v>
                </c:pt>
              </c:strCache>
            </c:strRef>
          </c:cat>
          <c:val>
            <c:numRef>
              <c:f>Лист1!$E$2:$E$4</c:f>
              <c:numCache>
                <c:formatCode>General</c:formatCode>
                <c:ptCount val="3"/>
                <c:pt idx="0">
                  <c:v>2500</c:v>
                </c:pt>
                <c:pt idx="1">
                  <c:v>2800</c:v>
                </c:pt>
                <c:pt idx="2">
                  <c:v>377</c:v>
                </c:pt>
              </c:numCache>
            </c:numRef>
          </c:val>
        </c:ser>
        <c:ser>
          <c:idx val="4"/>
          <c:order val="4"/>
          <c:tx>
            <c:strRef>
              <c:f>Лист1!$F$1</c:f>
              <c:strCache>
                <c:ptCount val="1"/>
                <c:pt idx="0">
                  <c:v>Прочие неналоговые доходы</c:v>
                </c:pt>
              </c:strCache>
            </c:strRef>
          </c:tx>
          <c:invertIfNegative val="0"/>
          <c:cat>
            <c:strRef>
              <c:f>Лист1!$A$2:$A$4</c:f>
              <c:strCache>
                <c:ptCount val="3"/>
                <c:pt idx="0">
                  <c:v>2018 год</c:v>
                </c:pt>
                <c:pt idx="1">
                  <c:v>2019 год</c:v>
                </c:pt>
                <c:pt idx="2">
                  <c:v>2020 год</c:v>
                </c:pt>
              </c:strCache>
            </c:strRef>
          </c:cat>
          <c:val>
            <c:numRef>
              <c:f>Лист1!$F$2:$F$4</c:f>
              <c:numCache>
                <c:formatCode>General</c:formatCode>
                <c:ptCount val="3"/>
                <c:pt idx="1">
                  <c:v>50</c:v>
                </c:pt>
                <c:pt idx="2">
                  <c:v>100</c:v>
                </c:pt>
              </c:numCache>
            </c:numRef>
          </c:val>
        </c:ser>
        <c:ser>
          <c:idx val="5"/>
          <c:order val="5"/>
          <c:tx>
            <c:strRef>
              <c:f>Лист1!$G$1</c:f>
              <c:strCache>
                <c:ptCount val="1"/>
                <c:pt idx="0">
                  <c:v>Доходы от оказания платных услуг (работ) и компенсации затрат государства</c:v>
                </c:pt>
              </c:strCache>
            </c:strRef>
          </c:tx>
          <c:invertIfNegative val="0"/>
          <c:cat>
            <c:strRef>
              <c:f>Лист1!$A$2:$A$4</c:f>
              <c:strCache>
                <c:ptCount val="3"/>
                <c:pt idx="0">
                  <c:v>2018 год</c:v>
                </c:pt>
                <c:pt idx="1">
                  <c:v>2019 год</c:v>
                </c:pt>
                <c:pt idx="2">
                  <c:v>2020 год</c:v>
                </c:pt>
              </c:strCache>
            </c:strRef>
          </c:cat>
          <c:val>
            <c:numRef>
              <c:f>Лист1!$G$2:$G$4</c:f>
              <c:numCache>
                <c:formatCode>General</c:formatCode>
                <c:ptCount val="3"/>
                <c:pt idx="1">
                  <c:v>123</c:v>
                </c:pt>
                <c:pt idx="2">
                  <c:v>150</c:v>
                </c:pt>
              </c:numCache>
            </c:numRef>
          </c:val>
        </c:ser>
        <c:dLbls>
          <c:showLegendKey val="0"/>
          <c:showVal val="0"/>
          <c:showCatName val="0"/>
          <c:showSerName val="0"/>
          <c:showPercent val="0"/>
          <c:showBubbleSize val="0"/>
        </c:dLbls>
        <c:gapWidth val="150"/>
        <c:shape val="cylinder"/>
        <c:axId val="134402816"/>
        <c:axId val="134404352"/>
        <c:axId val="0"/>
      </c:bar3DChart>
      <c:catAx>
        <c:axId val="134402816"/>
        <c:scaling>
          <c:orientation val="minMax"/>
        </c:scaling>
        <c:delete val="0"/>
        <c:axPos val="b"/>
        <c:majorTickMark val="out"/>
        <c:minorTickMark val="none"/>
        <c:tickLblPos val="nextTo"/>
        <c:crossAx val="134404352"/>
        <c:crosses val="autoZero"/>
        <c:auto val="1"/>
        <c:lblAlgn val="ctr"/>
        <c:lblOffset val="100"/>
        <c:noMultiLvlLbl val="0"/>
      </c:catAx>
      <c:valAx>
        <c:axId val="134404352"/>
        <c:scaling>
          <c:orientation val="minMax"/>
        </c:scaling>
        <c:delete val="0"/>
        <c:axPos val="l"/>
        <c:majorGridlines/>
        <c:numFmt formatCode="General" sourceLinked="1"/>
        <c:majorTickMark val="out"/>
        <c:minorTickMark val="none"/>
        <c:tickLblPos val="nextTo"/>
        <c:crossAx val="134402816"/>
        <c:crosses val="autoZero"/>
        <c:crossBetween val="between"/>
      </c:valAx>
    </c:plotArea>
    <c:legend>
      <c:legendPos val="r"/>
      <c:layout>
        <c:manualLayout>
          <c:xMode val="edge"/>
          <c:yMode val="edge"/>
          <c:x val="0.51931481416247338"/>
          <c:y val="6.6758494807203153E-3"/>
          <c:w val="0.45815505594229361"/>
          <c:h val="0.9700161403449471"/>
        </c:manualLayout>
      </c:layout>
      <c:overlay val="0"/>
      <c:txPr>
        <a:bodyPr/>
        <a:lstStyle/>
        <a:p>
          <a:pPr>
            <a:defRPr sz="1600">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42016543616366E-2"/>
          <c:y val="9.7826767247982283E-2"/>
          <c:w val="0.67142287220611874"/>
          <c:h val="0.81948651393232141"/>
        </c:manualLayout>
      </c:layout>
      <c:doughnutChart>
        <c:varyColors val="1"/>
        <c:ser>
          <c:idx val="0"/>
          <c:order val="0"/>
          <c:tx>
            <c:strRef>
              <c:f>Лист1!$B$1</c:f>
              <c:strCache>
                <c:ptCount val="1"/>
                <c:pt idx="0">
                  <c:v>Столбец1</c:v>
                </c:pt>
              </c:strCache>
            </c:strRef>
          </c:tx>
          <c:dLbls>
            <c:showLegendKey val="0"/>
            <c:showVal val="1"/>
            <c:showCatName val="0"/>
            <c:showSerName val="0"/>
            <c:showPercent val="0"/>
            <c:showBubbleSize val="0"/>
            <c:showLeaderLines val="1"/>
          </c:dLbls>
          <c:cat>
            <c:strRef>
              <c:f>Лист1!$A$2:$A$5</c:f>
              <c:strCache>
                <c:ptCount val="4"/>
                <c:pt idx="0">
                  <c:v>Дотации</c:v>
                </c:pt>
                <c:pt idx="1">
                  <c:v>Субвенции</c:v>
                </c:pt>
                <c:pt idx="2">
                  <c:v>Субсидии</c:v>
                </c:pt>
                <c:pt idx="3">
                  <c:v>Иные МБТ</c:v>
                </c:pt>
              </c:strCache>
            </c:strRef>
          </c:cat>
          <c:val>
            <c:numRef>
              <c:f>Лист1!$B$2:$B$5</c:f>
              <c:numCache>
                <c:formatCode>0.0</c:formatCode>
                <c:ptCount val="4"/>
                <c:pt idx="0">
                  <c:v>171537</c:v>
                </c:pt>
                <c:pt idx="1">
                  <c:v>270276</c:v>
                </c:pt>
                <c:pt idx="2" formatCode="General">
                  <c:v>110736.3</c:v>
                </c:pt>
                <c:pt idx="3" formatCode="General">
                  <c:v>86563.1</c:v>
                </c:pt>
              </c:numCache>
            </c:numRef>
          </c:val>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zero"/>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Дотации</c:v>
                </c:pt>
              </c:strCache>
            </c:strRef>
          </c:tx>
          <c:invertIfNegative val="0"/>
          <c:cat>
            <c:strRef>
              <c:f>Лист1!$A$2:$A$4</c:f>
              <c:strCache>
                <c:ptCount val="3"/>
                <c:pt idx="0">
                  <c:v>2018 год</c:v>
                </c:pt>
                <c:pt idx="1">
                  <c:v>2019 год</c:v>
                </c:pt>
                <c:pt idx="2">
                  <c:v>2020 год</c:v>
                </c:pt>
              </c:strCache>
            </c:strRef>
          </c:cat>
          <c:val>
            <c:numRef>
              <c:f>Лист1!$B$2:$B$4</c:f>
              <c:numCache>
                <c:formatCode>General</c:formatCode>
                <c:ptCount val="3"/>
                <c:pt idx="0">
                  <c:v>138654</c:v>
                </c:pt>
                <c:pt idx="1">
                  <c:v>154990</c:v>
                </c:pt>
                <c:pt idx="2">
                  <c:v>171537</c:v>
                </c:pt>
              </c:numCache>
            </c:numRef>
          </c:val>
        </c:ser>
        <c:ser>
          <c:idx val="1"/>
          <c:order val="1"/>
          <c:tx>
            <c:strRef>
              <c:f>Лист1!$C$1</c:f>
              <c:strCache>
                <c:ptCount val="1"/>
                <c:pt idx="0">
                  <c:v>Субвенции</c:v>
                </c:pt>
              </c:strCache>
            </c:strRef>
          </c:tx>
          <c:invertIfNegative val="0"/>
          <c:cat>
            <c:strRef>
              <c:f>Лист1!$A$2:$A$4</c:f>
              <c:strCache>
                <c:ptCount val="3"/>
                <c:pt idx="0">
                  <c:v>2018 год</c:v>
                </c:pt>
                <c:pt idx="1">
                  <c:v>2019 год</c:v>
                </c:pt>
                <c:pt idx="2">
                  <c:v>2020 год</c:v>
                </c:pt>
              </c:strCache>
            </c:strRef>
          </c:cat>
          <c:val>
            <c:numRef>
              <c:f>Лист1!$C$2:$C$4</c:f>
              <c:numCache>
                <c:formatCode>General</c:formatCode>
                <c:ptCount val="3"/>
                <c:pt idx="0">
                  <c:v>227855.1</c:v>
                </c:pt>
                <c:pt idx="1">
                  <c:v>266988.2</c:v>
                </c:pt>
                <c:pt idx="2">
                  <c:v>270276</c:v>
                </c:pt>
              </c:numCache>
            </c:numRef>
          </c:val>
        </c:ser>
        <c:ser>
          <c:idx val="2"/>
          <c:order val="2"/>
          <c:tx>
            <c:strRef>
              <c:f>Лист1!$D$1</c:f>
              <c:strCache>
                <c:ptCount val="1"/>
                <c:pt idx="0">
                  <c:v>Субсидии</c:v>
                </c:pt>
              </c:strCache>
            </c:strRef>
          </c:tx>
          <c:invertIfNegative val="0"/>
          <c:cat>
            <c:strRef>
              <c:f>Лист1!$A$2:$A$4</c:f>
              <c:strCache>
                <c:ptCount val="3"/>
                <c:pt idx="0">
                  <c:v>2018 год</c:v>
                </c:pt>
                <c:pt idx="1">
                  <c:v>2019 год</c:v>
                </c:pt>
                <c:pt idx="2">
                  <c:v>2020 год</c:v>
                </c:pt>
              </c:strCache>
            </c:strRef>
          </c:cat>
          <c:val>
            <c:numRef>
              <c:f>Лист1!$D$2:$D$4</c:f>
              <c:numCache>
                <c:formatCode>General</c:formatCode>
                <c:ptCount val="3"/>
                <c:pt idx="0">
                  <c:v>48689.3</c:v>
                </c:pt>
                <c:pt idx="1">
                  <c:v>150195.9</c:v>
                </c:pt>
                <c:pt idx="2">
                  <c:v>110736.3</c:v>
                </c:pt>
              </c:numCache>
            </c:numRef>
          </c:val>
        </c:ser>
        <c:ser>
          <c:idx val="3"/>
          <c:order val="3"/>
          <c:tx>
            <c:strRef>
              <c:f>Лист1!$E$1</c:f>
              <c:strCache>
                <c:ptCount val="1"/>
                <c:pt idx="0">
                  <c:v>Иные межбюджетные трансферты</c:v>
                </c:pt>
              </c:strCache>
            </c:strRef>
          </c:tx>
          <c:invertIfNegative val="0"/>
          <c:cat>
            <c:strRef>
              <c:f>Лист1!$A$2:$A$4</c:f>
              <c:strCache>
                <c:ptCount val="3"/>
                <c:pt idx="0">
                  <c:v>2018 год</c:v>
                </c:pt>
                <c:pt idx="1">
                  <c:v>2019 год</c:v>
                </c:pt>
                <c:pt idx="2">
                  <c:v>2020 год</c:v>
                </c:pt>
              </c:strCache>
            </c:strRef>
          </c:cat>
          <c:val>
            <c:numRef>
              <c:f>Лист1!$E$2:$E$4</c:f>
              <c:numCache>
                <c:formatCode>General</c:formatCode>
                <c:ptCount val="3"/>
                <c:pt idx="0">
                  <c:v>70654.3</c:v>
                </c:pt>
                <c:pt idx="1">
                  <c:v>77608.399999999994</c:v>
                </c:pt>
                <c:pt idx="2">
                  <c:v>86563.1</c:v>
                </c:pt>
              </c:numCache>
            </c:numRef>
          </c:val>
        </c:ser>
        <c:dLbls>
          <c:showLegendKey val="0"/>
          <c:showVal val="0"/>
          <c:showCatName val="0"/>
          <c:showSerName val="0"/>
          <c:showPercent val="0"/>
          <c:showBubbleSize val="0"/>
        </c:dLbls>
        <c:gapWidth val="150"/>
        <c:shape val="pyramid"/>
        <c:axId val="134420736"/>
        <c:axId val="134430720"/>
        <c:axId val="0"/>
      </c:bar3DChart>
      <c:catAx>
        <c:axId val="134420736"/>
        <c:scaling>
          <c:orientation val="minMax"/>
        </c:scaling>
        <c:delete val="0"/>
        <c:axPos val="b"/>
        <c:majorTickMark val="out"/>
        <c:minorTickMark val="none"/>
        <c:tickLblPos val="nextTo"/>
        <c:crossAx val="134430720"/>
        <c:crosses val="autoZero"/>
        <c:auto val="1"/>
        <c:lblAlgn val="ctr"/>
        <c:lblOffset val="100"/>
        <c:noMultiLvlLbl val="0"/>
      </c:catAx>
      <c:valAx>
        <c:axId val="134430720"/>
        <c:scaling>
          <c:orientation val="minMax"/>
        </c:scaling>
        <c:delete val="0"/>
        <c:axPos val="l"/>
        <c:majorGridlines/>
        <c:numFmt formatCode="General" sourceLinked="1"/>
        <c:majorTickMark val="out"/>
        <c:minorTickMark val="none"/>
        <c:tickLblPos val="nextTo"/>
        <c:crossAx val="134420736"/>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2018 год</c:v>
                </c:pt>
              </c:strCache>
            </c:strRef>
          </c:tx>
          <c:invertIfNegative val="0"/>
          <c:dLbls>
            <c:dLbl>
              <c:idx val="0"/>
              <c:layout>
                <c:manualLayout>
                  <c:x val="-2.2916666666666665E-2"/>
                  <c:y val="-4.37499999999999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698035.7</c:v>
                </c:pt>
              </c:numCache>
            </c:numRef>
          </c:val>
        </c:ser>
        <c:ser>
          <c:idx val="1"/>
          <c:order val="1"/>
          <c:tx>
            <c:strRef>
              <c:f>Лист1!$C$1</c:f>
              <c:strCache>
                <c:ptCount val="1"/>
                <c:pt idx="0">
                  <c:v>2019 год</c:v>
                </c:pt>
              </c:strCache>
            </c:strRef>
          </c:tx>
          <c:invertIfNegative val="0"/>
          <c:dLbls>
            <c:dLbl>
              <c:idx val="0"/>
              <c:layout>
                <c:manualLayout>
                  <c:x val="6.2500000000000003E-3"/>
                  <c:y val="-6.87500000000000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c:f>
              <c:strCache>
                <c:ptCount val="1"/>
                <c:pt idx="0">
                  <c:v>Категория 1</c:v>
                </c:pt>
              </c:strCache>
            </c:strRef>
          </c:cat>
          <c:val>
            <c:numRef>
              <c:f>Лист1!$C$2</c:f>
              <c:numCache>
                <c:formatCode>General</c:formatCode>
                <c:ptCount val="1"/>
                <c:pt idx="0">
                  <c:v>877855.5</c:v>
                </c:pt>
              </c:numCache>
            </c:numRef>
          </c:val>
        </c:ser>
        <c:ser>
          <c:idx val="2"/>
          <c:order val="2"/>
          <c:tx>
            <c:strRef>
              <c:f>Лист1!$D$1</c:f>
              <c:strCache>
                <c:ptCount val="1"/>
                <c:pt idx="0">
                  <c:v>2020 год</c:v>
                </c:pt>
              </c:strCache>
            </c:strRef>
          </c:tx>
          <c:invertIfNegative val="0"/>
          <c:dLbls>
            <c:dLbl>
              <c:idx val="0"/>
              <c:layout>
                <c:manualLayout>
                  <c:x val="7.2916666666666671E-2"/>
                  <c:y val="-4.375000000000000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c:f>
              <c:strCache>
                <c:ptCount val="1"/>
                <c:pt idx="0">
                  <c:v>Категория 1</c:v>
                </c:pt>
              </c:strCache>
            </c:strRef>
          </c:cat>
          <c:val>
            <c:numRef>
              <c:f>Лист1!$D$2</c:f>
              <c:numCache>
                <c:formatCode>General</c:formatCode>
                <c:ptCount val="1"/>
                <c:pt idx="0">
                  <c:v>887297.4</c:v>
                </c:pt>
              </c:numCache>
            </c:numRef>
          </c:val>
        </c:ser>
        <c:dLbls>
          <c:showLegendKey val="0"/>
          <c:showVal val="0"/>
          <c:showCatName val="0"/>
          <c:showSerName val="0"/>
          <c:showPercent val="0"/>
          <c:showBubbleSize val="0"/>
        </c:dLbls>
        <c:gapWidth val="150"/>
        <c:shape val="cylinder"/>
        <c:axId val="134011520"/>
        <c:axId val="134021504"/>
        <c:axId val="0"/>
      </c:bar3DChart>
      <c:catAx>
        <c:axId val="134011520"/>
        <c:scaling>
          <c:orientation val="minMax"/>
        </c:scaling>
        <c:delete val="1"/>
        <c:axPos val="b"/>
        <c:majorTickMark val="out"/>
        <c:minorTickMark val="none"/>
        <c:tickLblPos val="nextTo"/>
        <c:crossAx val="134021504"/>
        <c:crosses val="autoZero"/>
        <c:auto val="1"/>
        <c:lblAlgn val="ctr"/>
        <c:lblOffset val="100"/>
        <c:noMultiLvlLbl val="0"/>
      </c:catAx>
      <c:valAx>
        <c:axId val="134021504"/>
        <c:scaling>
          <c:orientation val="minMax"/>
        </c:scaling>
        <c:delete val="0"/>
        <c:axPos val="l"/>
        <c:majorGridlines/>
        <c:numFmt formatCode="General" sourceLinked="1"/>
        <c:majorTickMark val="out"/>
        <c:minorTickMark val="none"/>
        <c:tickLblPos val="nextTo"/>
        <c:crossAx val="134011520"/>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011183039282898E-2"/>
          <c:y val="0.10634331970838623"/>
          <c:w val="0.52190294122694569"/>
          <c:h val="0.78952884641048571"/>
        </c:manualLayout>
      </c:layout>
      <c:pie3DChart>
        <c:varyColors val="1"/>
        <c:ser>
          <c:idx val="0"/>
          <c:order val="0"/>
          <c:tx>
            <c:strRef>
              <c:f>Лист1!$B$1</c:f>
              <c:strCache>
                <c:ptCount val="1"/>
                <c:pt idx="0">
                  <c:v>Продажи</c:v>
                </c:pt>
              </c:strCache>
            </c:strRef>
          </c:tx>
          <c:explosion val="25"/>
          <c:dPt>
            <c:idx val="6"/>
            <c:bubble3D val="0"/>
            <c:spPr>
              <a:solidFill>
                <a:srgbClr val="99FFCC"/>
              </a:solidFill>
            </c:spPr>
          </c:dPt>
          <c:dLbls>
            <c:showLegendKey val="0"/>
            <c:showVal val="1"/>
            <c:showCatName val="0"/>
            <c:showSerName val="0"/>
            <c:showPercent val="0"/>
            <c:showBubbleSize val="0"/>
            <c:showLeaderLines val="1"/>
          </c:dLbls>
          <c:cat>
            <c:strRef>
              <c:f>Лист1!$A$2:$A$13</c:f>
              <c:strCache>
                <c:ptCount val="12"/>
                <c:pt idx="0">
                  <c:v>Образование (506126,5 тыс.руб.)</c:v>
                </c:pt>
                <c:pt idx="1">
                  <c:v>Межбюджетные трансферты (35209,3 тыс.руб.)</c:v>
                </c:pt>
                <c:pt idx="2">
                  <c:v>Культура, кинематография (94860,8 тыс.руб.)</c:v>
                </c:pt>
                <c:pt idx="3">
                  <c:v>Общегосударственные расходы (56144,3 тыс.руб.)</c:v>
                </c:pt>
                <c:pt idx="4">
                  <c:v>Социальная политика (40151,7 тыс.руб.)</c:v>
                </c:pt>
                <c:pt idx="5">
                  <c:v>Национальная экономика (33501,5 тыс.руб.)</c:v>
                </c:pt>
                <c:pt idx="6">
                  <c:v>Жилищно-коммунальное хозяйство (112675,0 тыс.руб.)</c:v>
                </c:pt>
                <c:pt idx="7">
                  <c:v>Национальная безопасность и правоохранительная деятельность (4014,9 тыс.руб.)</c:v>
                </c:pt>
                <c:pt idx="8">
                  <c:v>Средства массовой информации (934,0 тыс.руб.)</c:v>
                </c:pt>
                <c:pt idx="9">
                  <c:v>Физическая культура и спорт (3430,4 тыс.руб.)</c:v>
                </c:pt>
                <c:pt idx="10">
                  <c:v>Охрана окружающей среды (95,0 тыс.руб.)</c:v>
                </c:pt>
                <c:pt idx="11">
                  <c:v>Национальная оборона (154,0 тыс.руб.)</c:v>
                </c:pt>
              </c:strCache>
            </c:strRef>
          </c:cat>
          <c:val>
            <c:numRef>
              <c:f>Лист1!$B$2:$B$13</c:f>
              <c:numCache>
                <c:formatCode>General</c:formatCode>
                <c:ptCount val="12"/>
                <c:pt idx="0">
                  <c:v>57</c:v>
                </c:pt>
                <c:pt idx="1">
                  <c:v>3.9</c:v>
                </c:pt>
                <c:pt idx="2">
                  <c:v>10.6</c:v>
                </c:pt>
                <c:pt idx="3">
                  <c:v>6.33</c:v>
                </c:pt>
                <c:pt idx="4" formatCode="0.0">
                  <c:v>4.5</c:v>
                </c:pt>
                <c:pt idx="5">
                  <c:v>3.8</c:v>
                </c:pt>
                <c:pt idx="6">
                  <c:v>12.7</c:v>
                </c:pt>
                <c:pt idx="7">
                  <c:v>0.5</c:v>
                </c:pt>
                <c:pt idx="8">
                  <c:v>0.1</c:v>
                </c:pt>
                <c:pt idx="9">
                  <c:v>0.39</c:v>
                </c:pt>
                <c:pt idx="10">
                  <c:v>0.01</c:v>
                </c:pt>
                <c:pt idx="11">
                  <c:v>0.17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341139150753792"/>
          <c:y val="0"/>
          <c:w val="0.4471600039020055"/>
          <c:h val="1"/>
        </c:manualLayout>
      </c:layout>
      <c:overlay val="0"/>
      <c:txPr>
        <a:bodyPr/>
        <a:lstStyle/>
        <a:p>
          <a:pPr>
            <a:defRPr sz="135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1643254633857298E-2"/>
          <c:y val="2.1277595220505242E-2"/>
          <c:w val="0.37196815529981769"/>
          <c:h val="0.86753604757947012"/>
        </c:manualLayout>
      </c:layout>
      <c:bar3DChart>
        <c:barDir val="col"/>
        <c:grouping val="stacked"/>
        <c:varyColors val="0"/>
        <c:ser>
          <c:idx val="0"/>
          <c:order val="0"/>
          <c:tx>
            <c:strRef>
              <c:f>Лист1!$B$1</c:f>
              <c:strCache>
                <c:ptCount val="1"/>
                <c:pt idx="0">
                  <c:v>Образование</c:v>
                </c:pt>
              </c:strCache>
            </c:strRef>
          </c:tx>
          <c:spPr>
            <a:solidFill>
              <a:schemeClr val="bg1">
                <a:lumMod val="65000"/>
              </a:schemeClr>
            </a:solidFill>
          </c:spPr>
          <c:invertIfNegative val="0"/>
          <c:cat>
            <c:strRef>
              <c:f>Лист1!$A$2:$A$4</c:f>
              <c:strCache>
                <c:ptCount val="3"/>
                <c:pt idx="0">
                  <c:v>2018 год</c:v>
                </c:pt>
                <c:pt idx="1">
                  <c:v>2019 год</c:v>
                </c:pt>
                <c:pt idx="2">
                  <c:v>2020 год</c:v>
                </c:pt>
              </c:strCache>
            </c:strRef>
          </c:cat>
          <c:val>
            <c:numRef>
              <c:f>Лист1!$B$2:$B$4</c:f>
              <c:numCache>
                <c:formatCode>General</c:formatCode>
                <c:ptCount val="3"/>
                <c:pt idx="0">
                  <c:v>447238.9</c:v>
                </c:pt>
                <c:pt idx="1">
                  <c:v>491091.20000000001</c:v>
                </c:pt>
                <c:pt idx="2">
                  <c:v>506126.5</c:v>
                </c:pt>
              </c:numCache>
            </c:numRef>
          </c:val>
        </c:ser>
        <c:ser>
          <c:idx val="1"/>
          <c:order val="1"/>
          <c:tx>
            <c:strRef>
              <c:f>Лист1!$C$1</c:f>
              <c:strCache>
                <c:ptCount val="1"/>
                <c:pt idx="0">
                  <c:v>Культура,  кинематография</c:v>
                </c:pt>
              </c:strCache>
            </c:strRef>
          </c:tx>
          <c:spPr>
            <a:solidFill>
              <a:schemeClr val="accent2">
                <a:lumMod val="75000"/>
              </a:schemeClr>
            </a:solidFill>
          </c:spPr>
          <c:invertIfNegative val="0"/>
          <c:cat>
            <c:strRef>
              <c:f>Лист1!$A$2:$A$4</c:f>
              <c:strCache>
                <c:ptCount val="3"/>
                <c:pt idx="0">
                  <c:v>2018 год</c:v>
                </c:pt>
                <c:pt idx="1">
                  <c:v>2019 год</c:v>
                </c:pt>
                <c:pt idx="2">
                  <c:v>2020 год</c:v>
                </c:pt>
              </c:strCache>
            </c:strRef>
          </c:cat>
          <c:val>
            <c:numRef>
              <c:f>Лист1!$C$2:$C$4</c:f>
              <c:numCache>
                <c:formatCode>General</c:formatCode>
                <c:ptCount val="3"/>
                <c:pt idx="0">
                  <c:v>74808.3</c:v>
                </c:pt>
                <c:pt idx="1">
                  <c:v>87174.1</c:v>
                </c:pt>
                <c:pt idx="2">
                  <c:v>94860.800000000003</c:v>
                </c:pt>
              </c:numCache>
            </c:numRef>
          </c:val>
        </c:ser>
        <c:ser>
          <c:idx val="2"/>
          <c:order val="2"/>
          <c:tx>
            <c:strRef>
              <c:f>Лист1!$D$1</c:f>
              <c:strCache>
                <c:ptCount val="1"/>
                <c:pt idx="0">
                  <c:v>Общегосударственные вопросы</c:v>
                </c:pt>
              </c:strCache>
            </c:strRef>
          </c:tx>
          <c:spPr>
            <a:solidFill>
              <a:srgbClr val="FCB2DE"/>
            </a:solidFill>
          </c:spPr>
          <c:invertIfNegative val="0"/>
          <c:cat>
            <c:strRef>
              <c:f>Лист1!$A$2:$A$4</c:f>
              <c:strCache>
                <c:ptCount val="3"/>
                <c:pt idx="0">
                  <c:v>2018 год</c:v>
                </c:pt>
                <c:pt idx="1">
                  <c:v>2019 год</c:v>
                </c:pt>
                <c:pt idx="2">
                  <c:v>2020 год</c:v>
                </c:pt>
              </c:strCache>
            </c:strRef>
          </c:cat>
          <c:val>
            <c:numRef>
              <c:f>Лист1!$D$2:$D$4</c:f>
              <c:numCache>
                <c:formatCode>General</c:formatCode>
                <c:ptCount val="3"/>
                <c:pt idx="0">
                  <c:v>53013.1</c:v>
                </c:pt>
                <c:pt idx="1">
                  <c:v>51718.1</c:v>
                </c:pt>
                <c:pt idx="2">
                  <c:v>56144.3</c:v>
                </c:pt>
              </c:numCache>
            </c:numRef>
          </c:val>
        </c:ser>
        <c:ser>
          <c:idx val="3"/>
          <c:order val="3"/>
          <c:tx>
            <c:strRef>
              <c:f>Лист1!$E$1</c:f>
              <c:strCache>
                <c:ptCount val="1"/>
                <c:pt idx="0">
                  <c:v>Социальная политика</c:v>
                </c:pt>
              </c:strCache>
            </c:strRef>
          </c:tx>
          <c:invertIfNegative val="0"/>
          <c:cat>
            <c:strRef>
              <c:f>Лист1!$A$2:$A$4</c:f>
              <c:strCache>
                <c:ptCount val="3"/>
                <c:pt idx="0">
                  <c:v>2018 год</c:v>
                </c:pt>
                <c:pt idx="1">
                  <c:v>2019 год</c:v>
                </c:pt>
                <c:pt idx="2">
                  <c:v>2020 год</c:v>
                </c:pt>
              </c:strCache>
            </c:strRef>
          </c:cat>
          <c:val>
            <c:numRef>
              <c:f>Лист1!$E$2:$E$4</c:f>
              <c:numCache>
                <c:formatCode>General</c:formatCode>
                <c:ptCount val="3"/>
                <c:pt idx="0">
                  <c:v>38847.599999999999</c:v>
                </c:pt>
                <c:pt idx="1">
                  <c:v>50879</c:v>
                </c:pt>
                <c:pt idx="2">
                  <c:v>40151.699999999997</c:v>
                </c:pt>
              </c:numCache>
            </c:numRef>
          </c:val>
        </c:ser>
        <c:ser>
          <c:idx val="4"/>
          <c:order val="4"/>
          <c:tx>
            <c:strRef>
              <c:f>Лист1!$F$1</c:f>
              <c:strCache>
                <c:ptCount val="1"/>
                <c:pt idx="0">
                  <c:v>Национальная экономика</c:v>
                </c:pt>
              </c:strCache>
            </c:strRef>
          </c:tx>
          <c:spPr>
            <a:solidFill>
              <a:schemeClr val="accent5">
                <a:lumMod val="60000"/>
                <a:lumOff val="40000"/>
              </a:schemeClr>
            </a:solidFill>
          </c:spPr>
          <c:invertIfNegative val="0"/>
          <c:cat>
            <c:strRef>
              <c:f>Лист1!$A$2:$A$4</c:f>
              <c:strCache>
                <c:ptCount val="3"/>
                <c:pt idx="0">
                  <c:v>2018 год</c:v>
                </c:pt>
                <c:pt idx="1">
                  <c:v>2019 год</c:v>
                </c:pt>
                <c:pt idx="2">
                  <c:v>2020 год</c:v>
                </c:pt>
              </c:strCache>
            </c:strRef>
          </c:cat>
          <c:val>
            <c:numRef>
              <c:f>Лист1!$F$2:$F$4</c:f>
              <c:numCache>
                <c:formatCode>General</c:formatCode>
                <c:ptCount val="3"/>
                <c:pt idx="0">
                  <c:v>23093.599999999999</c:v>
                </c:pt>
                <c:pt idx="1">
                  <c:v>25859.3</c:v>
                </c:pt>
                <c:pt idx="2">
                  <c:v>33501.5</c:v>
                </c:pt>
              </c:numCache>
            </c:numRef>
          </c:val>
        </c:ser>
        <c:ser>
          <c:idx val="5"/>
          <c:order val="5"/>
          <c:tx>
            <c:strRef>
              <c:f>Лист1!$G$1</c:f>
              <c:strCache>
                <c:ptCount val="1"/>
                <c:pt idx="0">
                  <c:v>Межбюджетные трансферты общего характера бюджетам субъектов Российской Федерации и муниципальных образований</c:v>
                </c:pt>
              </c:strCache>
            </c:strRef>
          </c:tx>
          <c:invertIfNegative val="0"/>
          <c:cat>
            <c:strRef>
              <c:f>Лист1!$A$2:$A$4</c:f>
              <c:strCache>
                <c:ptCount val="3"/>
                <c:pt idx="0">
                  <c:v>2018 год</c:v>
                </c:pt>
                <c:pt idx="1">
                  <c:v>2019 год</c:v>
                </c:pt>
                <c:pt idx="2">
                  <c:v>2020 год</c:v>
                </c:pt>
              </c:strCache>
            </c:strRef>
          </c:cat>
          <c:val>
            <c:numRef>
              <c:f>Лист1!$G$2:$G$4</c:f>
              <c:numCache>
                <c:formatCode>General</c:formatCode>
                <c:ptCount val="3"/>
                <c:pt idx="0">
                  <c:v>38375</c:v>
                </c:pt>
                <c:pt idx="1">
                  <c:v>120481.8</c:v>
                </c:pt>
                <c:pt idx="2">
                  <c:v>35209.300000000003</c:v>
                </c:pt>
              </c:numCache>
            </c:numRef>
          </c:val>
        </c:ser>
        <c:ser>
          <c:idx val="6"/>
          <c:order val="6"/>
          <c:tx>
            <c:strRef>
              <c:f>Лист1!$H$1</c:f>
              <c:strCache>
                <c:ptCount val="1"/>
                <c:pt idx="0">
                  <c:v>Жилищно-коммунальное хозяйство</c:v>
                </c:pt>
              </c:strCache>
            </c:strRef>
          </c:tx>
          <c:spPr>
            <a:solidFill>
              <a:srgbClr val="FFFF00"/>
            </a:solidFill>
          </c:spPr>
          <c:invertIfNegative val="0"/>
          <c:cat>
            <c:strRef>
              <c:f>Лист1!$A$2:$A$4</c:f>
              <c:strCache>
                <c:ptCount val="3"/>
                <c:pt idx="0">
                  <c:v>2018 год</c:v>
                </c:pt>
                <c:pt idx="1">
                  <c:v>2019 год</c:v>
                </c:pt>
                <c:pt idx="2">
                  <c:v>2020 год</c:v>
                </c:pt>
              </c:strCache>
            </c:strRef>
          </c:cat>
          <c:val>
            <c:numRef>
              <c:f>Лист1!$H$2:$H$4</c:f>
              <c:numCache>
                <c:formatCode>General</c:formatCode>
                <c:ptCount val="3"/>
                <c:pt idx="0">
                  <c:v>17267.7</c:v>
                </c:pt>
                <c:pt idx="1">
                  <c:v>45758</c:v>
                </c:pt>
                <c:pt idx="2">
                  <c:v>112675</c:v>
                </c:pt>
              </c:numCache>
            </c:numRef>
          </c:val>
        </c:ser>
        <c:ser>
          <c:idx val="7"/>
          <c:order val="7"/>
          <c:tx>
            <c:strRef>
              <c:f>Лист1!$I$1</c:f>
              <c:strCache>
                <c:ptCount val="1"/>
                <c:pt idx="0">
                  <c:v>Национальная безопасность и правоохранительная деятельность</c:v>
                </c:pt>
              </c:strCache>
            </c:strRef>
          </c:tx>
          <c:invertIfNegative val="0"/>
          <c:cat>
            <c:strRef>
              <c:f>Лист1!$A$2:$A$4</c:f>
              <c:strCache>
                <c:ptCount val="3"/>
                <c:pt idx="0">
                  <c:v>2018 год</c:v>
                </c:pt>
                <c:pt idx="1">
                  <c:v>2019 год</c:v>
                </c:pt>
                <c:pt idx="2">
                  <c:v>2020 год</c:v>
                </c:pt>
              </c:strCache>
            </c:strRef>
          </c:cat>
          <c:val>
            <c:numRef>
              <c:f>Лист1!$I$2:$I$4</c:f>
              <c:numCache>
                <c:formatCode>General</c:formatCode>
                <c:ptCount val="3"/>
                <c:pt idx="0">
                  <c:v>4073.5</c:v>
                </c:pt>
                <c:pt idx="1">
                  <c:v>3651</c:v>
                </c:pt>
                <c:pt idx="2">
                  <c:v>4014.9</c:v>
                </c:pt>
              </c:numCache>
            </c:numRef>
          </c:val>
        </c:ser>
        <c:ser>
          <c:idx val="8"/>
          <c:order val="8"/>
          <c:tx>
            <c:strRef>
              <c:f>Лист1!$J$1</c:f>
              <c:strCache>
                <c:ptCount val="1"/>
                <c:pt idx="0">
                  <c:v>Физическая культура и спорт</c:v>
                </c:pt>
              </c:strCache>
            </c:strRef>
          </c:tx>
          <c:spPr>
            <a:solidFill>
              <a:schemeClr val="bg2">
                <a:lumMod val="25000"/>
              </a:schemeClr>
            </a:solidFill>
          </c:spPr>
          <c:invertIfNegative val="0"/>
          <c:cat>
            <c:strRef>
              <c:f>Лист1!$A$2:$A$4</c:f>
              <c:strCache>
                <c:ptCount val="3"/>
                <c:pt idx="0">
                  <c:v>2018 год</c:v>
                </c:pt>
                <c:pt idx="1">
                  <c:v>2019 год</c:v>
                </c:pt>
                <c:pt idx="2">
                  <c:v>2020 год</c:v>
                </c:pt>
              </c:strCache>
            </c:strRef>
          </c:cat>
          <c:val>
            <c:numRef>
              <c:f>Лист1!$J$2:$J$4</c:f>
              <c:numCache>
                <c:formatCode>General</c:formatCode>
                <c:ptCount val="3"/>
                <c:pt idx="0">
                  <c:v>601</c:v>
                </c:pt>
                <c:pt idx="1">
                  <c:v>500</c:v>
                </c:pt>
                <c:pt idx="2">
                  <c:v>3430.4</c:v>
                </c:pt>
              </c:numCache>
            </c:numRef>
          </c:val>
        </c:ser>
        <c:ser>
          <c:idx val="9"/>
          <c:order val="9"/>
          <c:tx>
            <c:strRef>
              <c:f>Лист1!$K$1</c:f>
              <c:strCache>
                <c:ptCount val="1"/>
                <c:pt idx="0">
                  <c:v>Средства массовой информации</c:v>
                </c:pt>
              </c:strCache>
            </c:strRef>
          </c:tx>
          <c:invertIfNegative val="0"/>
          <c:cat>
            <c:strRef>
              <c:f>Лист1!$A$2:$A$4</c:f>
              <c:strCache>
                <c:ptCount val="3"/>
                <c:pt idx="0">
                  <c:v>2018 год</c:v>
                </c:pt>
                <c:pt idx="1">
                  <c:v>2019 год</c:v>
                </c:pt>
                <c:pt idx="2">
                  <c:v>2020 год</c:v>
                </c:pt>
              </c:strCache>
            </c:strRef>
          </c:cat>
          <c:val>
            <c:numRef>
              <c:f>Лист1!$K$2:$K$4</c:f>
              <c:numCache>
                <c:formatCode>General</c:formatCode>
                <c:ptCount val="3"/>
                <c:pt idx="0">
                  <c:v>570</c:v>
                </c:pt>
                <c:pt idx="1">
                  <c:v>595</c:v>
                </c:pt>
                <c:pt idx="2">
                  <c:v>934</c:v>
                </c:pt>
              </c:numCache>
            </c:numRef>
          </c:val>
        </c:ser>
        <c:ser>
          <c:idx val="10"/>
          <c:order val="10"/>
          <c:tx>
            <c:strRef>
              <c:f>Лист1!$L$1</c:f>
              <c:strCache>
                <c:ptCount val="1"/>
                <c:pt idx="0">
                  <c:v>Охрана окружающей среды</c:v>
                </c:pt>
              </c:strCache>
            </c:strRef>
          </c:tx>
          <c:spPr>
            <a:solidFill>
              <a:srgbClr val="7030A0"/>
            </a:solidFill>
            <a:ln>
              <a:solidFill>
                <a:schemeClr val="bg1"/>
              </a:solidFill>
            </a:ln>
          </c:spPr>
          <c:invertIfNegative val="0"/>
          <c:cat>
            <c:strRef>
              <c:f>Лист1!$A$2:$A$4</c:f>
              <c:strCache>
                <c:ptCount val="3"/>
                <c:pt idx="0">
                  <c:v>2018 год</c:v>
                </c:pt>
                <c:pt idx="1">
                  <c:v>2019 год</c:v>
                </c:pt>
                <c:pt idx="2">
                  <c:v>2020 год</c:v>
                </c:pt>
              </c:strCache>
            </c:strRef>
          </c:cat>
          <c:val>
            <c:numRef>
              <c:f>Лист1!$L$2:$L$4</c:f>
              <c:numCache>
                <c:formatCode>General</c:formatCode>
                <c:ptCount val="3"/>
                <c:pt idx="0">
                  <c:v>94</c:v>
                </c:pt>
                <c:pt idx="1">
                  <c:v>95</c:v>
                </c:pt>
                <c:pt idx="2">
                  <c:v>95</c:v>
                </c:pt>
              </c:numCache>
            </c:numRef>
          </c:val>
        </c:ser>
        <c:ser>
          <c:idx val="11"/>
          <c:order val="11"/>
          <c:tx>
            <c:strRef>
              <c:f>Лист1!$M$1</c:f>
              <c:strCache>
                <c:ptCount val="1"/>
                <c:pt idx="0">
                  <c:v>Национальная оборона</c:v>
                </c:pt>
              </c:strCache>
            </c:strRef>
          </c:tx>
          <c:spPr>
            <a:solidFill>
              <a:schemeClr val="bg1"/>
            </a:solidFill>
          </c:spPr>
          <c:invertIfNegative val="0"/>
          <c:cat>
            <c:strRef>
              <c:f>Лист1!$A$2:$A$4</c:f>
              <c:strCache>
                <c:ptCount val="3"/>
                <c:pt idx="0">
                  <c:v>2018 год</c:v>
                </c:pt>
                <c:pt idx="1">
                  <c:v>2019 год</c:v>
                </c:pt>
                <c:pt idx="2">
                  <c:v>2020 год</c:v>
                </c:pt>
              </c:strCache>
            </c:strRef>
          </c:cat>
          <c:val>
            <c:numRef>
              <c:f>Лист1!$M$2:$M$4</c:f>
              <c:numCache>
                <c:formatCode>General</c:formatCode>
                <c:ptCount val="3"/>
                <c:pt idx="0">
                  <c:v>53</c:v>
                </c:pt>
                <c:pt idx="1">
                  <c:v>53</c:v>
                </c:pt>
                <c:pt idx="2">
                  <c:v>154</c:v>
                </c:pt>
              </c:numCache>
            </c:numRef>
          </c:val>
        </c:ser>
        <c:dLbls>
          <c:showLegendKey val="0"/>
          <c:showVal val="0"/>
          <c:showCatName val="0"/>
          <c:showSerName val="0"/>
          <c:showPercent val="0"/>
          <c:showBubbleSize val="0"/>
        </c:dLbls>
        <c:gapWidth val="150"/>
        <c:shape val="cylinder"/>
        <c:axId val="135480832"/>
        <c:axId val="135482368"/>
        <c:axId val="0"/>
      </c:bar3DChart>
      <c:catAx>
        <c:axId val="135480832"/>
        <c:scaling>
          <c:orientation val="minMax"/>
        </c:scaling>
        <c:delete val="0"/>
        <c:axPos val="b"/>
        <c:numFmt formatCode="General" sourceLinked="1"/>
        <c:majorTickMark val="out"/>
        <c:minorTickMark val="none"/>
        <c:tickLblPos val="nextTo"/>
        <c:crossAx val="135482368"/>
        <c:crosses val="autoZero"/>
        <c:auto val="1"/>
        <c:lblAlgn val="ctr"/>
        <c:lblOffset val="100"/>
        <c:noMultiLvlLbl val="0"/>
      </c:catAx>
      <c:valAx>
        <c:axId val="135482368"/>
        <c:scaling>
          <c:orientation val="minMax"/>
        </c:scaling>
        <c:delete val="0"/>
        <c:axPos val="l"/>
        <c:majorGridlines/>
        <c:numFmt formatCode="General" sourceLinked="1"/>
        <c:majorTickMark val="out"/>
        <c:minorTickMark val="none"/>
        <c:tickLblPos val="nextTo"/>
        <c:crossAx val="135480832"/>
        <c:crosses val="autoZero"/>
        <c:crossBetween val="between"/>
      </c:valAx>
    </c:plotArea>
    <c:legend>
      <c:legendPos val="r"/>
      <c:layout>
        <c:manualLayout>
          <c:xMode val="edge"/>
          <c:yMode val="edge"/>
          <c:x val="0.49841833861045076"/>
          <c:y val="0"/>
          <c:w val="0.47657927348632456"/>
          <c:h val="0.9527081104333015"/>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0.1453</cdr:x>
      <cdr:y>0.1</cdr:y>
    </cdr:from>
    <cdr:to>
      <cdr:x>0.2733</cdr:x>
      <cdr:y>0.225</cdr:y>
    </cdr:to>
    <cdr:sp macro="" textlink="">
      <cdr:nvSpPr>
        <cdr:cNvPr id="3" name="Прямоугольник 2"/>
        <cdr:cNvSpPr/>
      </cdr:nvSpPr>
      <cdr:spPr>
        <a:xfrm xmlns:a="http://schemas.openxmlformats.org/drawingml/2006/main">
          <a:off x="1307887" y="576064"/>
          <a:ext cx="1152128" cy="7200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lumMod val="85000"/>
                  <a:lumOff val="15000"/>
                </a:schemeClr>
              </a:solidFill>
              <a:latin typeface="Arial" panose="020B0604020202020204" pitchFamily="34" charset="0"/>
              <a:cs typeface="Arial" panose="020B0604020202020204" pitchFamily="34" charset="0"/>
            </a:rPr>
            <a:t>161038 тыс. руб.</a:t>
          </a:r>
          <a:endParaRPr lang="ru-RU" sz="1400" dirty="0">
            <a:solidFill>
              <a:schemeClr val="tx1">
                <a:lumMod val="85000"/>
                <a:lumOff val="1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0.2893</cdr:x>
      <cdr:y>0.0875</cdr:y>
    </cdr:from>
    <cdr:to>
      <cdr:x>0.4013</cdr:x>
      <cdr:y>0.1875</cdr:y>
    </cdr:to>
    <cdr:sp macro="" textlink="">
      <cdr:nvSpPr>
        <cdr:cNvPr id="4" name="Прямоугольник 3"/>
        <cdr:cNvSpPr/>
      </cdr:nvSpPr>
      <cdr:spPr>
        <a:xfrm xmlns:a="http://schemas.openxmlformats.org/drawingml/2006/main">
          <a:off x="2604031" y="504056"/>
          <a:ext cx="1008112" cy="57604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lumMod val="85000"/>
                  <a:lumOff val="15000"/>
                </a:schemeClr>
              </a:solidFill>
              <a:latin typeface="Arial" panose="020B0604020202020204" pitchFamily="34" charset="0"/>
              <a:cs typeface="Arial" panose="020B0604020202020204" pitchFamily="34" charset="0"/>
            </a:rPr>
            <a:t>170010 тыс. руб.</a:t>
          </a:r>
          <a:endParaRPr lang="ru-RU" sz="1400" dirty="0">
            <a:solidFill>
              <a:schemeClr val="tx1">
                <a:lumMod val="85000"/>
                <a:lumOff val="1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0.4173</cdr:x>
      <cdr:y>0.1</cdr:y>
    </cdr:from>
    <cdr:to>
      <cdr:x>0.5293</cdr:x>
      <cdr:y>0.2</cdr:y>
    </cdr:to>
    <cdr:sp macro="" textlink="">
      <cdr:nvSpPr>
        <cdr:cNvPr id="5" name="Прямоугольник 4"/>
        <cdr:cNvSpPr/>
      </cdr:nvSpPr>
      <cdr:spPr>
        <a:xfrm xmlns:a="http://schemas.openxmlformats.org/drawingml/2006/main">
          <a:off x="3756159" y="576064"/>
          <a:ext cx="1008112" cy="57604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400" dirty="0" smtClean="0">
              <a:solidFill>
                <a:schemeClr val="tx1">
                  <a:lumMod val="85000"/>
                  <a:lumOff val="15000"/>
                </a:schemeClr>
              </a:solidFill>
              <a:latin typeface="Arial" panose="020B0604020202020204" pitchFamily="34" charset="0"/>
              <a:cs typeface="Arial" panose="020B0604020202020204" pitchFamily="34" charset="0"/>
            </a:rPr>
            <a:t>209433 тыс. руб.</a:t>
          </a:r>
          <a:endParaRPr lang="ru-RU" sz="1400" dirty="0">
            <a:solidFill>
              <a:schemeClr val="tx1">
                <a:lumMod val="85000"/>
                <a:lumOff val="15000"/>
              </a:schemeClr>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0.37398</cdr:x>
      <cdr:y>0</cdr:y>
    </cdr:from>
    <cdr:to>
      <cdr:x>0.52033</cdr:x>
      <cdr:y>0.1217</cdr:y>
    </cdr:to>
    <cdr:sp macro="" textlink="">
      <cdr:nvSpPr>
        <cdr:cNvPr id="2" name="Прямоугольник 1"/>
        <cdr:cNvSpPr/>
      </cdr:nvSpPr>
      <cdr:spPr>
        <a:xfrm xmlns:a="http://schemas.openxmlformats.org/drawingml/2006/main">
          <a:off x="3312368" y="0"/>
          <a:ext cx="1296144" cy="7200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altLang="ru-RU" sz="1600" dirty="0" smtClean="0">
              <a:solidFill>
                <a:schemeClr val="tx1"/>
              </a:solidFill>
              <a:latin typeface="Times New Roman" pitchFamily="16" charset="0"/>
              <a:cs typeface="Times New Roman" pitchFamily="16" charset="0"/>
            </a:rPr>
            <a:t>31252</a:t>
          </a:r>
        </a:p>
        <a:p xmlns:a="http://schemas.openxmlformats.org/drawingml/2006/main">
          <a:pPr algn="ctr"/>
          <a:r>
            <a:rPr lang="ru-RU" altLang="ru-RU" sz="1600" dirty="0" smtClean="0">
              <a:solidFill>
                <a:schemeClr val="tx1"/>
              </a:solidFill>
              <a:latin typeface="Times New Roman" pitchFamily="16" charset="0"/>
              <a:cs typeface="Times New Roman" pitchFamily="16" charset="0"/>
            </a:rPr>
            <a:t> тыс. руб.</a:t>
          </a:r>
          <a:endParaRPr lang="ru-RU" sz="1600" dirty="0">
            <a:solidFill>
              <a:schemeClr val="tx1"/>
            </a:solidFill>
          </a:endParaRPr>
        </a:p>
      </cdr:txBody>
    </cdr:sp>
  </cdr:relSizeAnchor>
  <cdr:relSizeAnchor xmlns:cdr="http://schemas.openxmlformats.org/drawingml/2006/chartDrawing">
    <cdr:from>
      <cdr:x>0.25203</cdr:x>
      <cdr:y>0</cdr:y>
    </cdr:from>
    <cdr:to>
      <cdr:x>0.37153</cdr:x>
      <cdr:y>0.15454</cdr:y>
    </cdr:to>
    <cdr:sp macro="" textlink="">
      <cdr:nvSpPr>
        <cdr:cNvPr id="3" name="Прямоугольник 2"/>
        <cdr:cNvSpPr/>
      </cdr:nvSpPr>
      <cdr:spPr>
        <a:xfrm xmlns:a="http://schemas.openxmlformats.org/drawingml/2006/main">
          <a:off x="2232248" y="0"/>
          <a:ext cx="1058416"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600" dirty="0" smtClean="0">
              <a:solidFill>
                <a:schemeClr val="tx1"/>
              </a:solidFill>
              <a:latin typeface="Times New Roman" panose="02020603050405020304" pitchFamily="18" charset="0"/>
              <a:cs typeface="Times New Roman" panose="02020603050405020304" pitchFamily="18" charset="0"/>
            </a:rPr>
            <a:t>33673 </a:t>
          </a:r>
        </a:p>
        <a:p xmlns:a="http://schemas.openxmlformats.org/drawingml/2006/main">
          <a:r>
            <a:rPr lang="ru-RU" sz="1600" dirty="0">
              <a:solidFill>
                <a:schemeClr val="tx1"/>
              </a:solidFill>
              <a:latin typeface="Times New Roman" panose="02020603050405020304" pitchFamily="18" charset="0"/>
              <a:cs typeface="Times New Roman" panose="02020603050405020304" pitchFamily="18" charset="0"/>
            </a:rPr>
            <a:t>т</a:t>
          </a:r>
          <a:r>
            <a:rPr lang="ru-RU" sz="1600" dirty="0" smtClean="0">
              <a:solidFill>
                <a:schemeClr val="tx1"/>
              </a:solidFill>
              <a:latin typeface="Times New Roman" panose="02020603050405020304" pitchFamily="18" charset="0"/>
              <a:cs typeface="Times New Roman" panose="02020603050405020304" pitchFamily="18" charset="0"/>
            </a:rPr>
            <a:t>ыс. руб.</a:t>
          </a:r>
          <a:endParaRPr lang="ru-RU" sz="16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0.10569</cdr:x>
      <cdr:y>0</cdr:y>
    </cdr:from>
    <cdr:to>
      <cdr:x>0.23332</cdr:x>
      <cdr:y>0.15454</cdr:y>
    </cdr:to>
    <cdr:sp macro="" textlink="">
      <cdr:nvSpPr>
        <cdr:cNvPr id="4" name="Прямоугольник 3"/>
        <cdr:cNvSpPr/>
      </cdr:nvSpPr>
      <cdr:spPr>
        <a:xfrm xmlns:a="http://schemas.openxmlformats.org/drawingml/2006/main">
          <a:off x="936104" y="0"/>
          <a:ext cx="1130424"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600" dirty="0" smtClean="0">
              <a:solidFill>
                <a:schemeClr val="tx1"/>
              </a:solidFill>
              <a:latin typeface="Times New Roman" panose="02020603050405020304" pitchFamily="18" charset="0"/>
              <a:cs typeface="Times New Roman" panose="02020603050405020304" pitchFamily="18" charset="0"/>
            </a:rPr>
            <a:t>33573</a:t>
          </a:r>
        </a:p>
        <a:p xmlns:a="http://schemas.openxmlformats.org/drawingml/2006/main">
          <a:r>
            <a:rPr lang="ru-RU" sz="1600" dirty="0" smtClean="0">
              <a:solidFill>
                <a:schemeClr val="tx1"/>
              </a:solidFill>
              <a:latin typeface="Times New Roman" panose="02020603050405020304" pitchFamily="18" charset="0"/>
              <a:cs typeface="Times New Roman" panose="02020603050405020304" pitchFamily="18" charset="0"/>
            </a:rPr>
            <a:t> тыс. руб.</a:t>
          </a:r>
          <a:endParaRPr lang="ru-RU" sz="16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0.29091</cdr:x>
      <cdr:y>0.41341</cdr:y>
    </cdr:from>
    <cdr:to>
      <cdr:x>0.53636</cdr:x>
      <cdr:y>0.5994</cdr:y>
    </cdr:to>
    <cdr:sp macro="" textlink="">
      <cdr:nvSpPr>
        <cdr:cNvPr id="2" name="Прямоугольник 1"/>
        <cdr:cNvSpPr/>
      </cdr:nvSpPr>
      <cdr:spPr>
        <a:xfrm xmlns:a="http://schemas.openxmlformats.org/drawingml/2006/main">
          <a:off x="2304256" y="2080681"/>
          <a:ext cx="1944216" cy="9361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2400" dirty="0" smtClean="0">
              <a:solidFill>
                <a:schemeClr val="accent1">
                  <a:lumMod val="50000"/>
                </a:schemeClr>
              </a:solidFill>
            </a:rPr>
            <a:t>639112,4 тыс. руб.</a:t>
          </a:r>
          <a:endParaRPr lang="ru-RU" sz="2400" dirty="0">
            <a:solidFill>
              <a:schemeClr val="accent1">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0.17473</cdr:x>
      <cdr:y>0.19571</cdr:y>
    </cdr:from>
    <cdr:to>
      <cdr:x>0.30597</cdr:x>
      <cdr:y>0.37457</cdr:y>
    </cdr:to>
    <cdr:sp macro="" textlink="">
      <cdr:nvSpPr>
        <cdr:cNvPr id="2" name="Прямоугольник 1"/>
        <cdr:cNvSpPr/>
      </cdr:nvSpPr>
      <cdr:spPr>
        <a:xfrm xmlns:a="http://schemas.openxmlformats.org/drawingml/2006/main">
          <a:off x="1409139" y="1000561"/>
          <a:ext cx="1058437" cy="91443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600" dirty="0" smtClean="0">
              <a:solidFill>
                <a:schemeClr val="tx1"/>
              </a:solidFill>
            </a:rPr>
            <a:t>485852,7 тыс. руб.</a:t>
          </a:r>
          <a:endParaRPr lang="ru-RU" sz="1600" dirty="0">
            <a:solidFill>
              <a:schemeClr val="tx1"/>
            </a:solidFill>
          </a:endParaRPr>
        </a:p>
      </cdr:txBody>
    </cdr:sp>
  </cdr:relSizeAnchor>
  <cdr:relSizeAnchor xmlns:cdr="http://schemas.openxmlformats.org/drawingml/2006/chartDrawing">
    <cdr:from>
      <cdr:x>0.29973</cdr:x>
      <cdr:y>0.02669</cdr:y>
    </cdr:from>
    <cdr:to>
      <cdr:x>0.45266</cdr:x>
      <cdr:y>0.17885</cdr:y>
    </cdr:to>
    <cdr:sp macro="" textlink="">
      <cdr:nvSpPr>
        <cdr:cNvPr id="3" name="Прямоугольник 2"/>
        <cdr:cNvSpPr/>
      </cdr:nvSpPr>
      <cdr:spPr>
        <a:xfrm xmlns:a="http://schemas.openxmlformats.org/drawingml/2006/main">
          <a:off x="2417251" y="136465"/>
          <a:ext cx="1233392" cy="77791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600" dirty="0" smtClean="0">
              <a:solidFill>
                <a:schemeClr val="tx1"/>
              </a:solidFill>
            </a:rPr>
            <a:t>649782,5 тыс. руб.</a:t>
          </a:r>
          <a:endParaRPr lang="ru-RU" sz="16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dirty="0" smtClean="0">
              <a:solidFill>
                <a:schemeClr val="tx1"/>
              </a:solidFill>
            </a:rPr>
            <a:t>887297,4 тыс. руб.</a:t>
          </a:r>
          <a:endParaRPr lang="ru-RU" sz="1800"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0.13698</cdr:x>
      <cdr:y>0.16282</cdr:y>
    </cdr:from>
    <cdr:to>
      <cdr:x>0.24022</cdr:x>
      <cdr:y>0.31025</cdr:y>
    </cdr:to>
    <cdr:sp macro="" textlink="">
      <cdr:nvSpPr>
        <cdr:cNvPr id="3" name="TextBox 2"/>
        <cdr:cNvSpPr txBox="1"/>
      </cdr:nvSpPr>
      <cdr:spPr>
        <a:xfrm xmlns:a="http://schemas.openxmlformats.org/drawingml/2006/main">
          <a:off x="1213209" y="10098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0.18576</cdr:x>
      <cdr:y>0.18604</cdr:y>
    </cdr:from>
    <cdr:to>
      <cdr:x>0.289</cdr:x>
      <cdr:y>0.33347</cdr:y>
    </cdr:to>
    <cdr:sp macro="" textlink="">
      <cdr:nvSpPr>
        <cdr:cNvPr id="5" name="TextBox 4"/>
        <cdr:cNvSpPr txBox="1"/>
      </cdr:nvSpPr>
      <cdr:spPr>
        <a:xfrm xmlns:a="http://schemas.openxmlformats.org/drawingml/2006/main">
          <a:off x="1645257" y="11538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endParaRPr lang="ru-RU" altLang="ru-RU"/>
          </a:p>
        </p:txBody>
      </p:sp>
      <p:sp>
        <p:nvSpPr>
          <p:cNvPr id="86019" name="AutoShape 2"/>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0" name="AutoShape 3"/>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1" name="AutoShape 4"/>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2" name="AutoShape 5"/>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3" name="Text Box 6"/>
          <p:cNvSpPr txBox="1">
            <a:spLocks noChangeArrowheads="1"/>
          </p:cNvSpPr>
          <p:nvPr/>
        </p:nvSpPr>
        <p:spPr bwMode="auto">
          <a:xfrm>
            <a:off x="0" y="0"/>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4" name="Text Box 7"/>
          <p:cNvSpPr txBox="1">
            <a:spLocks noChangeArrowheads="1"/>
          </p:cNvSpPr>
          <p:nvPr/>
        </p:nvSpPr>
        <p:spPr bwMode="auto">
          <a:xfrm>
            <a:off x="3841750" y="0"/>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5" name="Rectangle 8"/>
          <p:cNvSpPr>
            <a:spLocks noGrp="1" noRot="1" noChangeAspect="1" noChangeArrowheads="1"/>
          </p:cNvSpPr>
          <p:nvPr>
            <p:ph type="sldImg"/>
          </p:nvPr>
        </p:nvSpPr>
        <p:spPr bwMode="auto">
          <a:xfrm>
            <a:off x="909638" y="744538"/>
            <a:ext cx="4954587" cy="3714750"/>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7" name="Rectangle 9"/>
          <p:cNvSpPr>
            <a:spLocks noGrp="1" noChangeArrowheads="1"/>
          </p:cNvSpPr>
          <p:nvPr>
            <p:ph type="body"/>
          </p:nvPr>
        </p:nvSpPr>
        <p:spPr bwMode="auto">
          <a:xfrm>
            <a:off x="677863" y="4714875"/>
            <a:ext cx="5418137" cy="44592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86027" name="Text Box 10"/>
          <p:cNvSpPr txBox="1">
            <a:spLocks noChangeArrowheads="1"/>
          </p:cNvSpPr>
          <p:nvPr/>
        </p:nvSpPr>
        <p:spPr bwMode="auto">
          <a:xfrm>
            <a:off x="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059" name="Rectangle 11"/>
          <p:cNvSpPr>
            <a:spLocks noGrp="1" noChangeArrowheads="1"/>
          </p:cNvSpPr>
          <p:nvPr>
            <p:ph type="sldNum"/>
          </p:nvPr>
        </p:nvSpPr>
        <p:spPr bwMode="auto">
          <a:xfrm>
            <a:off x="3841750" y="9428163"/>
            <a:ext cx="2930525" cy="488950"/>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Tahoma" pitchFamily="32" charset="0"/>
              </a:defRPr>
            </a:lvl1pPr>
          </a:lstStyle>
          <a:p>
            <a:pPr>
              <a:defRPr/>
            </a:pPr>
            <a:fld id="{74B6385C-5652-45B0-831D-0EDB714725DE}" type="slidenum">
              <a:rPr lang="ru-RU"/>
              <a:pPr>
                <a:defRPr/>
              </a:pPr>
              <a:t>‹#›</a:t>
            </a:fld>
            <a:endParaRPr lang="ru-RU"/>
          </a:p>
        </p:txBody>
      </p:sp>
    </p:spTree>
    <p:extLst>
      <p:ext uri="{BB962C8B-B14F-4D97-AF65-F5344CB8AC3E}">
        <p14:creationId xmlns:p14="http://schemas.microsoft.com/office/powerpoint/2010/main" val="31134809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E2FCFB7-67BD-4713-8CA0-85A1CAE2C98E}" type="slidenum">
              <a:rPr lang="ru-RU" altLang="ru-RU" smtClean="0">
                <a:latin typeface="Tahoma" pitchFamily="32" charset="0"/>
              </a:rPr>
              <a:pPr eaLnBrk="1" hangingPunct="1">
                <a:spcBef>
                  <a:spcPct val="0"/>
                </a:spcBef>
              </a:pPr>
              <a:t>1</a:t>
            </a:fld>
            <a:endParaRPr lang="ru-RU" altLang="ru-RU" smtClean="0">
              <a:latin typeface="Tahoma" pitchFamily="32" charset="0"/>
            </a:endParaRPr>
          </a:p>
        </p:txBody>
      </p:sp>
      <p:sp>
        <p:nvSpPr>
          <p:cNvPr id="870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8A25567-C1B7-4D45-B178-575081FDC104}" type="slidenum">
              <a:rPr lang="ru-RU" altLang="ru-RU">
                <a:latin typeface="Tahoma" pitchFamily="32" charset="0"/>
                <a:cs typeface="Tahoma" pitchFamily="32" charset="0"/>
              </a:rPr>
              <a:pPr algn="r" eaLnBrk="1" hangingPunct="1">
                <a:spcBef>
                  <a:spcPct val="0"/>
                </a:spcBef>
                <a:buClrTx/>
                <a:buFontTx/>
                <a:buNone/>
              </a:pPr>
              <a:t>1</a:t>
            </a:fld>
            <a:endParaRPr lang="ru-RU" altLang="ru-RU">
              <a:latin typeface="Tahoma" pitchFamily="32" charset="0"/>
              <a:cs typeface="Tahoma" pitchFamily="32" charset="0"/>
            </a:endParaRPr>
          </a:p>
        </p:txBody>
      </p:sp>
      <p:sp>
        <p:nvSpPr>
          <p:cNvPr id="870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70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6F708E-F77E-4D9F-BDAD-649387E24E72}" type="slidenum">
              <a:rPr lang="ru-RU" altLang="ru-RU" smtClean="0">
                <a:latin typeface="Tahoma" pitchFamily="32" charset="0"/>
              </a:rPr>
              <a:pPr eaLnBrk="1" hangingPunct="1">
                <a:spcBef>
                  <a:spcPct val="0"/>
                </a:spcBef>
              </a:pPr>
              <a:t>10</a:t>
            </a:fld>
            <a:endParaRPr lang="ru-RU" altLang="ru-RU" smtClean="0">
              <a:latin typeface="Tahoma" pitchFamily="32" charset="0"/>
            </a:endParaRPr>
          </a:p>
        </p:txBody>
      </p:sp>
      <p:sp>
        <p:nvSpPr>
          <p:cNvPr id="9625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9626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6260F7-5193-4586-8406-4C60AA3CA951}" type="slidenum">
              <a:rPr lang="ru-RU" altLang="ru-RU" smtClean="0">
                <a:latin typeface="Tahoma" pitchFamily="32" charset="0"/>
              </a:rPr>
              <a:pPr eaLnBrk="1" hangingPunct="1">
                <a:spcBef>
                  <a:spcPct val="0"/>
                </a:spcBef>
              </a:pPr>
              <a:t>11</a:t>
            </a:fld>
            <a:endParaRPr lang="ru-RU" altLang="ru-RU" smtClean="0">
              <a:latin typeface="Tahoma" pitchFamily="32" charset="0"/>
            </a:endParaRPr>
          </a:p>
        </p:txBody>
      </p:sp>
      <p:sp>
        <p:nvSpPr>
          <p:cNvPr id="972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90D0B8D-E0A6-4B6A-A880-03180C4BB219}" type="slidenum">
              <a:rPr lang="ru-RU" altLang="ru-RU">
                <a:latin typeface="Tahoma" pitchFamily="32" charset="0"/>
                <a:cs typeface="Tahoma" pitchFamily="32" charset="0"/>
              </a:rPr>
              <a:pPr algn="r" eaLnBrk="1" hangingPunct="1">
                <a:spcBef>
                  <a:spcPct val="0"/>
                </a:spcBef>
                <a:buClrTx/>
                <a:buFontTx/>
                <a:buNone/>
              </a:pPr>
              <a:t>11</a:t>
            </a:fld>
            <a:endParaRPr lang="ru-RU" altLang="ru-RU">
              <a:latin typeface="Tahoma" pitchFamily="32" charset="0"/>
              <a:cs typeface="Tahoma" pitchFamily="32" charset="0"/>
            </a:endParaRPr>
          </a:p>
        </p:txBody>
      </p:sp>
      <p:sp>
        <p:nvSpPr>
          <p:cNvPr id="972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72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7286"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CCF9A12-DED9-44B7-BAF9-ABBD7FA589D9}" type="slidenum">
              <a:rPr lang="ru-RU" altLang="ru-RU">
                <a:latin typeface="Tahoma" pitchFamily="32" charset="0"/>
              </a:rPr>
              <a:pPr algn="r" eaLnBrk="1" hangingPunct="1">
                <a:spcBef>
                  <a:spcPct val="0"/>
                </a:spcBef>
                <a:buClrTx/>
                <a:buFontTx/>
                <a:buNone/>
              </a:pPr>
              <a:t>11</a:t>
            </a:fld>
            <a:endParaRPr lang="ru-RU" altLang="ru-RU">
              <a:latin typeface="Tahoma"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BD1986D-4D86-42C6-8E20-7230E833AAE3}" type="slidenum">
              <a:rPr lang="ru-RU" altLang="ru-RU" smtClean="0">
                <a:latin typeface="Tahoma" pitchFamily="32" charset="0"/>
              </a:rPr>
              <a:pPr eaLnBrk="1" hangingPunct="1">
                <a:spcBef>
                  <a:spcPct val="0"/>
                </a:spcBef>
              </a:pPr>
              <a:t>12</a:t>
            </a:fld>
            <a:endParaRPr lang="ru-RU" altLang="ru-RU" smtClean="0">
              <a:latin typeface="Tahoma" pitchFamily="32" charset="0"/>
            </a:endParaRPr>
          </a:p>
        </p:txBody>
      </p:sp>
      <p:sp>
        <p:nvSpPr>
          <p:cNvPr id="983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66C6F2B-0A6C-4566-94C8-FFF4441BD69B}" type="slidenum">
              <a:rPr lang="ru-RU" altLang="ru-RU">
                <a:latin typeface="Tahoma" pitchFamily="32" charset="0"/>
                <a:cs typeface="Tahoma" pitchFamily="32" charset="0"/>
              </a:rPr>
              <a:pPr algn="r" eaLnBrk="1" hangingPunct="1">
                <a:spcBef>
                  <a:spcPct val="0"/>
                </a:spcBef>
                <a:buClrTx/>
                <a:buFontTx/>
                <a:buNone/>
              </a:pPr>
              <a:t>12</a:t>
            </a:fld>
            <a:endParaRPr lang="ru-RU" altLang="ru-RU">
              <a:latin typeface="Tahoma" pitchFamily="32" charset="0"/>
              <a:cs typeface="Tahoma" pitchFamily="32" charset="0"/>
            </a:endParaRPr>
          </a:p>
        </p:txBody>
      </p:sp>
      <p:sp>
        <p:nvSpPr>
          <p:cNvPr id="983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83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C59BA6-C701-45FF-B1A3-9AA3F2E72AB6}" type="slidenum">
              <a:rPr lang="ru-RU" altLang="ru-RU" smtClean="0">
                <a:latin typeface="Tahoma" pitchFamily="32" charset="0"/>
              </a:rPr>
              <a:pPr eaLnBrk="1" hangingPunct="1">
                <a:spcBef>
                  <a:spcPct val="0"/>
                </a:spcBef>
              </a:pPr>
              <a:t>13</a:t>
            </a:fld>
            <a:endParaRPr lang="ru-RU" altLang="ru-RU" smtClean="0">
              <a:latin typeface="Tahoma" pitchFamily="32" charset="0"/>
            </a:endParaRPr>
          </a:p>
        </p:txBody>
      </p:sp>
      <p:sp>
        <p:nvSpPr>
          <p:cNvPr id="9933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74B17C4-9C06-4254-885B-8D8AAA4431FA}" type="slidenum">
              <a:rPr lang="ru-RU" altLang="ru-RU">
                <a:latin typeface="Tahoma" pitchFamily="32" charset="0"/>
                <a:cs typeface="Tahoma" pitchFamily="32" charset="0"/>
              </a:rPr>
              <a:pPr algn="r" eaLnBrk="1" hangingPunct="1">
                <a:spcBef>
                  <a:spcPct val="0"/>
                </a:spcBef>
                <a:buClrTx/>
                <a:buFontTx/>
                <a:buNone/>
              </a:pPr>
              <a:t>13</a:t>
            </a:fld>
            <a:endParaRPr lang="ru-RU" altLang="ru-RU">
              <a:latin typeface="Tahoma" pitchFamily="32" charset="0"/>
              <a:cs typeface="Tahoma" pitchFamily="32" charset="0"/>
            </a:endParaRPr>
          </a:p>
        </p:txBody>
      </p:sp>
      <p:sp>
        <p:nvSpPr>
          <p:cNvPr id="9933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933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3DFAF96-B9DB-48BB-BB23-7E036536E19D}" type="slidenum">
              <a:rPr lang="ru-RU" altLang="ru-RU" smtClean="0">
                <a:latin typeface="Tahoma" pitchFamily="32" charset="0"/>
              </a:rPr>
              <a:pPr eaLnBrk="1" hangingPunct="1">
                <a:spcBef>
                  <a:spcPct val="0"/>
                </a:spcBef>
              </a:pPr>
              <a:t>14</a:t>
            </a:fld>
            <a:endParaRPr lang="ru-RU" altLang="ru-RU" smtClean="0">
              <a:latin typeface="Tahoma" pitchFamily="32" charset="0"/>
            </a:endParaRPr>
          </a:p>
        </p:txBody>
      </p:sp>
      <p:sp>
        <p:nvSpPr>
          <p:cNvPr id="10035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3808A9C-0554-4FE2-803F-968E77564AD8}" type="slidenum">
              <a:rPr lang="ru-RU" altLang="ru-RU">
                <a:latin typeface="Tahoma" pitchFamily="32" charset="0"/>
                <a:cs typeface="Tahoma" pitchFamily="32" charset="0"/>
              </a:rPr>
              <a:pPr algn="r" eaLnBrk="1" hangingPunct="1">
                <a:spcBef>
                  <a:spcPct val="0"/>
                </a:spcBef>
                <a:buClrTx/>
                <a:buFontTx/>
                <a:buNone/>
              </a:pPr>
              <a:t>14</a:t>
            </a:fld>
            <a:endParaRPr lang="ru-RU" altLang="ru-RU">
              <a:latin typeface="Tahoma" pitchFamily="32" charset="0"/>
              <a:cs typeface="Tahoma" pitchFamily="32" charset="0"/>
            </a:endParaRPr>
          </a:p>
        </p:txBody>
      </p:sp>
      <p:sp>
        <p:nvSpPr>
          <p:cNvPr id="10035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035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73E08B-8FE0-4441-9605-808B6C694C6E}" type="slidenum">
              <a:rPr lang="ru-RU" altLang="ru-RU" smtClean="0">
                <a:latin typeface="Tahoma" pitchFamily="32" charset="0"/>
              </a:rPr>
              <a:pPr eaLnBrk="1" hangingPunct="1">
                <a:spcBef>
                  <a:spcPct val="0"/>
                </a:spcBef>
              </a:pPr>
              <a:t>15</a:t>
            </a:fld>
            <a:endParaRPr lang="ru-RU" altLang="ru-RU" smtClean="0">
              <a:latin typeface="Tahoma" pitchFamily="32" charset="0"/>
            </a:endParaRPr>
          </a:p>
        </p:txBody>
      </p:sp>
      <p:sp>
        <p:nvSpPr>
          <p:cNvPr id="1013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0C7A0D-A5CE-41C8-B52E-5F3A00D2226F}" type="slidenum">
              <a:rPr lang="ru-RU" altLang="ru-RU">
                <a:latin typeface="Tahoma" pitchFamily="32" charset="0"/>
                <a:cs typeface="Tahoma" pitchFamily="32" charset="0"/>
              </a:rPr>
              <a:pPr algn="r" eaLnBrk="1" hangingPunct="1">
                <a:spcBef>
                  <a:spcPct val="0"/>
                </a:spcBef>
                <a:buClrTx/>
                <a:buFontTx/>
                <a:buNone/>
              </a:pPr>
              <a:t>15</a:t>
            </a:fld>
            <a:endParaRPr lang="ru-RU" altLang="ru-RU">
              <a:latin typeface="Tahoma" pitchFamily="32" charset="0"/>
              <a:cs typeface="Tahoma" pitchFamily="32" charset="0"/>
            </a:endParaRPr>
          </a:p>
        </p:txBody>
      </p:sp>
      <p:sp>
        <p:nvSpPr>
          <p:cNvPr id="1013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13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84B300C-E9FA-4738-863D-75F4C6D2D093}" type="slidenum">
              <a:rPr lang="ru-RU" altLang="ru-RU" smtClean="0">
                <a:latin typeface="Tahoma" pitchFamily="32" charset="0"/>
              </a:rPr>
              <a:pPr eaLnBrk="1" hangingPunct="1">
                <a:spcBef>
                  <a:spcPct val="0"/>
                </a:spcBef>
              </a:pPr>
              <a:t>16</a:t>
            </a:fld>
            <a:endParaRPr lang="ru-RU" altLang="ru-RU" smtClean="0">
              <a:latin typeface="Tahoma" pitchFamily="32" charset="0"/>
            </a:endParaRPr>
          </a:p>
        </p:txBody>
      </p:sp>
      <p:sp>
        <p:nvSpPr>
          <p:cNvPr id="1024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FE01D57-5213-4EDA-8819-E4357DF90CC5}" type="slidenum">
              <a:rPr lang="ru-RU" altLang="ru-RU">
                <a:latin typeface="Tahoma" pitchFamily="32" charset="0"/>
                <a:cs typeface="Tahoma" pitchFamily="32" charset="0"/>
              </a:rPr>
              <a:pPr algn="r" eaLnBrk="1" hangingPunct="1">
                <a:spcBef>
                  <a:spcPct val="0"/>
                </a:spcBef>
                <a:buClrTx/>
                <a:buFontTx/>
                <a:buNone/>
              </a:pPr>
              <a:t>16</a:t>
            </a:fld>
            <a:endParaRPr lang="ru-RU" altLang="ru-RU">
              <a:latin typeface="Tahoma" pitchFamily="32" charset="0"/>
              <a:cs typeface="Tahoma" pitchFamily="32" charset="0"/>
            </a:endParaRPr>
          </a:p>
        </p:txBody>
      </p:sp>
      <p:sp>
        <p:nvSpPr>
          <p:cNvPr id="1024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24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C058E4A-8DA4-4766-9864-557AE6E92626}" type="slidenum">
              <a:rPr lang="ru-RU" altLang="ru-RU" smtClean="0">
                <a:latin typeface="Tahoma" pitchFamily="32" charset="0"/>
              </a:rPr>
              <a:pPr eaLnBrk="1" hangingPunct="1">
                <a:spcBef>
                  <a:spcPct val="0"/>
                </a:spcBef>
              </a:pPr>
              <a:t>17</a:t>
            </a:fld>
            <a:endParaRPr lang="ru-RU" altLang="ru-RU" smtClean="0">
              <a:latin typeface="Tahoma" pitchFamily="32" charset="0"/>
            </a:endParaRPr>
          </a:p>
        </p:txBody>
      </p:sp>
      <p:sp>
        <p:nvSpPr>
          <p:cNvPr id="1034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FF329A8-0B7B-4634-A01E-28703D10A539}" type="slidenum">
              <a:rPr lang="ru-RU" altLang="ru-RU">
                <a:latin typeface="Tahoma" pitchFamily="32" charset="0"/>
                <a:cs typeface="Tahoma" pitchFamily="32" charset="0"/>
              </a:rPr>
              <a:pPr algn="r" eaLnBrk="1" hangingPunct="1">
                <a:spcBef>
                  <a:spcPct val="0"/>
                </a:spcBef>
                <a:buClrTx/>
                <a:buFontTx/>
                <a:buNone/>
              </a:pPr>
              <a:t>17</a:t>
            </a:fld>
            <a:endParaRPr lang="ru-RU" altLang="ru-RU">
              <a:latin typeface="Tahoma" pitchFamily="32" charset="0"/>
              <a:cs typeface="Tahoma" pitchFamily="32" charset="0"/>
            </a:endParaRPr>
          </a:p>
        </p:txBody>
      </p:sp>
      <p:sp>
        <p:nvSpPr>
          <p:cNvPr id="1034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34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15A1D96-DEC4-448B-BC4E-EA61C93323F6}" type="slidenum">
              <a:rPr lang="ru-RU" altLang="ru-RU" smtClean="0">
                <a:latin typeface="Tahoma" pitchFamily="32" charset="0"/>
              </a:rPr>
              <a:pPr eaLnBrk="1" hangingPunct="1">
                <a:spcBef>
                  <a:spcPct val="0"/>
                </a:spcBef>
              </a:pPr>
              <a:t>18</a:t>
            </a:fld>
            <a:endParaRPr lang="ru-RU" altLang="ru-RU" smtClean="0">
              <a:latin typeface="Tahoma" pitchFamily="32" charset="0"/>
            </a:endParaRPr>
          </a:p>
        </p:txBody>
      </p:sp>
      <p:sp>
        <p:nvSpPr>
          <p:cNvPr id="10445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25B5DDB-58DE-4513-B90E-6C123C2C9178}" type="slidenum">
              <a:rPr lang="ru-RU" altLang="ru-RU">
                <a:latin typeface="Tahoma" pitchFamily="32" charset="0"/>
                <a:cs typeface="Tahoma" pitchFamily="32" charset="0"/>
              </a:rPr>
              <a:pPr algn="r" eaLnBrk="1" hangingPunct="1">
                <a:spcBef>
                  <a:spcPct val="0"/>
                </a:spcBef>
                <a:buClrTx/>
                <a:buFontTx/>
                <a:buNone/>
              </a:pPr>
              <a:t>18</a:t>
            </a:fld>
            <a:endParaRPr lang="ru-RU" altLang="ru-RU">
              <a:latin typeface="Tahoma" pitchFamily="32" charset="0"/>
              <a:cs typeface="Tahoma" pitchFamily="32" charset="0"/>
            </a:endParaRPr>
          </a:p>
        </p:txBody>
      </p:sp>
      <p:sp>
        <p:nvSpPr>
          <p:cNvPr id="10445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445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972CFF8-1C5C-46BD-BBE3-326C63C365A9}" type="slidenum">
              <a:rPr lang="ru-RU" altLang="ru-RU" smtClean="0">
                <a:latin typeface="Tahoma" pitchFamily="32" charset="0"/>
              </a:rPr>
              <a:pPr eaLnBrk="1" hangingPunct="1">
                <a:spcBef>
                  <a:spcPct val="0"/>
                </a:spcBef>
              </a:pPr>
              <a:t>19</a:t>
            </a:fld>
            <a:endParaRPr lang="ru-RU" altLang="ru-RU" smtClean="0">
              <a:latin typeface="Tahoma" pitchFamily="32" charset="0"/>
            </a:endParaRPr>
          </a:p>
        </p:txBody>
      </p:sp>
      <p:sp>
        <p:nvSpPr>
          <p:cNvPr id="10547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0547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D317FC9-2DFB-465B-8C7F-56D97358B858}" type="slidenum">
              <a:rPr lang="ru-RU" altLang="ru-RU" smtClean="0">
                <a:latin typeface="Tahoma" pitchFamily="32" charset="0"/>
              </a:rPr>
              <a:pPr eaLnBrk="1" hangingPunct="1">
                <a:spcBef>
                  <a:spcPct val="0"/>
                </a:spcBef>
              </a:pPr>
              <a:t>2</a:t>
            </a:fld>
            <a:endParaRPr lang="ru-RU" altLang="ru-RU" smtClean="0">
              <a:latin typeface="Tahoma" pitchFamily="32" charset="0"/>
            </a:endParaRPr>
          </a:p>
        </p:txBody>
      </p:sp>
      <p:sp>
        <p:nvSpPr>
          <p:cNvPr id="880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6AA8121-7917-45E2-A535-6A1691AF8763}" type="slidenum">
              <a:rPr lang="ru-RU" altLang="ru-RU">
                <a:latin typeface="Tahoma" pitchFamily="32" charset="0"/>
                <a:cs typeface="Tahoma" pitchFamily="32" charset="0"/>
              </a:rPr>
              <a:pPr algn="r" eaLnBrk="1" hangingPunct="1">
                <a:spcBef>
                  <a:spcPct val="0"/>
                </a:spcBef>
                <a:buClrTx/>
                <a:buFontTx/>
                <a:buNone/>
              </a:pPr>
              <a:t>2</a:t>
            </a:fld>
            <a:endParaRPr lang="ru-RU" altLang="ru-RU">
              <a:latin typeface="Tahoma" pitchFamily="32" charset="0"/>
              <a:cs typeface="Tahoma" pitchFamily="32" charset="0"/>
            </a:endParaRPr>
          </a:p>
        </p:txBody>
      </p:sp>
      <p:sp>
        <p:nvSpPr>
          <p:cNvPr id="880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80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20</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20</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21</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21</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22</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22</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23</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23</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24</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24</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25</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25</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26</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26</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27</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27</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28</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28</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29</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29</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0AF6EF6-305B-4CC3-A5E5-D7CD8836E7DB}" type="slidenum">
              <a:rPr lang="ru-RU" altLang="ru-RU" smtClean="0">
                <a:latin typeface="Tahoma" pitchFamily="32" charset="0"/>
              </a:rPr>
              <a:pPr eaLnBrk="1" hangingPunct="1">
                <a:spcBef>
                  <a:spcPct val="0"/>
                </a:spcBef>
              </a:pPr>
              <a:t>3</a:t>
            </a:fld>
            <a:endParaRPr lang="ru-RU" altLang="ru-RU" smtClean="0">
              <a:latin typeface="Tahoma" pitchFamily="32" charset="0"/>
            </a:endParaRPr>
          </a:p>
        </p:txBody>
      </p:sp>
      <p:sp>
        <p:nvSpPr>
          <p:cNvPr id="890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9FB5C7C-41C2-4B6A-A8BC-BA78CD1C2FF9}" type="slidenum">
              <a:rPr lang="ru-RU" altLang="ru-RU">
                <a:latin typeface="Tahoma" pitchFamily="32" charset="0"/>
                <a:cs typeface="Tahoma" pitchFamily="32" charset="0"/>
              </a:rPr>
              <a:pPr algn="r" eaLnBrk="1" hangingPunct="1">
                <a:spcBef>
                  <a:spcPct val="0"/>
                </a:spcBef>
                <a:buClrTx/>
                <a:buFontTx/>
                <a:buNone/>
              </a:pPr>
              <a:t>3</a:t>
            </a:fld>
            <a:endParaRPr lang="ru-RU" altLang="ru-RU">
              <a:latin typeface="Tahoma" pitchFamily="32" charset="0"/>
              <a:cs typeface="Tahoma" pitchFamily="32" charset="0"/>
            </a:endParaRPr>
          </a:p>
        </p:txBody>
      </p:sp>
      <p:sp>
        <p:nvSpPr>
          <p:cNvPr id="890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90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30</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30</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31</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31</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32</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32</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33</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33</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34</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34</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35</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35</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36</a:t>
            </a:fld>
            <a:endParaRPr lang="ru-RU" altLang="ru-RU" smtClean="0">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36</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A3573D-C8BA-4BBE-A620-E2BE7F8148D1}" type="slidenum">
              <a:rPr lang="ru-RU" altLang="ru-RU" smtClean="0">
                <a:latin typeface="Tahoma" pitchFamily="32" charset="0"/>
              </a:rPr>
              <a:pPr eaLnBrk="1" hangingPunct="1">
                <a:spcBef>
                  <a:spcPct val="0"/>
                </a:spcBef>
              </a:pPr>
              <a:t>37</a:t>
            </a:fld>
            <a:endParaRPr lang="ru-RU" altLang="ru-RU" smtClean="0">
              <a:latin typeface="Tahoma" pitchFamily="32" charset="0"/>
            </a:endParaRPr>
          </a:p>
        </p:txBody>
      </p:sp>
      <p:sp>
        <p:nvSpPr>
          <p:cNvPr id="12083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083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E113A94-5D34-45F7-B4FA-DB830FE990B2}" type="slidenum">
              <a:rPr lang="ru-RU" altLang="ru-RU" smtClean="0">
                <a:latin typeface="Tahoma" pitchFamily="32" charset="0"/>
              </a:rPr>
              <a:pPr eaLnBrk="1" hangingPunct="1">
                <a:spcBef>
                  <a:spcPct val="0"/>
                </a:spcBef>
              </a:pPr>
              <a:t>38</a:t>
            </a:fld>
            <a:endParaRPr lang="ru-RU" altLang="ru-RU" smtClean="0">
              <a:latin typeface="Tahoma" pitchFamily="32" charset="0"/>
            </a:endParaRPr>
          </a:p>
        </p:txBody>
      </p:sp>
      <p:sp>
        <p:nvSpPr>
          <p:cNvPr id="1218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FA2C68-7091-49E2-8C5E-FE280398D953}" type="slidenum">
              <a:rPr lang="ru-RU" altLang="ru-RU">
                <a:latin typeface="Tahoma" pitchFamily="32" charset="0"/>
                <a:cs typeface="Tahoma" pitchFamily="32" charset="0"/>
              </a:rPr>
              <a:pPr algn="r" eaLnBrk="1" hangingPunct="1">
                <a:spcBef>
                  <a:spcPct val="0"/>
                </a:spcBef>
                <a:buClrTx/>
                <a:buFontTx/>
                <a:buNone/>
              </a:pPr>
              <a:t>38</a:t>
            </a:fld>
            <a:endParaRPr lang="ru-RU" altLang="ru-RU">
              <a:latin typeface="Tahoma" pitchFamily="32" charset="0"/>
              <a:cs typeface="Tahoma" pitchFamily="32" charset="0"/>
            </a:endParaRPr>
          </a:p>
        </p:txBody>
      </p:sp>
      <p:sp>
        <p:nvSpPr>
          <p:cNvPr id="1218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18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F19931F-0984-479F-898A-2020B84322C6}" type="slidenum">
              <a:rPr lang="ru-RU" altLang="ru-RU" smtClean="0">
                <a:latin typeface="Tahoma" pitchFamily="32" charset="0"/>
              </a:rPr>
              <a:pPr eaLnBrk="1" hangingPunct="1">
                <a:spcBef>
                  <a:spcPct val="0"/>
                </a:spcBef>
              </a:pPr>
              <a:t>39</a:t>
            </a:fld>
            <a:endParaRPr lang="ru-RU" altLang="ru-RU" smtClean="0">
              <a:latin typeface="Tahoma" pitchFamily="32" charset="0"/>
            </a:endParaRPr>
          </a:p>
        </p:txBody>
      </p:sp>
      <p:sp>
        <p:nvSpPr>
          <p:cNvPr id="1228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79297-2F7A-42D2-B517-F7F3FF891D33}" type="slidenum">
              <a:rPr lang="ru-RU" altLang="ru-RU">
                <a:latin typeface="Tahoma" pitchFamily="32" charset="0"/>
                <a:cs typeface="Tahoma" pitchFamily="32" charset="0"/>
              </a:rPr>
              <a:pPr algn="r" eaLnBrk="1" hangingPunct="1">
                <a:spcBef>
                  <a:spcPct val="0"/>
                </a:spcBef>
                <a:buClrTx/>
                <a:buFontTx/>
                <a:buNone/>
              </a:pPr>
              <a:t>39</a:t>
            </a:fld>
            <a:endParaRPr lang="ru-RU" altLang="ru-RU">
              <a:latin typeface="Tahoma" pitchFamily="32" charset="0"/>
              <a:cs typeface="Tahoma" pitchFamily="32" charset="0"/>
            </a:endParaRPr>
          </a:p>
        </p:txBody>
      </p:sp>
      <p:sp>
        <p:nvSpPr>
          <p:cNvPr id="1228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28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B80CADF-3CD6-4F86-A063-31A657494292}" type="slidenum">
              <a:rPr lang="ru-RU" altLang="ru-RU" smtClean="0">
                <a:latin typeface="Tahoma" pitchFamily="32" charset="0"/>
              </a:rPr>
              <a:pPr eaLnBrk="1" hangingPunct="1">
                <a:spcBef>
                  <a:spcPct val="0"/>
                </a:spcBef>
              </a:pPr>
              <a:t>4</a:t>
            </a:fld>
            <a:endParaRPr lang="ru-RU" altLang="ru-RU" smtClean="0">
              <a:latin typeface="Tahoma" pitchFamily="32" charset="0"/>
            </a:endParaRPr>
          </a:p>
        </p:txBody>
      </p:sp>
      <p:sp>
        <p:nvSpPr>
          <p:cNvPr id="901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BE6A105-89EB-4DC3-B0B3-D7B64E0F0DFC}" type="slidenum">
              <a:rPr lang="ru-RU" altLang="ru-RU">
                <a:latin typeface="Tahoma" pitchFamily="32" charset="0"/>
                <a:cs typeface="Tahoma" pitchFamily="32" charset="0"/>
              </a:rPr>
              <a:pPr algn="r" eaLnBrk="1" hangingPunct="1">
                <a:spcBef>
                  <a:spcPct val="0"/>
                </a:spcBef>
                <a:buClrTx/>
                <a:buFontTx/>
                <a:buNone/>
              </a:pPr>
              <a:t>4</a:t>
            </a:fld>
            <a:endParaRPr lang="ru-RU" altLang="ru-RU">
              <a:latin typeface="Tahoma" pitchFamily="32" charset="0"/>
              <a:cs typeface="Tahoma" pitchFamily="32" charset="0"/>
            </a:endParaRPr>
          </a:p>
        </p:txBody>
      </p:sp>
      <p:sp>
        <p:nvSpPr>
          <p:cNvPr id="901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01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0118" name="Text Box 4"/>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defRPr/>
            </a:pPr>
            <a:fld id="{74B6385C-5652-45B0-831D-0EDB714725DE}" type="slidenum">
              <a:rPr lang="ru-RU" smtClean="0"/>
              <a:pPr>
                <a:defRPr/>
              </a:pPr>
              <a:t>41</a:t>
            </a:fld>
            <a:endParaRPr lang="ru-RU"/>
          </a:p>
        </p:txBody>
      </p:sp>
    </p:spTree>
    <p:extLst>
      <p:ext uri="{BB962C8B-B14F-4D97-AF65-F5344CB8AC3E}">
        <p14:creationId xmlns:p14="http://schemas.microsoft.com/office/powerpoint/2010/main" val="1087142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216BCC4-6E8F-40DC-81A9-911D30CC8FB5}" type="slidenum">
              <a:rPr lang="ru-RU" altLang="ru-RU" smtClean="0">
                <a:latin typeface="Tahoma" pitchFamily="32" charset="0"/>
              </a:rPr>
              <a:pPr eaLnBrk="1" hangingPunct="1">
                <a:spcBef>
                  <a:spcPct val="0"/>
                </a:spcBef>
              </a:pPr>
              <a:t>45</a:t>
            </a:fld>
            <a:endParaRPr lang="ru-RU" altLang="ru-RU" smtClean="0">
              <a:latin typeface="Tahoma" pitchFamily="32" charset="0"/>
            </a:endParaRPr>
          </a:p>
        </p:txBody>
      </p:sp>
      <p:sp>
        <p:nvSpPr>
          <p:cNvPr id="12697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698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4EE11B-7C54-4487-BCA0-65BF089F4437}" type="slidenum">
              <a:rPr lang="ru-RU" altLang="ru-RU" smtClean="0">
                <a:latin typeface="Tahoma" pitchFamily="32" charset="0"/>
              </a:rPr>
              <a:pPr eaLnBrk="1" hangingPunct="1">
                <a:spcBef>
                  <a:spcPct val="0"/>
                </a:spcBef>
              </a:pPr>
              <a:t>48</a:t>
            </a:fld>
            <a:endParaRPr lang="ru-RU" altLang="ru-RU" smtClean="0">
              <a:latin typeface="Tahoma" pitchFamily="32" charset="0"/>
            </a:endParaRPr>
          </a:p>
        </p:txBody>
      </p:sp>
      <p:sp>
        <p:nvSpPr>
          <p:cNvPr id="1290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17629FC-286D-49C4-A6F5-B42D7E1C6CFF}" type="slidenum">
              <a:rPr lang="ru-RU" altLang="ru-RU">
                <a:latin typeface="Tahoma" pitchFamily="32" charset="0"/>
                <a:cs typeface="Tahoma" pitchFamily="32" charset="0"/>
              </a:rPr>
              <a:pPr algn="r" eaLnBrk="1" hangingPunct="1">
                <a:spcBef>
                  <a:spcPct val="0"/>
                </a:spcBef>
                <a:buClrTx/>
                <a:buFontTx/>
                <a:buNone/>
              </a:pPr>
              <a:t>48</a:t>
            </a:fld>
            <a:endParaRPr lang="ru-RU" altLang="ru-RU">
              <a:latin typeface="Tahoma" pitchFamily="32" charset="0"/>
              <a:cs typeface="Tahoma" pitchFamily="32" charset="0"/>
            </a:endParaRPr>
          </a:p>
        </p:txBody>
      </p:sp>
      <p:sp>
        <p:nvSpPr>
          <p:cNvPr id="1290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90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4EE11B-7C54-4487-BCA0-65BF089F4437}" type="slidenum">
              <a:rPr lang="ru-RU" altLang="ru-RU" smtClean="0">
                <a:latin typeface="Tahoma" pitchFamily="32" charset="0"/>
              </a:rPr>
              <a:pPr eaLnBrk="1" hangingPunct="1">
                <a:spcBef>
                  <a:spcPct val="0"/>
                </a:spcBef>
              </a:pPr>
              <a:t>49</a:t>
            </a:fld>
            <a:endParaRPr lang="ru-RU" altLang="ru-RU" smtClean="0">
              <a:latin typeface="Tahoma" pitchFamily="32" charset="0"/>
            </a:endParaRPr>
          </a:p>
        </p:txBody>
      </p:sp>
      <p:sp>
        <p:nvSpPr>
          <p:cNvPr id="1290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17629FC-286D-49C4-A6F5-B42D7E1C6CFF}" type="slidenum">
              <a:rPr lang="ru-RU" altLang="ru-RU">
                <a:latin typeface="Tahoma" pitchFamily="32" charset="0"/>
                <a:cs typeface="Tahoma" pitchFamily="32" charset="0"/>
              </a:rPr>
              <a:pPr algn="r" eaLnBrk="1" hangingPunct="1">
                <a:spcBef>
                  <a:spcPct val="0"/>
                </a:spcBef>
                <a:buClrTx/>
                <a:buFontTx/>
                <a:buNone/>
              </a:pPr>
              <a:t>49</a:t>
            </a:fld>
            <a:endParaRPr lang="ru-RU" altLang="ru-RU">
              <a:latin typeface="Tahoma" pitchFamily="32" charset="0"/>
              <a:cs typeface="Tahoma" pitchFamily="32" charset="0"/>
            </a:endParaRPr>
          </a:p>
        </p:txBody>
      </p:sp>
      <p:sp>
        <p:nvSpPr>
          <p:cNvPr id="1290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90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717A260-8D5E-4C70-B266-38F380F163F4}" type="slidenum">
              <a:rPr lang="ru-RU" altLang="ru-RU" smtClean="0">
                <a:latin typeface="Tahoma" pitchFamily="32" charset="0"/>
              </a:rPr>
              <a:pPr eaLnBrk="1" hangingPunct="1">
                <a:spcBef>
                  <a:spcPct val="0"/>
                </a:spcBef>
              </a:pPr>
              <a:t>50</a:t>
            </a:fld>
            <a:endParaRPr lang="ru-RU" altLang="ru-RU" smtClean="0">
              <a:latin typeface="Tahoma" pitchFamily="32" charset="0"/>
            </a:endParaRPr>
          </a:p>
        </p:txBody>
      </p:sp>
      <p:sp>
        <p:nvSpPr>
          <p:cNvPr id="13005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33D6CE1-E5E4-423E-BA40-4808DAD974CC}" type="slidenum">
              <a:rPr lang="ru-RU" altLang="ru-RU">
                <a:latin typeface="Tahoma" pitchFamily="32" charset="0"/>
                <a:cs typeface="Tahoma" pitchFamily="32" charset="0"/>
              </a:rPr>
              <a:pPr algn="r" eaLnBrk="1" hangingPunct="1">
                <a:spcBef>
                  <a:spcPct val="0"/>
                </a:spcBef>
                <a:buClrTx/>
                <a:buFontTx/>
                <a:buNone/>
              </a:pPr>
              <a:t>50</a:t>
            </a:fld>
            <a:endParaRPr lang="ru-RU" altLang="ru-RU">
              <a:latin typeface="Tahoma" pitchFamily="32" charset="0"/>
              <a:cs typeface="Tahoma" pitchFamily="32" charset="0"/>
            </a:endParaRPr>
          </a:p>
        </p:txBody>
      </p:sp>
      <p:sp>
        <p:nvSpPr>
          <p:cNvPr id="13005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005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14542D5-3904-4E0E-9FA2-A2E19687F0DA}" type="slidenum">
              <a:rPr lang="ru-RU" altLang="ru-RU" smtClean="0">
                <a:latin typeface="Tahoma" pitchFamily="32" charset="0"/>
              </a:rPr>
              <a:pPr eaLnBrk="1" hangingPunct="1">
                <a:spcBef>
                  <a:spcPct val="0"/>
                </a:spcBef>
              </a:pPr>
              <a:t>51</a:t>
            </a:fld>
            <a:endParaRPr lang="ru-RU" altLang="ru-RU" smtClean="0">
              <a:latin typeface="Tahoma" pitchFamily="32" charset="0"/>
            </a:endParaRPr>
          </a:p>
        </p:txBody>
      </p:sp>
      <p:sp>
        <p:nvSpPr>
          <p:cNvPr id="13209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3210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668BFBB-FA2E-431D-A99F-38567DC1F3BD}" type="slidenum">
              <a:rPr lang="ru-RU" altLang="ru-RU" smtClean="0">
                <a:latin typeface="Tahoma" pitchFamily="32" charset="0"/>
              </a:rPr>
              <a:pPr eaLnBrk="1" hangingPunct="1">
                <a:spcBef>
                  <a:spcPct val="0"/>
                </a:spcBef>
              </a:pPr>
              <a:t>52</a:t>
            </a:fld>
            <a:endParaRPr lang="ru-RU" altLang="ru-RU" smtClean="0">
              <a:latin typeface="Tahoma" pitchFamily="32" charset="0"/>
            </a:endParaRPr>
          </a:p>
        </p:txBody>
      </p:sp>
      <p:sp>
        <p:nvSpPr>
          <p:cNvPr id="1331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27A40A1-2652-40D6-A814-4CFD3D8866F3}" type="slidenum">
              <a:rPr lang="ru-RU" altLang="ru-RU">
                <a:latin typeface="Tahoma" pitchFamily="32" charset="0"/>
                <a:cs typeface="Tahoma" pitchFamily="32" charset="0"/>
              </a:rPr>
              <a:pPr algn="r" eaLnBrk="1" hangingPunct="1">
                <a:spcBef>
                  <a:spcPct val="0"/>
                </a:spcBef>
                <a:buClrTx/>
                <a:buFontTx/>
                <a:buNone/>
              </a:pPr>
              <a:t>52</a:t>
            </a:fld>
            <a:endParaRPr lang="ru-RU" altLang="ru-RU">
              <a:latin typeface="Tahoma" pitchFamily="32" charset="0"/>
              <a:cs typeface="Tahoma" pitchFamily="32" charset="0"/>
            </a:endParaRPr>
          </a:p>
        </p:txBody>
      </p:sp>
      <p:sp>
        <p:nvSpPr>
          <p:cNvPr id="1331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31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DD7F655-7AAF-4953-916E-4E65BC571E85}" type="slidenum">
              <a:rPr lang="ru-RU" altLang="ru-RU" smtClean="0">
                <a:latin typeface="Tahoma" pitchFamily="32" charset="0"/>
              </a:rPr>
              <a:pPr eaLnBrk="1" hangingPunct="1">
                <a:spcBef>
                  <a:spcPct val="0"/>
                </a:spcBef>
              </a:pPr>
              <a:t>55</a:t>
            </a:fld>
            <a:endParaRPr lang="ru-RU" altLang="ru-RU" smtClean="0">
              <a:latin typeface="Tahoma" pitchFamily="32" charset="0"/>
            </a:endParaRPr>
          </a:p>
        </p:txBody>
      </p:sp>
      <p:sp>
        <p:nvSpPr>
          <p:cNvPr id="1351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FA0D413-A07C-46CC-BC69-61E533EDF791}" type="slidenum">
              <a:rPr lang="ru-RU" altLang="ru-RU">
                <a:latin typeface="Tahoma" pitchFamily="32" charset="0"/>
                <a:cs typeface="Tahoma" pitchFamily="32" charset="0"/>
              </a:rPr>
              <a:pPr algn="r" eaLnBrk="1" hangingPunct="1">
                <a:spcBef>
                  <a:spcPct val="0"/>
                </a:spcBef>
                <a:buClrTx/>
                <a:buFontTx/>
                <a:buNone/>
              </a:pPr>
              <a:t>55</a:t>
            </a:fld>
            <a:endParaRPr lang="ru-RU" altLang="ru-RU">
              <a:latin typeface="Tahoma" pitchFamily="32" charset="0"/>
              <a:cs typeface="Tahoma" pitchFamily="32" charset="0"/>
            </a:endParaRPr>
          </a:p>
        </p:txBody>
      </p:sp>
      <p:sp>
        <p:nvSpPr>
          <p:cNvPr id="1351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51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A802AB-DA29-4DAC-9CD4-EE6B85544B16}" type="slidenum">
              <a:rPr lang="ru-RU" altLang="ru-RU" smtClean="0">
                <a:latin typeface="Tahoma" pitchFamily="32" charset="0"/>
              </a:rPr>
              <a:pPr eaLnBrk="1" hangingPunct="1">
                <a:spcBef>
                  <a:spcPct val="0"/>
                </a:spcBef>
              </a:pPr>
              <a:t>59</a:t>
            </a:fld>
            <a:endParaRPr lang="ru-RU" altLang="ru-RU" smtClean="0">
              <a:latin typeface="Tahoma" pitchFamily="32" charset="0"/>
            </a:endParaRPr>
          </a:p>
        </p:txBody>
      </p:sp>
      <p:sp>
        <p:nvSpPr>
          <p:cNvPr id="1382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746E14E-EC5D-4831-A344-3946D89EA620}" type="slidenum">
              <a:rPr lang="ru-RU" altLang="ru-RU">
                <a:latin typeface="Tahoma" pitchFamily="32" charset="0"/>
                <a:cs typeface="Tahoma" pitchFamily="32" charset="0"/>
              </a:rPr>
              <a:pPr algn="r" eaLnBrk="1" hangingPunct="1">
                <a:spcBef>
                  <a:spcPct val="0"/>
                </a:spcBef>
                <a:buClrTx/>
                <a:buFontTx/>
                <a:buNone/>
              </a:pPr>
              <a:t>59</a:t>
            </a:fld>
            <a:endParaRPr lang="ru-RU" altLang="ru-RU">
              <a:latin typeface="Tahoma" pitchFamily="32" charset="0"/>
              <a:cs typeface="Tahoma" pitchFamily="32" charset="0"/>
            </a:endParaRPr>
          </a:p>
        </p:txBody>
      </p:sp>
      <p:sp>
        <p:nvSpPr>
          <p:cNvPr id="1382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82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79E6346-E165-43E2-86DD-D7125842228B}" type="slidenum">
              <a:rPr lang="ru-RU" altLang="ru-RU" smtClean="0">
                <a:latin typeface="Tahoma" pitchFamily="32" charset="0"/>
              </a:rPr>
              <a:pPr eaLnBrk="1" hangingPunct="1">
                <a:spcBef>
                  <a:spcPct val="0"/>
                </a:spcBef>
              </a:pPr>
              <a:t>60</a:t>
            </a:fld>
            <a:endParaRPr lang="ru-RU" altLang="ru-RU" smtClean="0">
              <a:latin typeface="Tahoma" pitchFamily="32" charset="0"/>
            </a:endParaRPr>
          </a:p>
        </p:txBody>
      </p:sp>
      <p:sp>
        <p:nvSpPr>
          <p:cNvPr id="1392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C89A15-F350-4124-AD7A-54E0CA02796F}" type="slidenum">
              <a:rPr lang="ru-RU" altLang="ru-RU">
                <a:latin typeface="Tahoma" pitchFamily="32" charset="0"/>
                <a:cs typeface="Tahoma" pitchFamily="32" charset="0"/>
              </a:rPr>
              <a:pPr algn="r" eaLnBrk="1" hangingPunct="1">
                <a:spcBef>
                  <a:spcPct val="0"/>
                </a:spcBef>
                <a:buClrTx/>
                <a:buFontTx/>
                <a:buNone/>
              </a:pPr>
              <a:t>60</a:t>
            </a:fld>
            <a:endParaRPr lang="ru-RU" altLang="ru-RU">
              <a:latin typeface="Tahoma" pitchFamily="32" charset="0"/>
              <a:cs typeface="Tahoma" pitchFamily="32" charset="0"/>
            </a:endParaRPr>
          </a:p>
        </p:txBody>
      </p:sp>
      <p:sp>
        <p:nvSpPr>
          <p:cNvPr id="1392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92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29711C1B-4532-4B0F-A5B4-864A4449AE6B}" type="slidenum">
              <a:rPr lang="ru-RU" altLang="ru-RU" smtClean="0">
                <a:latin typeface="Tahoma" pitchFamily="32" charset="0"/>
              </a:rPr>
              <a:pPr eaLnBrk="1" hangingPunct="1">
                <a:spcBef>
                  <a:spcPct val="0"/>
                </a:spcBef>
              </a:pPr>
              <a:t>5</a:t>
            </a:fld>
            <a:endParaRPr lang="ru-RU" altLang="ru-RU" smtClean="0">
              <a:latin typeface="Tahoma" pitchFamily="32" charset="0"/>
            </a:endParaRPr>
          </a:p>
        </p:txBody>
      </p:sp>
      <p:sp>
        <p:nvSpPr>
          <p:cNvPr id="911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72ACFE9-106B-4B2A-B11B-D6DBEAC5D6A6}" type="slidenum">
              <a:rPr lang="ru-RU" altLang="ru-RU">
                <a:latin typeface="Tahoma" pitchFamily="32" charset="0"/>
                <a:cs typeface="Tahoma" pitchFamily="32" charset="0"/>
              </a:rPr>
              <a:pPr algn="r" eaLnBrk="1" hangingPunct="1">
                <a:spcBef>
                  <a:spcPct val="0"/>
                </a:spcBef>
                <a:buClrTx/>
                <a:buFontTx/>
                <a:buNone/>
              </a:pPr>
              <a:t>5</a:t>
            </a:fld>
            <a:endParaRPr lang="ru-RU" altLang="ru-RU">
              <a:latin typeface="Tahoma" pitchFamily="32" charset="0"/>
              <a:cs typeface="Tahoma" pitchFamily="32" charset="0"/>
            </a:endParaRPr>
          </a:p>
        </p:txBody>
      </p:sp>
      <p:sp>
        <p:nvSpPr>
          <p:cNvPr id="911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11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B245FA3-8F59-4A04-83BC-B403868745A8}" type="slidenum">
              <a:rPr lang="ru-RU" altLang="ru-RU" smtClean="0">
                <a:latin typeface="Tahoma" pitchFamily="32" charset="0"/>
              </a:rPr>
              <a:pPr eaLnBrk="1" hangingPunct="1">
                <a:spcBef>
                  <a:spcPct val="0"/>
                </a:spcBef>
              </a:pPr>
              <a:t>61</a:t>
            </a:fld>
            <a:endParaRPr lang="ru-RU" altLang="ru-RU" smtClean="0">
              <a:latin typeface="Tahoma" pitchFamily="32" charset="0"/>
            </a:endParaRPr>
          </a:p>
        </p:txBody>
      </p:sp>
      <p:sp>
        <p:nvSpPr>
          <p:cNvPr id="1402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A67A431-32BB-4C91-A197-8AB0CCD49FF7}" type="slidenum">
              <a:rPr lang="ru-RU" altLang="ru-RU">
                <a:latin typeface="Tahoma" pitchFamily="32" charset="0"/>
                <a:cs typeface="Tahoma" pitchFamily="32" charset="0"/>
              </a:rPr>
              <a:pPr algn="r" eaLnBrk="1" hangingPunct="1">
                <a:spcBef>
                  <a:spcPct val="0"/>
                </a:spcBef>
                <a:buClrTx/>
                <a:buFontTx/>
                <a:buNone/>
              </a:pPr>
              <a:t>61</a:t>
            </a:fld>
            <a:endParaRPr lang="ru-RU" altLang="ru-RU">
              <a:latin typeface="Tahoma" pitchFamily="32" charset="0"/>
              <a:cs typeface="Tahoma" pitchFamily="32" charset="0"/>
            </a:endParaRPr>
          </a:p>
        </p:txBody>
      </p:sp>
      <p:sp>
        <p:nvSpPr>
          <p:cNvPr id="1402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02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62</a:t>
            </a:fld>
            <a:endParaRPr lang="ru-RU" altLang="ru-RU" smtClean="0">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62</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0552AC2-694B-4805-9AAE-8DC9ABE89FD9}" type="slidenum">
              <a:rPr lang="ru-RU" altLang="ru-RU" smtClean="0">
                <a:latin typeface="Tahoma" pitchFamily="32" charset="0"/>
              </a:rPr>
              <a:pPr eaLnBrk="1" hangingPunct="1">
                <a:spcBef>
                  <a:spcPct val="0"/>
                </a:spcBef>
              </a:pPr>
              <a:t>63</a:t>
            </a:fld>
            <a:endParaRPr lang="ru-RU" altLang="ru-RU" smtClean="0">
              <a:latin typeface="Tahoma" pitchFamily="32" charset="0"/>
            </a:endParaRPr>
          </a:p>
        </p:txBody>
      </p:sp>
      <p:sp>
        <p:nvSpPr>
          <p:cNvPr id="1423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043A0A6-B640-42CF-B272-E0002A262516}" type="slidenum">
              <a:rPr lang="ru-RU" altLang="ru-RU">
                <a:latin typeface="Tahoma" pitchFamily="32" charset="0"/>
                <a:cs typeface="Tahoma" pitchFamily="32" charset="0"/>
              </a:rPr>
              <a:pPr algn="r" eaLnBrk="1" hangingPunct="1">
                <a:spcBef>
                  <a:spcPct val="0"/>
                </a:spcBef>
                <a:buClrTx/>
                <a:buFontTx/>
                <a:buNone/>
              </a:pPr>
              <a:t>63</a:t>
            </a:fld>
            <a:endParaRPr lang="ru-RU" altLang="ru-RU">
              <a:latin typeface="Tahoma" pitchFamily="32" charset="0"/>
              <a:cs typeface="Tahoma" pitchFamily="32" charset="0"/>
            </a:endParaRPr>
          </a:p>
        </p:txBody>
      </p:sp>
      <p:sp>
        <p:nvSpPr>
          <p:cNvPr id="1423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23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38CF52B-D70B-4B6E-A93B-95ECFFB9BB5A}" type="slidenum">
              <a:rPr lang="ru-RU" altLang="ru-RU" smtClean="0">
                <a:latin typeface="Tahoma" pitchFamily="32" charset="0"/>
              </a:rPr>
              <a:pPr eaLnBrk="1" hangingPunct="1">
                <a:spcBef>
                  <a:spcPct val="0"/>
                </a:spcBef>
              </a:pPr>
              <a:t>64</a:t>
            </a:fld>
            <a:endParaRPr lang="ru-RU" altLang="ru-RU" smtClean="0">
              <a:latin typeface="Tahoma" pitchFamily="32" charset="0"/>
            </a:endParaRPr>
          </a:p>
        </p:txBody>
      </p:sp>
      <p:sp>
        <p:nvSpPr>
          <p:cNvPr id="1433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A867A6C-34BF-4933-B339-E72BC133331E}" type="slidenum">
              <a:rPr lang="ru-RU" altLang="ru-RU">
                <a:latin typeface="Tahoma" pitchFamily="32" charset="0"/>
                <a:cs typeface="Tahoma" pitchFamily="32" charset="0"/>
              </a:rPr>
              <a:pPr algn="r" eaLnBrk="1" hangingPunct="1">
                <a:spcBef>
                  <a:spcPct val="0"/>
                </a:spcBef>
                <a:buClrTx/>
                <a:buFontTx/>
                <a:buNone/>
              </a:pPr>
              <a:t>64</a:t>
            </a:fld>
            <a:endParaRPr lang="ru-RU" altLang="ru-RU">
              <a:latin typeface="Tahoma" pitchFamily="32" charset="0"/>
              <a:cs typeface="Tahoma" pitchFamily="32" charset="0"/>
            </a:endParaRPr>
          </a:p>
        </p:txBody>
      </p:sp>
      <p:sp>
        <p:nvSpPr>
          <p:cNvPr id="1433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33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CCDADBD-6050-4DC6-97C1-79E0F9BCBCB1}" type="slidenum">
              <a:rPr lang="ru-RU" altLang="ru-RU" smtClean="0">
                <a:latin typeface="Tahoma" pitchFamily="32" charset="0"/>
              </a:rPr>
              <a:pPr eaLnBrk="1" hangingPunct="1">
                <a:spcBef>
                  <a:spcPct val="0"/>
                </a:spcBef>
              </a:pPr>
              <a:t>65</a:t>
            </a:fld>
            <a:endParaRPr lang="ru-RU" altLang="ru-RU" smtClean="0">
              <a:latin typeface="Tahoma" pitchFamily="32" charset="0"/>
            </a:endParaRPr>
          </a:p>
        </p:txBody>
      </p:sp>
      <p:sp>
        <p:nvSpPr>
          <p:cNvPr id="1443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49993D3-04D0-4D6E-A330-610740BF078F}" type="slidenum">
              <a:rPr lang="ru-RU" altLang="ru-RU">
                <a:latin typeface="Tahoma" pitchFamily="32" charset="0"/>
                <a:cs typeface="Tahoma" pitchFamily="32" charset="0"/>
              </a:rPr>
              <a:pPr algn="r" eaLnBrk="1" hangingPunct="1">
                <a:spcBef>
                  <a:spcPct val="0"/>
                </a:spcBef>
                <a:buClrTx/>
                <a:buFontTx/>
                <a:buNone/>
              </a:pPr>
              <a:t>65</a:t>
            </a:fld>
            <a:endParaRPr lang="ru-RU" altLang="ru-RU">
              <a:latin typeface="Tahoma" pitchFamily="32" charset="0"/>
              <a:cs typeface="Tahoma" pitchFamily="32" charset="0"/>
            </a:endParaRPr>
          </a:p>
        </p:txBody>
      </p:sp>
      <p:sp>
        <p:nvSpPr>
          <p:cNvPr id="1443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43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9514409-01BE-4774-BC7C-8175083453A9}" type="slidenum">
              <a:rPr lang="ru-RU" altLang="ru-RU" smtClean="0">
                <a:latin typeface="Tahoma" pitchFamily="32" charset="0"/>
              </a:rPr>
              <a:pPr eaLnBrk="1" hangingPunct="1">
                <a:spcBef>
                  <a:spcPct val="0"/>
                </a:spcBef>
              </a:pPr>
              <a:t>66</a:t>
            </a:fld>
            <a:endParaRPr lang="ru-RU" altLang="ru-RU" smtClean="0">
              <a:latin typeface="Tahoma" pitchFamily="32" charset="0"/>
            </a:endParaRPr>
          </a:p>
        </p:txBody>
      </p:sp>
      <p:sp>
        <p:nvSpPr>
          <p:cNvPr id="1464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501D4B-E23F-446A-A07B-BE0407CBD209}" type="slidenum">
              <a:rPr lang="ru-RU" altLang="ru-RU">
                <a:latin typeface="Tahoma" pitchFamily="32" charset="0"/>
                <a:cs typeface="Tahoma" pitchFamily="32" charset="0"/>
              </a:rPr>
              <a:pPr algn="r" eaLnBrk="1" hangingPunct="1">
                <a:spcBef>
                  <a:spcPct val="0"/>
                </a:spcBef>
                <a:buClrTx/>
                <a:buFontTx/>
                <a:buNone/>
              </a:pPr>
              <a:t>66</a:t>
            </a:fld>
            <a:endParaRPr lang="ru-RU" altLang="ru-RU">
              <a:latin typeface="Tahoma" pitchFamily="32" charset="0"/>
              <a:cs typeface="Tahoma" pitchFamily="32" charset="0"/>
            </a:endParaRPr>
          </a:p>
        </p:txBody>
      </p:sp>
      <p:sp>
        <p:nvSpPr>
          <p:cNvPr id="1464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64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57ACBA5-0259-4CB5-9849-ED01657F3878}" type="slidenum">
              <a:rPr lang="ru-RU" altLang="ru-RU" smtClean="0">
                <a:latin typeface="Tahoma" pitchFamily="32" charset="0"/>
              </a:rPr>
              <a:pPr eaLnBrk="1" hangingPunct="1">
                <a:spcBef>
                  <a:spcPct val="0"/>
                </a:spcBef>
              </a:pPr>
              <a:t>67</a:t>
            </a:fld>
            <a:endParaRPr lang="ru-RU" altLang="ru-RU" smtClean="0">
              <a:latin typeface="Tahoma" pitchFamily="32" charset="0"/>
            </a:endParaRPr>
          </a:p>
        </p:txBody>
      </p:sp>
      <p:sp>
        <p:nvSpPr>
          <p:cNvPr id="1474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6E5331A-0BEB-4ADD-9800-D0377C2F4198}" type="slidenum">
              <a:rPr lang="ru-RU" altLang="ru-RU">
                <a:latin typeface="Tahoma" pitchFamily="32" charset="0"/>
                <a:cs typeface="Tahoma" pitchFamily="32" charset="0"/>
              </a:rPr>
              <a:pPr algn="r" eaLnBrk="1" hangingPunct="1">
                <a:spcBef>
                  <a:spcPct val="0"/>
                </a:spcBef>
                <a:buClrTx/>
                <a:buFontTx/>
                <a:buNone/>
              </a:pPr>
              <a:t>67</a:t>
            </a:fld>
            <a:endParaRPr lang="ru-RU" altLang="ru-RU">
              <a:latin typeface="Tahoma" pitchFamily="32" charset="0"/>
              <a:cs typeface="Tahoma" pitchFamily="32" charset="0"/>
            </a:endParaRPr>
          </a:p>
        </p:txBody>
      </p:sp>
      <p:sp>
        <p:nvSpPr>
          <p:cNvPr id="1474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74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68</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68</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4E4BB3-787C-4FCB-AF53-2DB7720C4F60}" type="slidenum">
              <a:rPr lang="ru-RU" altLang="ru-RU" smtClean="0">
                <a:latin typeface="Tahoma" pitchFamily="32" charset="0"/>
              </a:rPr>
              <a:pPr eaLnBrk="1" hangingPunct="1">
                <a:spcBef>
                  <a:spcPct val="0"/>
                </a:spcBef>
              </a:pPr>
              <a:t>69</a:t>
            </a:fld>
            <a:endParaRPr lang="ru-RU" altLang="ru-RU" smtClean="0">
              <a:latin typeface="Tahoma" pitchFamily="32" charset="0"/>
            </a:endParaRPr>
          </a:p>
        </p:txBody>
      </p:sp>
      <p:sp>
        <p:nvSpPr>
          <p:cNvPr id="1484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22B13CC-2E48-473C-959B-9E60BFAE58D0}" type="slidenum">
              <a:rPr lang="ru-RU" altLang="ru-RU">
                <a:latin typeface="Tahoma" pitchFamily="32" charset="0"/>
                <a:cs typeface="Tahoma" pitchFamily="32" charset="0"/>
              </a:rPr>
              <a:pPr algn="r" eaLnBrk="1" hangingPunct="1">
                <a:spcBef>
                  <a:spcPct val="0"/>
                </a:spcBef>
                <a:buClrTx/>
                <a:buFontTx/>
                <a:buNone/>
              </a:pPr>
              <a:t>69</a:t>
            </a:fld>
            <a:endParaRPr lang="ru-RU" altLang="ru-RU">
              <a:latin typeface="Tahoma" pitchFamily="32" charset="0"/>
              <a:cs typeface="Tahoma" pitchFamily="32" charset="0"/>
            </a:endParaRPr>
          </a:p>
        </p:txBody>
      </p:sp>
      <p:sp>
        <p:nvSpPr>
          <p:cNvPr id="1484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84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2A2B36D-2D86-4C3E-8823-CE4D142DAE9E}" type="slidenum">
              <a:rPr lang="ru-RU" altLang="ru-RU" smtClean="0">
                <a:latin typeface="Tahoma" pitchFamily="32" charset="0"/>
              </a:rPr>
              <a:pPr eaLnBrk="1" hangingPunct="1">
                <a:spcBef>
                  <a:spcPct val="0"/>
                </a:spcBef>
              </a:pPr>
              <a:t>70</a:t>
            </a:fld>
            <a:endParaRPr lang="ru-RU" altLang="ru-RU" smtClean="0">
              <a:latin typeface="Tahoma" pitchFamily="32" charset="0"/>
            </a:endParaRPr>
          </a:p>
        </p:txBody>
      </p:sp>
      <p:sp>
        <p:nvSpPr>
          <p:cNvPr id="1495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F467E48-FFCD-4861-AEF0-0F5D49D8E887}" type="slidenum">
              <a:rPr lang="ru-RU" altLang="ru-RU">
                <a:latin typeface="Tahoma" pitchFamily="32" charset="0"/>
                <a:cs typeface="Tahoma" pitchFamily="32" charset="0"/>
              </a:rPr>
              <a:pPr algn="r" eaLnBrk="1" hangingPunct="1">
                <a:spcBef>
                  <a:spcPct val="0"/>
                </a:spcBef>
                <a:buClrTx/>
                <a:buFontTx/>
                <a:buNone/>
              </a:pPr>
              <a:t>70</a:t>
            </a:fld>
            <a:endParaRPr lang="ru-RU" altLang="ru-RU">
              <a:latin typeface="Tahoma" pitchFamily="32" charset="0"/>
              <a:cs typeface="Tahoma" pitchFamily="32" charset="0"/>
            </a:endParaRPr>
          </a:p>
        </p:txBody>
      </p:sp>
      <p:sp>
        <p:nvSpPr>
          <p:cNvPr id="1495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95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7C45A2F-EDE2-4E8A-BDDD-75351120FE7E}" type="slidenum">
              <a:rPr lang="ru-RU" altLang="ru-RU" smtClean="0">
                <a:latin typeface="Tahoma" pitchFamily="32" charset="0"/>
              </a:rPr>
              <a:pPr eaLnBrk="1" hangingPunct="1">
                <a:spcBef>
                  <a:spcPct val="0"/>
                </a:spcBef>
              </a:pPr>
              <a:t>6</a:t>
            </a:fld>
            <a:endParaRPr lang="ru-RU" altLang="ru-RU" smtClean="0">
              <a:latin typeface="Tahoma" pitchFamily="32" charset="0"/>
            </a:endParaRPr>
          </a:p>
        </p:txBody>
      </p:sp>
      <p:sp>
        <p:nvSpPr>
          <p:cNvPr id="921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3AB1EF4-659C-41FD-8C17-56F3687145B2}" type="slidenum">
              <a:rPr lang="ru-RU" altLang="ru-RU">
                <a:latin typeface="Tahoma" pitchFamily="32" charset="0"/>
                <a:cs typeface="Tahoma" pitchFamily="32" charset="0"/>
              </a:rPr>
              <a:pPr algn="r" eaLnBrk="1" hangingPunct="1">
                <a:spcBef>
                  <a:spcPct val="0"/>
                </a:spcBef>
                <a:buClrTx/>
                <a:buFontTx/>
                <a:buNone/>
              </a:pPr>
              <a:t>6</a:t>
            </a:fld>
            <a:endParaRPr lang="ru-RU" altLang="ru-RU">
              <a:latin typeface="Tahoma" pitchFamily="32" charset="0"/>
              <a:cs typeface="Tahoma" pitchFamily="32" charset="0"/>
            </a:endParaRPr>
          </a:p>
        </p:txBody>
      </p:sp>
      <p:sp>
        <p:nvSpPr>
          <p:cNvPr id="921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21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6E6115E-C0A5-4E9E-A8A2-44B00CD5D9E0}" type="slidenum">
              <a:rPr lang="ru-RU" altLang="ru-RU" smtClean="0">
                <a:latin typeface="Tahoma" pitchFamily="32" charset="0"/>
              </a:rPr>
              <a:pPr eaLnBrk="1" hangingPunct="1">
                <a:spcBef>
                  <a:spcPct val="0"/>
                </a:spcBef>
              </a:pPr>
              <a:t>71</a:t>
            </a:fld>
            <a:endParaRPr lang="ru-RU" altLang="ru-RU" smtClean="0">
              <a:latin typeface="Tahoma" pitchFamily="32" charset="0"/>
            </a:endParaRPr>
          </a:p>
        </p:txBody>
      </p:sp>
      <p:sp>
        <p:nvSpPr>
          <p:cNvPr id="1525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BA9C23F-317A-402C-B390-E3D5C8FAB8AA}" type="slidenum">
              <a:rPr lang="ru-RU" altLang="ru-RU">
                <a:latin typeface="Tahoma" pitchFamily="32" charset="0"/>
                <a:cs typeface="Tahoma" pitchFamily="32" charset="0"/>
              </a:rPr>
              <a:pPr algn="r" eaLnBrk="1" hangingPunct="1">
                <a:spcBef>
                  <a:spcPct val="0"/>
                </a:spcBef>
                <a:buClrTx/>
                <a:buFontTx/>
                <a:buNone/>
              </a:pPr>
              <a:t>71</a:t>
            </a:fld>
            <a:endParaRPr lang="ru-RU" altLang="ru-RU">
              <a:latin typeface="Tahoma" pitchFamily="32" charset="0"/>
              <a:cs typeface="Tahoma" pitchFamily="32" charset="0"/>
            </a:endParaRPr>
          </a:p>
        </p:txBody>
      </p:sp>
      <p:sp>
        <p:nvSpPr>
          <p:cNvPr id="1525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25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8340EF-88D6-42B9-AC24-215B2C88EFC8}" type="slidenum">
              <a:rPr lang="ru-RU" altLang="ru-RU" smtClean="0">
                <a:latin typeface="Tahoma" pitchFamily="32" charset="0"/>
              </a:rPr>
              <a:pPr eaLnBrk="1" hangingPunct="1">
                <a:spcBef>
                  <a:spcPct val="0"/>
                </a:spcBef>
              </a:pPr>
              <a:t>72</a:t>
            </a:fld>
            <a:endParaRPr lang="ru-RU" altLang="ru-RU" smtClean="0">
              <a:latin typeface="Tahoma" pitchFamily="32" charset="0"/>
            </a:endParaRPr>
          </a:p>
        </p:txBody>
      </p:sp>
      <p:sp>
        <p:nvSpPr>
          <p:cNvPr id="15360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3D9B346-88EA-4779-82FB-300C1B22A9CC}" type="slidenum">
              <a:rPr lang="ru-RU" altLang="ru-RU">
                <a:latin typeface="Tahoma" pitchFamily="32" charset="0"/>
                <a:cs typeface="Tahoma" pitchFamily="32" charset="0"/>
              </a:rPr>
              <a:pPr algn="r" eaLnBrk="1" hangingPunct="1">
                <a:spcBef>
                  <a:spcPct val="0"/>
                </a:spcBef>
                <a:buClrTx/>
                <a:buFontTx/>
                <a:buNone/>
              </a:pPr>
              <a:t>72</a:t>
            </a:fld>
            <a:endParaRPr lang="ru-RU" altLang="ru-RU">
              <a:latin typeface="Tahoma" pitchFamily="32" charset="0"/>
              <a:cs typeface="Tahoma" pitchFamily="32" charset="0"/>
            </a:endParaRPr>
          </a:p>
        </p:txBody>
      </p:sp>
      <p:sp>
        <p:nvSpPr>
          <p:cNvPr id="15360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360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21D23A5-2C07-478A-ACD0-1C2B385F41C9}" type="slidenum">
              <a:rPr lang="ru-RU" altLang="ru-RU" smtClean="0">
                <a:latin typeface="Tahoma" pitchFamily="32" charset="0"/>
              </a:rPr>
              <a:pPr eaLnBrk="1" hangingPunct="1">
                <a:spcBef>
                  <a:spcPct val="0"/>
                </a:spcBef>
              </a:pPr>
              <a:t>73</a:t>
            </a:fld>
            <a:endParaRPr lang="ru-RU" altLang="ru-RU" smtClean="0">
              <a:latin typeface="Tahoma" pitchFamily="32" charset="0"/>
            </a:endParaRPr>
          </a:p>
        </p:txBody>
      </p:sp>
      <p:sp>
        <p:nvSpPr>
          <p:cNvPr id="1546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F018B62-4197-49BC-A723-1E8CE5C0FDDE}" type="slidenum">
              <a:rPr lang="ru-RU" altLang="ru-RU">
                <a:latin typeface="Tahoma" pitchFamily="32" charset="0"/>
                <a:cs typeface="Tahoma" pitchFamily="32" charset="0"/>
              </a:rPr>
              <a:pPr algn="r" eaLnBrk="1" hangingPunct="1">
                <a:spcBef>
                  <a:spcPct val="0"/>
                </a:spcBef>
                <a:buClrTx/>
                <a:buFontTx/>
                <a:buNone/>
              </a:pPr>
              <a:t>73</a:t>
            </a:fld>
            <a:endParaRPr lang="ru-RU" altLang="ru-RU">
              <a:latin typeface="Tahoma" pitchFamily="32" charset="0"/>
              <a:cs typeface="Tahoma" pitchFamily="32" charset="0"/>
            </a:endParaRPr>
          </a:p>
        </p:txBody>
      </p:sp>
      <p:sp>
        <p:nvSpPr>
          <p:cNvPr id="1546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46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1A301A4-2A80-48CF-A0D5-AFAF3EC4260F}" type="slidenum">
              <a:rPr lang="ru-RU" altLang="ru-RU" smtClean="0">
                <a:latin typeface="Tahoma" pitchFamily="32" charset="0"/>
              </a:rPr>
              <a:pPr eaLnBrk="1" hangingPunct="1">
                <a:spcBef>
                  <a:spcPct val="0"/>
                </a:spcBef>
              </a:pPr>
              <a:t>74</a:t>
            </a:fld>
            <a:endParaRPr lang="ru-RU" altLang="ru-RU" smtClean="0">
              <a:latin typeface="Tahoma" pitchFamily="32" charset="0"/>
            </a:endParaRPr>
          </a:p>
        </p:txBody>
      </p:sp>
      <p:sp>
        <p:nvSpPr>
          <p:cNvPr id="15667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5B67A41-4DA1-4A21-A1AE-C1295D48A272}" type="slidenum">
              <a:rPr lang="ru-RU" altLang="ru-RU">
                <a:latin typeface="Tahoma" pitchFamily="32" charset="0"/>
                <a:cs typeface="Tahoma" pitchFamily="32" charset="0"/>
              </a:rPr>
              <a:pPr algn="r" eaLnBrk="1" hangingPunct="1">
                <a:spcBef>
                  <a:spcPct val="0"/>
                </a:spcBef>
                <a:buClrTx/>
                <a:buFontTx/>
                <a:buNone/>
              </a:pPr>
              <a:t>74</a:t>
            </a:fld>
            <a:endParaRPr lang="ru-RU" altLang="ru-RU">
              <a:latin typeface="Tahoma" pitchFamily="32" charset="0"/>
              <a:cs typeface="Tahoma" pitchFamily="32" charset="0"/>
            </a:endParaRPr>
          </a:p>
        </p:txBody>
      </p:sp>
      <p:sp>
        <p:nvSpPr>
          <p:cNvPr id="15667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667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218C80C-1740-42F4-836E-19CE820FE8AA}" type="slidenum">
              <a:rPr lang="ru-RU" altLang="ru-RU" smtClean="0">
                <a:latin typeface="Tahoma" pitchFamily="32" charset="0"/>
              </a:rPr>
              <a:pPr eaLnBrk="1" hangingPunct="1">
                <a:spcBef>
                  <a:spcPct val="0"/>
                </a:spcBef>
              </a:pPr>
              <a:t>75</a:t>
            </a:fld>
            <a:endParaRPr lang="ru-RU" altLang="ru-RU" smtClean="0">
              <a:latin typeface="Tahoma" pitchFamily="32" charset="0"/>
            </a:endParaRPr>
          </a:p>
        </p:txBody>
      </p:sp>
      <p:sp>
        <p:nvSpPr>
          <p:cNvPr id="1576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EE09D09-71BD-472D-AAB5-73D0627071CF}" type="slidenum">
              <a:rPr lang="ru-RU" altLang="ru-RU">
                <a:latin typeface="Tahoma" pitchFamily="32" charset="0"/>
                <a:cs typeface="Tahoma" pitchFamily="32" charset="0"/>
              </a:rPr>
              <a:pPr algn="r" eaLnBrk="1" hangingPunct="1">
                <a:spcBef>
                  <a:spcPct val="0"/>
                </a:spcBef>
                <a:buClrTx/>
                <a:buFontTx/>
                <a:buNone/>
              </a:pPr>
              <a:t>75</a:t>
            </a:fld>
            <a:endParaRPr lang="ru-RU" altLang="ru-RU">
              <a:latin typeface="Tahoma" pitchFamily="32" charset="0"/>
              <a:cs typeface="Tahoma" pitchFamily="32" charset="0"/>
            </a:endParaRPr>
          </a:p>
        </p:txBody>
      </p:sp>
      <p:sp>
        <p:nvSpPr>
          <p:cNvPr id="1577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77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17331AD2-2060-46EE-96E3-AE4F85BE94A3}" type="slidenum">
              <a:rPr lang="ru-RU" altLang="ru-RU" smtClean="0">
                <a:latin typeface="Tahoma" pitchFamily="32" charset="0"/>
              </a:rPr>
              <a:pPr eaLnBrk="1" hangingPunct="1">
                <a:spcBef>
                  <a:spcPct val="0"/>
                </a:spcBef>
              </a:pPr>
              <a:t>76</a:t>
            </a:fld>
            <a:endParaRPr lang="ru-RU" altLang="ru-RU" smtClean="0">
              <a:latin typeface="Tahoma" pitchFamily="32" charset="0"/>
            </a:endParaRPr>
          </a:p>
        </p:txBody>
      </p:sp>
      <p:sp>
        <p:nvSpPr>
          <p:cNvPr id="1587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9770263-4ABC-459D-8EA6-D033A1E81E99}" type="slidenum">
              <a:rPr lang="ru-RU" altLang="ru-RU">
                <a:latin typeface="Tahoma" pitchFamily="32" charset="0"/>
                <a:cs typeface="Tahoma" pitchFamily="32" charset="0"/>
              </a:rPr>
              <a:pPr algn="r" eaLnBrk="1" hangingPunct="1">
                <a:spcBef>
                  <a:spcPct val="0"/>
                </a:spcBef>
                <a:buClrTx/>
                <a:buFontTx/>
                <a:buNone/>
              </a:pPr>
              <a:t>76</a:t>
            </a:fld>
            <a:endParaRPr lang="ru-RU" altLang="ru-RU">
              <a:latin typeface="Tahoma" pitchFamily="32" charset="0"/>
              <a:cs typeface="Tahoma" pitchFamily="32" charset="0"/>
            </a:endParaRPr>
          </a:p>
        </p:txBody>
      </p:sp>
      <p:sp>
        <p:nvSpPr>
          <p:cNvPr id="1587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87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5BC5927-4DE6-4689-B9CB-ED361B9C8A71}" type="slidenum">
              <a:rPr lang="ru-RU" altLang="ru-RU" smtClean="0">
                <a:latin typeface="Tahoma" pitchFamily="32" charset="0"/>
              </a:rPr>
              <a:pPr eaLnBrk="1" hangingPunct="1">
                <a:spcBef>
                  <a:spcPct val="0"/>
                </a:spcBef>
              </a:pPr>
              <a:t>77</a:t>
            </a:fld>
            <a:endParaRPr lang="ru-RU" altLang="ru-RU" smtClean="0">
              <a:latin typeface="Tahoma" pitchFamily="32" charset="0"/>
            </a:endParaRPr>
          </a:p>
        </p:txBody>
      </p:sp>
      <p:sp>
        <p:nvSpPr>
          <p:cNvPr id="15974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F904BEC8-3DAB-409F-AB32-E57A53517546}" type="slidenum">
              <a:rPr lang="ru-RU" altLang="ru-RU">
                <a:latin typeface="Tahoma" pitchFamily="32" charset="0"/>
                <a:cs typeface="Tahoma" pitchFamily="32" charset="0"/>
              </a:rPr>
              <a:pPr algn="r" eaLnBrk="1" hangingPunct="1">
                <a:spcBef>
                  <a:spcPct val="0"/>
                </a:spcBef>
                <a:buClrTx/>
                <a:buFontTx/>
                <a:buNone/>
              </a:pPr>
              <a:t>77</a:t>
            </a:fld>
            <a:endParaRPr lang="ru-RU" altLang="ru-RU">
              <a:latin typeface="Tahoma" pitchFamily="32" charset="0"/>
              <a:cs typeface="Tahoma" pitchFamily="32" charset="0"/>
            </a:endParaRPr>
          </a:p>
        </p:txBody>
      </p:sp>
      <p:sp>
        <p:nvSpPr>
          <p:cNvPr id="15974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974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1B5A63D-FAF7-437B-A235-530C8C33F9C5}" type="slidenum">
              <a:rPr lang="ru-RU" altLang="ru-RU" smtClean="0">
                <a:latin typeface="Tahoma" pitchFamily="32" charset="0"/>
              </a:rPr>
              <a:pPr eaLnBrk="1" hangingPunct="1">
                <a:spcBef>
                  <a:spcPct val="0"/>
                </a:spcBef>
              </a:pPr>
              <a:t>78</a:t>
            </a:fld>
            <a:endParaRPr lang="ru-RU" altLang="ru-RU" smtClean="0">
              <a:latin typeface="Tahoma" pitchFamily="32" charset="0"/>
            </a:endParaRPr>
          </a:p>
        </p:txBody>
      </p:sp>
      <p:sp>
        <p:nvSpPr>
          <p:cNvPr id="1607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820A45F-FC7D-4ADD-BFE3-FB6691EB510E}" type="slidenum">
              <a:rPr lang="ru-RU" altLang="ru-RU">
                <a:latin typeface="Tahoma" pitchFamily="32" charset="0"/>
                <a:cs typeface="Tahoma" pitchFamily="32" charset="0"/>
              </a:rPr>
              <a:pPr algn="r" eaLnBrk="1" hangingPunct="1">
                <a:spcBef>
                  <a:spcPct val="0"/>
                </a:spcBef>
                <a:buClrTx/>
                <a:buFontTx/>
                <a:buNone/>
              </a:pPr>
              <a:t>78</a:t>
            </a:fld>
            <a:endParaRPr lang="ru-RU" altLang="ru-RU">
              <a:latin typeface="Tahoma" pitchFamily="32" charset="0"/>
              <a:cs typeface="Tahoma" pitchFamily="32" charset="0"/>
            </a:endParaRPr>
          </a:p>
        </p:txBody>
      </p:sp>
      <p:sp>
        <p:nvSpPr>
          <p:cNvPr id="1607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07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173B9E-2CE6-4161-96A0-978574503C3E}" type="slidenum">
              <a:rPr lang="ru-RU" altLang="ru-RU" smtClean="0">
                <a:latin typeface="Tahoma" pitchFamily="32" charset="0"/>
              </a:rPr>
              <a:pPr eaLnBrk="1" hangingPunct="1">
                <a:spcBef>
                  <a:spcPct val="0"/>
                </a:spcBef>
              </a:pPr>
              <a:t>79</a:t>
            </a:fld>
            <a:endParaRPr lang="ru-RU" altLang="ru-RU" smtClean="0">
              <a:latin typeface="Tahoma" pitchFamily="32" charset="0"/>
            </a:endParaRPr>
          </a:p>
        </p:txBody>
      </p:sp>
      <p:sp>
        <p:nvSpPr>
          <p:cNvPr id="16179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8B15FC5-796A-475F-B91A-E74A78276E14}" type="slidenum">
              <a:rPr lang="ru-RU" altLang="ru-RU">
                <a:latin typeface="Tahoma" pitchFamily="32" charset="0"/>
                <a:cs typeface="Tahoma" pitchFamily="32" charset="0"/>
              </a:rPr>
              <a:pPr algn="r" eaLnBrk="1" hangingPunct="1">
                <a:spcBef>
                  <a:spcPct val="0"/>
                </a:spcBef>
                <a:buClrTx/>
                <a:buFontTx/>
                <a:buNone/>
              </a:pPr>
              <a:t>79</a:t>
            </a:fld>
            <a:endParaRPr lang="ru-RU" altLang="ru-RU">
              <a:latin typeface="Tahoma" pitchFamily="32" charset="0"/>
              <a:cs typeface="Tahoma" pitchFamily="32" charset="0"/>
            </a:endParaRPr>
          </a:p>
        </p:txBody>
      </p:sp>
      <p:sp>
        <p:nvSpPr>
          <p:cNvPr id="16179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179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1798"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369ABBD4-D621-4797-A446-1F237F31870A}" type="slidenum">
              <a:rPr lang="ru-RU" altLang="ru-RU">
                <a:latin typeface="Tahoma" pitchFamily="32" charset="0"/>
              </a:rPr>
              <a:pPr algn="r" eaLnBrk="1" hangingPunct="1">
                <a:spcBef>
                  <a:spcPct val="0"/>
                </a:spcBef>
                <a:buClrTx/>
                <a:buFontTx/>
                <a:buNone/>
              </a:pPr>
              <a:t>79</a:t>
            </a:fld>
            <a:endParaRPr lang="ru-RU" altLang="ru-RU">
              <a:latin typeface="Tahoma" pitchFamily="32"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8304630-AB99-4158-A6D4-FEC319EEC28B}" type="slidenum">
              <a:rPr lang="ru-RU" altLang="ru-RU" smtClean="0">
                <a:latin typeface="Tahoma" pitchFamily="32" charset="0"/>
              </a:rPr>
              <a:pPr eaLnBrk="1" hangingPunct="1">
                <a:spcBef>
                  <a:spcPct val="0"/>
                </a:spcBef>
              </a:pPr>
              <a:t>91</a:t>
            </a:fld>
            <a:endParaRPr lang="ru-RU" altLang="ru-RU" smtClean="0">
              <a:latin typeface="Tahoma" pitchFamily="32" charset="0"/>
            </a:endParaRPr>
          </a:p>
        </p:txBody>
      </p:sp>
      <p:sp>
        <p:nvSpPr>
          <p:cNvPr id="16281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6282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E1A610E-D27B-4CA8-92A1-34E6BAE8A6F7}" type="slidenum">
              <a:rPr lang="ru-RU" altLang="ru-RU" smtClean="0">
                <a:latin typeface="Tahoma" pitchFamily="32" charset="0"/>
              </a:rPr>
              <a:pPr eaLnBrk="1" hangingPunct="1">
                <a:spcBef>
                  <a:spcPct val="0"/>
                </a:spcBef>
              </a:pPr>
              <a:t>7</a:t>
            </a:fld>
            <a:endParaRPr lang="ru-RU" altLang="ru-RU" smtClean="0">
              <a:latin typeface="Tahoma" pitchFamily="32" charset="0"/>
            </a:endParaRPr>
          </a:p>
        </p:txBody>
      </p:sp>
      <p:sp>
        <p:nvSpPr>
          <p:cNvPr id="931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89B500D-7BA7-41E2-91DC-F827B66166BC}" type="slidenum">
              <a:rPr lang="ru-RU" altLang="ru-RU">
                <a:latin typeface="Tahoma" pitchFamily="32" charset="0"/>
                <a:cs typeface="Tahoma" pitchFamily="32" charset="0"/>
              </a:rPr>
              <a:pPr algn="r" eaLnBrk="1" hangingPunct="1">
                <a:spcBef>
                  <a:spcPct val="0"/>
                </a:spcBef>
                <a:buClrTx/>
                <a:buFontTx/>
                <a:buNone/>
              </a:pPr>
              <a:t>7</a:t>
            </a:fld>
            <a:endParaRPr lang="ru-RU" altLang="ru-RU">
              <a:latin typeface="Tahoma" pitchFamily="32" charset="0"/>
              <a:cs typeface="Tahoma" pitchFamily="32" charset="0"/>
            </a:endParaRPr>
          </a:p>
        </p:txBody>
      </p:sp>
      <p:sp>
        <p:nvSpPr>
          <p:cNvPr id="931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31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3190"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36E673B-C81E-445E-A4C6-615E3A2BB46D}" type="slidenum">
              <a:rPr lang="ru-RU" altLang="ru-RU">
                <a:latin typeface="Tahoma" pitchFamily="32" charset="0"/>
              </a:rPr>
              <a:pPr algn="r" eaLnBrk="1" hangingPunct="1">
                <a:spcBef>
                  <a:spcPct val="0"/>
                </a:spcBef>
                <a:buClrTx/>
                <a:buFontTx/>
                <a:buNone/>
              </a:pPr>
              <a:t>7</a:t>
            </a:fld>
            <a:endParaRPr lang="ru-RU" altLang="ru-RU">
              <a:latin typeface="Tahoma" pitchFamily="32"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BD99F08C-3D80-4BE9-8865-5C15173A6317}" type="slidenum">
              <a:rPr lang="ru-RU" altLang="ru-RU" smtClean="0">
                <a:latin typeface="Tahoma" pitchFamily="32" charset="0"/>
              </a:rPr>
              <a:pPr eaLnBrk="1" hangingPunct="1">
                <a:spcBef>
                  <a:spcPct val="0"/>
                </a:spcBef>
              </a:pPr>
              <a:t>92</a:t>
            </a:fld>
            <a:endParaRPr lang="ru-RU" altLang="ru-RU" smtClean="0">
              <a:latin typeface="Tahoma" pitchFamily="32" charset="0"/>
            </a:endParaRPr>
          </a:p>
        </p:txBody>
      </p:sp>
      <p:sp>
        <p:nvSpPr>
          <p:cNvPr id="1638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8118D71-0CE2-48F6-B1F9-E453DC21EF94}" type="slidenum">
              <a:rPr lang="ru-RU" altLang="ru-RU">
                <a:latin typeface="Tahoma" pitchFamily="32" charset="0"/>
                <a:cs typeface="Tahoma" pitchFamily="32" charset="0"/>
              </a:rPr>
              <a:pPr algn="r" eaLnBrk="1" hangingPunct="1">
                <a:spcBef>
                  <a:spcPct val="0"/>
                </a:spcBef>
                <a:buClrTx/>
                <a:buFontTx/>
                <a:buNone/>
              </a:pPr>
              <a:t>92</a:t>
            </a:fld>
            <a:endParaRPr lang="ru-RU" altLang="ru-RU">
              <a:latin typeface="Tahoma" pitchFamily="32" charset="0"/>
              <a:cs typeface="Tahoma" pitchFamily="32" charset="0"/>
            </a:endParaRPr>
          </a:p>
        </p:txBody>
      </p:sp>
      <p:sp>
        <p:nvSpPr>
          <p:cNvPr id="1638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38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93D59FD-A713-486C-8D35-8ECF95BEBB48}" type="slidenum">
              <a:rPr lang="ru-RU" altLang="ru-RU" smtClean="0">
                <a:latin typeface="Tahoma" pitchFamily="32" charset="0"/>
              </a:rPr>
              <a:pPr eaLnBrk="1" hangingPunct="1">
                <a:spcBef>
                  <a:spcPct val="0"/>
                </a:spcBef>
              </a:pPr>
              <a:t>93</a:t>
            </a:fld>
            <a:endParaRPr lang="ru-RU" altLang="ru-RU" smtClean="0">
              <a:latin typeface="Tahoma" pitchFamily="32" charset="0"/>
            </a:endParaRPr>
          </a:p>
        </p:txBody>
      </p:sp>
      <p:sp>
        <p:nvSpPr>
          <p:cNvPr id="1648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E917A12-9634-4779-A607-1B892B46798B}" type="slidenum">
              <a:rPr lang="ru-RU" altLang="ru-RU">
                <a:latin typeface="Tahoma" pitchFamily="32" charset="0"/>
                <a:cs typeface="Tahoma" pitchFamily="32" charset="0"/>
              </a:rPr>
              <a:pPr algn="r" eaLnBrk="1" hangingPunct="1">
                <a:spcBef>
                  <a:spcPct val="0"/>
                </a:spcBef>
                <a:buClrTx/>
                <a:buFontTx/>
                <a:buNone/>
              </a:pPr>
              <a:t>93</a:t>
            </a:fld>
            <a:endParaRPr lang="ru-RU" altLang="ru-RU">
              <a:latin typeface="Tahoma" pitchFamily="32" charset="0"/>
              <a:cs typeface="Tahoma" pitchFamily="32" charset="0"/>
            </a:endParaRPr>
          </a:p>
        </p:txBody>
      </p:sp>
      <p:sp>
        <p:nvSpPr>
          <p:cNvPr id="1648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48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1AA86BB-03D5-4813-9CE3-8FD4E3BDD19E}" type="slidenum">
              <a:rPr lang="ru-RU" altLang="ru-RU" smtClean="0">
                <a:latin typeface="Tahoma" pitchFamily="32" charset="0"/>
              </a:rPr>
              <a:pPr eaLnBrk="1" hangingPunct="1">
                <a:spcBef>
                  <a:spcPct val="0"/>
                </a:spcBef>
              </a:pPr>
              <a:t>94</a:t>
            </a:fld>
            <a:endParaRPr lang="ru-RU" altLang="ru-RU" smtClean="0">
              <a:latin typeface="Tahoma" pitchFamily="32" charset="0"/>
            </a:endParaRPr>
          </a:p>
        </p:txBody>
      </p:sp>
      <p:sp>
        <p:nvSpPr>
          <p:cNvPr id="1658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B1459C0-B1E9-406E-96C8-9728966B190D}" type="slidenum">
              <a:rPr lang="ru-RU" altLang="ru-RU">
                <a:latin typeface="Tahoma" pitchFamily="32" charset="0"/>
                <a:cs typeface="Tahoma" pitchFamily="32" charset="0"/>
              </a:rPr>
              <a:pPr algn="r" eaLnBrk="1" hangingPunct="1">
                <a:spcBef>
                  <a:spcPct val="0"/>
                </a:spcBef>
                <a:buClrTx/>
                <a:buFontTx/>
                <a:buNone/>
              </a:pPr>
              <a:t>94</a:t>
            </a:fld>
            <a:endParaRPr lang="ru-RU" altLang="ru-RU">
              <a:latin typeface="Tahoma" pitchFamily="32" charset="0"/>
              <a:cs typeface="Tahoma" pitchFamily="32" charset="0"/>
            </a:endParaRPr>
          </a:p>
        </p:txBody>
      </p:sp>
      <p:sp>
        <p:nvSpPr>
          <p:cNvPr id="1658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58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7FBB45-9A21-4978-8FF2-E5B1632E5AE9}" type="slidenum">
              <a:rPr lang="ru-RU" altLang="ru-RU" smtClean="0">
                <a:latin typeface="Tahoma" pitchFamily="32" charset="0"/>
              </a:rPr>
              <a:pPr eaLnBrk="1" hangingPunct="1">
                <a:spcBef>
                  <a:spcPct val="0"/>
                </a:spcBef>
              </a:pPr>
              <a:t>95</a:t>
            </a:fld>
            <a:endParaRPr lang="ru-RU" altLang="ru-RU" smtClean="0">
              <a:latin typeface="Tahoma" pitchFamily="32" charset="0"/>
            </a:endParaRPr>
          </a:p>
        </p:txBody>
      </p:sp>
      <p:sp>
        <p:nvSpPr>
          <p:cNvPr id="1669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4E123DD-70D8-4D72-9548-A65E2F1FDBC8}" type="slidenum">
              <a:rPr lang="ru-RU" altLang="ru-RU">
                <a:latin typeface="Tahoma" pitchFamily="32" charset="0"/>
                <a:cs typeface="Tahoma" pitchFamily="32" charset="0"/>
              </a:rPr>
              <a:pPr algn="r" eaLnBrk="1" hangingPunct="1">
                <a:spcBef>
                  <a:spcPct val="0"/>
                </a:spcBef>
                <a:buClrTx/>
                <a:buFontTx/>
                <a:buNone/>
              </a:pPr>
              <a:t>95</a:t>
            </a:fld>
            <a:endParaRPr lang="ru-RU" altLang="ru-RU">
              <a:latin typeface="Tahoma" pitchFamily="32" charset="0"/>
              <a:cs typeface="Tahoma" pitchFamily="32" charset="0"/>
            </a:endParaRPr>
          </a:p>
        </p:txBody>
      </p:sp>
      <p:sp>
        <p:nvSpPr>
          <p:cNvPr id="1669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69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950BCCD-7485-429B-9E32-E4352948EB4B}" type="slidenum">
              <a:rPr lang="ru-RU" altLang="ru-RU" smtClean="0">
                <a:latin typeface="Tahoma" pitchFamily="32" charset="0"/>
              </a:rPr>
              <a:pPr eaLnBrk="1" hangingPunct="1">
                <a:spcBef>
                  <a:spcPct val="0"/>
                </a:spcBef>
              </a:pPr>
              <a:t>8</a:t>
            </a:fld>
            <a:endParaRPr lang="ru-RU" altLang="ru-RU" smtClean="0">
              <a:latin typeface="Tahoma" pitchFamily="32" charset="0"/>
            </a:endParaRPr>
          </a:p>
        </p:txBody>
      </p:sp>
      <p:sp>
        <p:nvSpPr>
          <p:cNvPr id="9421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A69342B-1167-4D28-8741-974C2030D404}" type="slidenum">
              <a:rPr lang="ru-RU" altLang="ru-RU">
                <a:latin typeface="Tahoma" pitchFamily="32" charset="0"/>
                <a:cs typeface="Tahoma" pitchFamily="32" charset="0"/>
              </a:rPr>
              <a:pPr algn="r" eaLnBrk="1" hangingPunct="1">
                <a:spcBef>
                  <a:spcPct val="0"/>
                </a:spcBef>
                <a:buClrTx/>
                <a:buFontTx/>
                <a:buNone/>
              </a:pPr>
              <a:t>8</a:t>
            </a:fld>
            <a:endParaRPr lang="ru-RU" altLang="ru-RU">
              <a:latin typeface="Tahoma" pitchFamily="32" charset="0"/>
              <a:cs typeface="Tahoma" pitchFamily="32" charset="0"/>
            </a:endParaRPr>
          </a:p>
        </p:txBody>
      </p:sp>
      <p:sp>
        <p:nvSpPr>
          <p:cNvPr id="9421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421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5F0A4EA-C8C5-4E05-A2D5-9ADDD28EB354}" type="slidenum">
              <a:rPr lang="ru-RU" altLang="ru-RU" smtClean="0">
                <a:latin typeface="Tahoma" pitchFamily="32" charset="0"/>
              </a:rPr>
              <a:pPr eaLnBrk="1" hangingPunct="1">
                <a:spcBef>
                  <a:spcPct val="0"/>
                </a:spcBef>
              </a:pPr>
              <a:t>9</a:t>
            </a:fld>
            <a:endParaRPr lang="ru-RU" altLang="ru-RU" smtClean="0">
              <a:latin typeface="Tahoma" pitchFamily="32" charset="0"/>
            </a:endParaRPr>
          </a:p>
        </p:txBody>
      </p:sp>
      <p:sp>
        <p:nvSpPr>
          <p:cNvPr id="952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8CE14B7-6748-4B93-99F3-F0FFA06D72A2}" type="slidenum">
              <a:rPr lang="ru-RU" altLang="ru-RU">
                <a:latin typeface="Tahoma" pitchFamily="32" charset="0"/>
                <a:cs typeface="Tahoma" pitchFamily="32" charset="0"/>
              </a:rPr>
              <a:pPr algn="r" eaLnBrk="1" hangingPunct="1">
                <a:spcBef>
                  <a:spcPct val="0"/>
                </a:spcBef>
                <a:buClrTx/>
                <a:buFontTx/>
                <a:buNone/>
              </a:pPr>
              <a:t>9</a:t>
            </a:fld>
            <a:endParaRPr lang="ru-RU" altLang="ru-RU">
              <a:latin typeface="Tahoma" pitchFamily="32" charset="0"/>
              <a:cs typeface="Tahoma" pitchFamily="32" charset="0"/>
            </a:endParaRPr>
          </a:p>
        </p:txBody>
      </p:sp>
      <p:sp>
        <p:nvSpPr>
          <p:cNvPr id="952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52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pPr>
                <a:defRPr/>
              </a:pPr>
              <a:t>27.12.2019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pPr>
                <a:defRPr/>
              </a:pPr>
              <a:t>27.12.2019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81323301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5098290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4546119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73462470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62480850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4037173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3978837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571060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37696198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06840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pPr>
                <a:defRPr/>
              </a:pPr>
              <a:t>27.12.2019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7628790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81323301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5098290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4546119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73462470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62480850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4037173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39788374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571060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3769619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29008829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0684072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762879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260457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655752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1808304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1476102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112062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197334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4597136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pPr>
                <a:defRPr/>
              </a:pPr>
              <a:t>27.12.2019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9088706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231234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7796031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9172169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3090503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204648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6975687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7512623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459966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088974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pPr>
                <a:defRPr/>
              </a:pPr>
              <a:t>27.12.2019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442155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7503293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1414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2372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31445416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60990689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909051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43888406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2557015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580540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pPr>
                <a:defRPr/>
              </a:pPr>
              <a:t>27.12.2019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594346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336053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758607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3535553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91498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41565580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7206468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14170615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0071613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1258192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pPr>
                <a:defRPr/>
              </a:pPr>
              <a:t>27.12.2019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9049265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650044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05391334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2371613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86494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79198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62037961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50375903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224998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4084132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pPr>
                <a:defRPr/>
              </a:pPr>
              <a:t>27.12.2019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36689522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529433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833329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3024225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06762975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2605921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36408322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408382665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9849185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8016410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pPr>
                <a:defRPr/>
              </a:pPr>
              <a:t>27.12.2019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0264627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86128266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276693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3510647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9108188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6687727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2899846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2949002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06310674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7337850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pPr>
                <a:defRPr/>
              </a:pPr>
              <a:t>27.12.2019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909951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00408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01713236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1304108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0442761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274895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39276412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692882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488470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34966526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pPr>
                <a:defRPr/>
              </a:pPr>
              <a:t>27.12.2019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25621115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971722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04109529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32622328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838366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6993170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007433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53315612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7324005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2228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pPr>
                <a:defRPr/>
              </a:pPr>
              <a:t>27.12.2019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4500549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450054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8407028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237687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8250336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3694990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88604300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2312717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1090868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27.12.2019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936360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wmf"/><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wmf"/><Relationship Id="rId9" Type="http://schemas.openxmlformats.org/officeDocument/2006/relationships/image" Target="../media/image25.jpeg"/><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jpe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8.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1.png"/><Relationship Id="rId4" Type="http://schemas.openxmlformats.org/officeDocument/2006/relationships/image" Target="../media/image69.jpeg"/></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7.jpeg"/></Relationships>
</file>

<file path=ppt/slides/_rels/slide7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jpeg"/></Relationships>
</file>

<file path=ppt/slides/_rels/slide7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FFCCFF"/>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28981" y="1564921"/>
            <a:ext cx="87137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73E87"/>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algn="ctr">
              <a:buClrTx/>
              <a:buFontTx/>
              <a:buNone/>
              <a:defRPr/>
            </a:pPr>
            <a:r>
              <a:rPr lang="ru-RU" sz="2000"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Подготовлен по решению Совета народных депутатов муниципального образования Юрьев- Польский район от </a:t>
            </a:r>
            <a:r>
              <a:rPr lang="ru-RU" sz="20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11.12.2019 </a:t>
            </a:r>
            <a:r>
              <a:rPr lang="ru-RU" sz="2000"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года № </a:t>
            </a:r>
            <a:r>
              <a:rPr lang="ru-RU" sz="20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66 </a:t>
            </a:r>
            <a:r>
              <a:rPr lang="ru-RU" sz="2000"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«О бюджете муниципального образования Юрьев-Польский район на </a:t>
            </a:r>
            <a:r>
              <a:rPr lang="ru-RU" sz="20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2020 </a:t>
            </a:r>
            <a:r>
              <a:rPr lang="ru-RU" sz="2000" dirty="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год»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2051" name="Text Box 2"/>
          <p:cNvSpPr txBox="1">
            <a:spLocks noChangeArrowheads="1"/>
          </p:cNvSpPr>
          <p:nvPr/>
        </p:nvSpPr>
        <p:spPr bwMode="auto">
          <a:xfrm>
            <a:off x="13875" y="-171400"/>
            <a:ext cx="9144000" cy="1636712"/>
          </a:xfrm>
          <a:prstGeom prst="rect">
            <a:avLst/>
          </a:prstGeom>
          <a:gradFill>
            <a:gsLst>
              <a:gs pos="100000">
                <a:srgbClr val="FFCCFF"/>
              </a:gs>
              <a:gs pos="0">
                <a:srgbClr val="FFFF00"/>
              </a:gs>
              <a:gs pos="0">
                <a:srgbClr val="FFEBFA"/>
              </a:gs>
            </a:gsLst>
            <a:path path="circle">
              <a:fillToRect l="100000" t="100000"/>
            </a:path>
          </a:gradFill>
          <a:ln>
            <a:noFill/>
          </a:ln>
          <a:effectLst>
            <a:outerShdw dist="50760" dir="5400000" algn="ctr" rotWithShape="0">
              <a:srgbClr val="000000"/>
            </a:outerShdw>
          </a:effectLst>
        </p:spPr>
        <p:txBody>
          <a:bodyPr lIns="90000" tIns="46800" rIns="90000" bIns="46800" anchor="ctr"/>
          <a:lstStyle>
            <a:lvl1pPr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73E87"/>
                </a:solidFill>
                <a:latin typeface="Candara" pitchFamily="32" charset="0"/>
                <a:cs typeface="Arial Unicode MS" pitchFamily="32" charset="0"/>
              </a:defRPr>
            </a:lvl1pPr>
            <a:lvl2pPr eaLnBrk="0" hangingPunct="0">
              <a:spcBef>
                <a:spcPts val="5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73E87"/>
                </a:solidFill>
                <a:latin typeface="Candara" pitchFamily="32" charset="0"/>
                <a:cs typeface="Arial Unicode MS" pitchFamily="32" charset="0"/>
              </a:defRPr>
            </a:lvl2pPr>
            <a:lvl3pPr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3pPr>
            <a:lvl4pPr eaLnBrk="0" hangingPunct="0">
              <a:spcBef>
                <a:spcPts val="4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4pPr>
            <a:lvl5pPr eaLnBrk="0" hangingPunct="0">
              <a:spcBef>
                <a:spcPts val="4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9pPr>
          </a:lstStyle>
          <a:p>
            <a:pPr algn="ctr" eaLnBrk="1" hangingPunct="1">
              <a:spcBef>
                <a:spcPct val="0"/>
              </a:spcBef>
              <a:buClrTx/>
              <a:buFontTx/>
              <a:buNone/>
              <a:defRPr/>
            </a:pPr>
            <a:r>
              <a:rPr lang="ru-RU" altLang="ru-RU" sz="4400" dirty="0" smtClean="0">
                <a:solidFill>
                  <a:srgbClr val="7030A0"/>
                </a:solidFill>
              </a:rPr>
              <a:t>«Бюджет для граждан»</a:t>
            </a:r>
          </a:p>
        </p:txBody>
      </p:sp>
      <p:pic>
        <p:nvPicPr>
          <p:cNvPr id="102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308" y="0"/>
            <a:ext cx="1114322" cy="1390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720" y="1564921"/>
            <a:ext cx="6683896" cy="416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4338" name="Picture 6" descr="D:\Марина\ЮП\Gerb_YP2018_n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115888"/>
            <a:ext cx="504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
          <p:cNvSpPr txBox="1">
            <a:spLocks noChangeArrowheads="1"/>
          </p:cNvSpPr>
          <p:nvPr/>
        </p:nvSpPr>
        <p:spPr bwMode="auto">
          <a:xfrm>
            <a:off x="468313" y="620713"/>
            <a:ext cx="8224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endParaRPr lang="ru-RU" altLang="ru-RU" sz="1600" dirty="0" smtClean="0">
              <a:solidFill>
                <a:srgbClr val="0D0D0D"/>
              </a:solidFill>
              <a:latin typeface="Candara" pitchFamily="32" charset="0"/>
            </a:endParaRPr>
          </a:p>
          <a:p>
            <a:pPr algn="ctr" eaLnBrk="1" hangingPunct="1">
              <a:spcBef>
                <a:spcPct val="0"/>
              </a:spcBef>
              <a:spcAft>
                <a:spcPct val="0"/>
              </a:spcAft>
              <a:buClrTx/>
              <a:buSzPct val="100000"/>
              <a:buFontTx/>
              <a:buNone/>
            </a:pPr>
            <a:r>
              <a:rPr lang="ru-RU" altLang="ru-RU" sz="1600" dirty="0">
                <a:solidFill>
                  <a:srgbClr val="0D0D0D"/>
                </a:solidFill>
                <a:latin typeface="Candara" pitchFamily="32" charset="0"/>
              </a:rPr>
              <a:t/>
            </a:r>
            <a:br>
              <a:rPr lang="ru-RU" altLang="ru-RU" sz="1600" dirty="0">
                <a:solidFill>
                  <a:srgbClr val="0D0D0D"/>
                </a:solidFill>
                <a:latin typeface="Candara" pitchFamily="32" charset="0"/>
              </a:rPr>
            </a:br>
            <a:r>
              <a:rPr lang="ru-RU" altLang="ru-RU" sz="2000" dirty="0">
                <a:solidFill>
                  <a:srgbClr val="7030A0"/>
                </a:solidFill>
                <a:latin typeface="Times New Roman" pitchFamily="16" charset="0"/>
                <a:cs typeface="Times New Roman" pitchFamily="16" charset="0"/>
              </a:rPr>
              <a:t>Рост доходов муниципального образования Юрьев-Польский район обеспечивается за счет: </a:t>
            </a:r>
            <a:br>
              <a:rPr lang="ru-RU" altLang="ru-RU" sz="20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7030A0"/>
                </a:solidFill>
                <a:latin typeface="Times New Roman" pitchFamily="16" charset="0"/>
                <a:cs typeface="Times New Roman" pitchFamily="16" charset="0"/>
              </a:rPr>
              <a:t/>
            </a:r>
            <a:br>
              <a:rPr lang="ru-RU" altLang="ru-RU" sz="1600" dirty="0">
                <a:solidFill>
                  <a:srgbClr val="7030A0"/>
                </a:solidFill>
                <a:latin typeface="Times New Roman" pitchFamily="16" charset="0"/>
                <a:cs typeface="Times New Roman" pitchFamily="16" charset="0"/>
              </a:rPr>
            </a:br>
            <a:r>
              <a:rPr lang="ru-RU" altLang="ru-RU" sz="1600" dirty="0">
                <a:solidFill>
                  <a:srgbClr val="0D0D0D"/>
                </a:solidFill>
                <a:latin typeface="Times New Roman" pitchFamily="16" charset="0"/>
                <a:cs typeface="Times New Roman" pitchFamily="16" charset="0"/>
              </a:rPr>
              <a:t/>
            </a:r>
            <a:br>
              <a:rPr lang="ru-RU" altLang="ru-RU" sz="1600" dirty="0">
                <a:solidFill>
                  <a:srgbClr val="0D0D0D"/>
                </a:solidFill>
                <a:latin typeface="Times New Roman" pitchFamily="16" charset="0"/>
                <a:cs typeface="Times New Roman" pitchFamily="16" charset="0"/>
              </a:rPr>
            </a:br>
            <a:endParaRPr lang="ru-RU" altLang="ru-RU" sz="1600" dirty="0">
              <a:solidFill>
                <a:srgbClr val="0D0D0D"/>
              </a:solidFill>
              <a:latin typeface="Times New Roman" pitchFamily="16" charset="0"/>
              <a:cs typeface="Times New Roman" pitchFamily="16" charset="0"/>
            </a:endParaRPr>
          </a:p>
        </p:txBody>
      </p:sp>
      <p:sp>
        <p:nvSpPr>
          <p:cNvPr id="14340" name="Text Box 2"/>
          <p:cNvSpPr txBox="1">
            <a:spLocks noChangeArrowheads="1"/>
          </p:cNvSpPr>
          <p:nvPr/>
        </p:nvSpPr>
        <p:spPr bwMode="auto">
          <a:xfrm>
            <a:off x="323850" y="1894854"/>
            <a:ext cx="795178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a:t>
            </a:r>
            <a:r>
              <a:rPr lang="ru-RU" altLang="ru-RU" sz="1800" dirty="0">
                <a:solidFill>
                  <a:schemeClr val="accent1">
                    <a:lumMod val="50000"/>
                  </a:schemeClr>
                </a:solidFill>
                <a:latin typeface="Times New Roman" pitchFamily="16" charset="0"/>
                <a:cs typeface="Times New Roman" pitchFamily="16" charset="0"/>
              </a:rPr>
              <a:t>1</a:t>
            </a:r>
            <a:r>
              <a:rPr lang="ru-RU" altLang="ru-RU" sz="1800" dirty="0" smtClean="0">
                <a:solidFill>
                  <a:schemeClr val="accent1">
                    <a:lumMod val="50000"/>
                  </a:schemeClr>
                </a:solidFill>
                <a:latin typeface="Times New Roman" pitchFamily="16" charset="0"/>
                <a:cs typeface="Times New Roman" pitchFamily="16" charset="0"/>
              </a:rPr>
              <a:t>. Расширения </a:t>
            </a:r>
            <a:r>
              <a:rPr lang="ru-RU" altLang="ru-RU" sz="1800" dirty="0">
                <a:solidFill>
                  <a:schemeClr val="accent1">
                    <a:lumMod val="50000"/>
                  </a:schemeClr>
                </a:solidFill>
                <a:latin typeface="Times New Roman" pitchFamily="16" charset="0"/>
                <a:cs typeface="Times New Roman" pitchFamily="16" charset="0"/>
              </a:rPr>
              <a:t>налогооблагаемой базы за счет стимулирования экономического развития </a:t>
            </a:r>
            <a:r>
              <a:rPr lang="ru-RU" altLang="ru-RU" sz="1800" dirty="0" smtClean="0">
                <a:solidFill>
                  <a:schemeClr val="accent1">
                    <a:lumMod val="50000"/>
                  </a:schemeClr>
                </a:solidFill>
                <a:latin typeface="Times New Roman" pitchFamily="16" charset="0"/>
                <a:cs typeface="Times New Roman" pitchFamily="16" charset="0"/>
              </a:rPr>
              <a:t>организаций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2. </a:t>
            </a:r>
            <a:r>
              <a:rPr lang="ru-RU" altLang="ru-RU" sz="1800" dirty="0" smtClean="0">
                <a:solidFill>
                  <a:schemeClr val="accent1">
                    <a:lumMod val="50000"/>
                  </a:schemeClr>
                </a:solidFill>
                <a:latin typeface="Times New Roman" pitchFamily="16" charset="0"/>
                <a:cs typeface="Times New Roman" pitchFamily="16" charset="0"/>
              </a:rPr>
              <a:t>Введения </a:t>
            </a:r>
            <a:r>
              <a:rPr lang="ru-RU" altLang="ru-RU" sz="1800" dirty="0">
                <a:solidFill>
                  <a:schemeClr val="accent1">
                    <a:lumMod val="50000"/>
                  </a:schemeClr>
                </a:solidFill>
                <a:latin typeface="Times New Roman" pitchFamily="16" charset="0"/>
                <a:cs typeface="Times New Roman" pitchFamily="16" charset="0"/>
              </a:rPr>
              <a:t>новых предприятий и производственных </a:t>
            </a:r>
            <a:r>
              <a:rPr lang="ru-RU" altLang="ru-RU" sz="1800" dirty="0" smtClean="0">
                <a:solidFill>
                  <a:schemeClr val="accent1">
                    <a:lumMod val="50000"/>
                  </a:schemeClr>
                </a:solidFill>
                <a:latin typeface="Times New Roman" pitchFamily="16" charset="0"/>
                <a:cs typeface="Times New Roman" pitchFamily="16" charset="0"/>
              </a:rPr>
              <a:t>мощностей</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3. </a:t>
            </a:r>
            <a:r>
              <a:rPr lang="ru-RU" altLang="ru-RU" sz="1800" dirty="0" smtClean="0">
                <a:solidFill>
                  <a:schemeClr val="accent1">
                    <a:lumMod val="50000"/>
                  </a:schemeClr>
                </a:solidFill>
                <a:latin typeface="Times New Roman" pitchFamily="16" charset="0"/>
                <a:cs typeface="Times New Roman" pitchFamily="16" charset="0"/>
              </a:rPr>
              <a:t>Роста </a:t>
            </a:r>
            <a:r>
              <a:rPr lang="ru-RU" altLang="ru-RU" sz="1800" dirty="0">
                <a:solidFill>
                  <a:schemeClr val="accent1">
                    <a:lumMod val="50000"/>
                  </a:schemeClr>
                </a:solidFill>
                <a:latin typeface="Times New Roman" pitchFamily="16" charset="0"/>
                <a:cs typeface="Times New Roman" pitchFamily="16" charset="0"/>
              </a:rPr>
              <a:t>денежных доходов </a:t>
            </a:r>
            <a:r>
              <a:rPr lang="ru-RU" altLang="ru-RU" sz="1800" dirty="0" smtClean="0">
                <a:solidFill>
                  <a:schemeClr val="accent1">
                    <a:lumMod val="50000"/>
                  </a:schemeClr>
                </a:solidFill>
                <a:latin typeface="Times New Roman" pitchFamily="16" charset="0"/>
                <a:cs typeface="Times New Roman" pitchFamily="16" charset="0"/>
              </a:rPr>
              <a:t>населения</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4. Л</a:t>
            </a:r>
            <a:r>
              <a:rPr lang="ru-RU" altLang="ru-RU" sz="1800" dirty="0" smtClean="0">
                <a:solidFill>
                  <a:schemeClr val="accent1">
                    <a:lumMod val="50000"/>
                  </a:schemeClr>
                </a:solidFill>
                <a:latin typeface="Times New Roman" pitchFamily="16" charset="0"/>
                <a:cs typeface="Times New Roman" pitchFamily="16" charset="0"/>
              </a:rPr>
              <a:t>егализации </a:t>
            </a:r>
            <a:r>
              <a:rPr lang="ru-RU" altLang="ru-RU" sz="1800" dirty="0">
                <a:solidFill>
                  <a:schemeClr val="accent1">
                    <a:lumMod val="50000"/>
                  </a:schemeClr>
                </a:solidFill>
                <a:latin typeface="Times New Roman" pitchFamily="16" charset="0"/>
                <a:cs typeface="Times New Roman" pitchFamily="16" charset="0"/>
              </a:rPr>
              <a:t>заработной платы работников и выведения из тени доходов физических </a:t>
            </a:r>
            <a:r>
              <a:rPr lang="ru-RU" altLang="ru-RU" sz="1800" dirty="0" smtClean="0">
                <a:solidFill>
                  <a:schemeClr val="accent1">
                    <a:lumMod val="50000"/>
                  </a:schemeClr>
                </a:solidFill>
                <a:latin typeface="Times New Roman" pitchFamily="16" charset="0"/>
                <a:cs typeface="Times New Roman" pitchFamily="16" charset="0"/>
              </a:rPr>
              <a:t>лиц</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5. </a:t>
            </a:r>
            <a:r>
              <a:rPr lang="ru-RU" altLang="ru-RU" sz="1800" dirty="0" smtClean="0">
                <a:solidFill>
                  <a:schemeClr val="accent1">
                    <a:lumMod val="50000"/>
                  </a:schemeClr>
                </a:solidFill>
                <a:latin typeface="Times New Roman" pitchFamily="16" charset="0"/>
                <a:cs typeface="Times New Roman" pitchFamily="16" charset="0"/>
              </a:rPr>
              <a:t>Развития </a:t>
            </a:r>
            <a:r>
              <a:rPr lang="ru-RU" altLang="ru-RU" sz="1800" dirty="0">
                <a:solidFill>
                  <a:schemeClr val="accent1">
                    <a:lumMod val="50000"/>
                  </a:schemeClr>
                </a:solidFill>
                <a:latin typeface="Times New Roman" pitchFamily="16" charset="0"/>
                <a:cs typeface="Times New Roman" pitchFamily="16" charset="0"/>
              </a:rPr>
              <a:t>малого и среднего </a:t>
            </a:r>
            <a:r>
              <a:rPr lang="ru-RU" altLang="ru-RU" sz="1800" dirty="0" smtClean="0">
                <a:solidFill>
                  <a:schemeClr val="accent1">
                    <a:lumMod val="50000"/>
                  </a:schemeClr>
                </a:solidFill>
                <a:latin typeface="Times New Roman" pitchFamily="16" charset="0"/>
                <a:cs typeface="Times New Roman" pitchFamily="16" charset="0"/>
              </a:rPr>
              <a:t>бизнеса</a:t>
            </a:r>
            <a:endParaRPr lang="ru-RU" altLang="ru-RU" sz="1800" dirty="0">
              <a:solidFill>
                <a:schemeClr val="accent1">
                  <a:lumMod val="50000"/>
                </a:schemeClr>
              </a:solidFill>
              <a:latin typeface="Times New Roman" pitchFamily="16" charset="0"/>
              <a:cs typeface="Times New Roman" pitchFamily="16" charset="0"/>
            </a:endParaRP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6. </a:t>
            </a:r>
            <a:r>
              <a:rPr lang="ru-RU" altLang="ru-RU" sz="1800" dirty="0" smtClean="0">
                <a:solidFill>
                  <a:schemeClr val="accent1">
                    <a:lumMod val="50000"/>
                  </a:schemeClr>
                </a:solidFill>
                <a:latin typeface="Times New Roman" pitchFamily="16" charset="0"/>
                <a:cs typeface="Times New Roman" pitchFamily="16" charset="0"/>
              </a:rPr>
              <a:t>Муниципальной </a:t>
            </a:r>
            <a:r>
              <a:rPr lang="ru-RU" altLang="ru-RU" sz="1800" dirty="0">
                <a:solidFill>
                  <a:schemeClr val="accent1">
                    <a:lumMod val="50000"/>
                  </a:schemeClr>
                </a:solidFill>
                <a:latin typeface="Times New Roman" pitchFamily="16" charset="0"/>
                <a:cs typeface="Times New Roman" pitchFamily="16" charset="0"/>
              </a:rPr>
              <a:t>поддержки инвестиционной </a:t>
            </a:r>
            <a:r>
              <a:rPr lang="ru-RU" altLang="ru-RU" sz="1800" dirty="0" smtClean="0">
                <a:solidFill>
                  <a:schemeClr val="accent1">
                    <a:lumMod val="50000"/>
                  </a:schemeClr>
                </a:solidFill>
                <a:latin typeface="Times New Roman" pitchFamily="16" charset="0"/>
                <a:cs typeface="Times New Roman" pitchFamily="16" charset="0"/>
              </a:rPr>
              <a:t>деятельности</a:t>
            </a:r>
            <a:endParaRPr lang="ru-RU" altLang="ru-RU" sz="1800" dirty="0">
              <a:solidFill>
                <a:schemeClr val="accent1">
                  <a:lumMod val="50000"/>
                </a:schemeClr>
              </a:solidFill>
              <a:latin typeface="Times New Roman" pitchFamily="16" charset="0"/>
              <a:cs typeface="Times New Roman" pitchFamily="16" charset="0"/>
            </a:endParaRPr>
          </a:p>
        </p:txBody>
      </p:sp>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381000"/>
            <a:ext cx="8229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Налоговые доходы</a:t>
            </a:r>
          </a:p>
        </p:txBody>
      </p:sp>
      <p:sp>
        <p:nvSpPr>
          <p:cNvPr id="15363" name="AutoShape 2"/>
          <p:cNvSpPr>
            <a:spLocks noChangeArrowheads="1"/>
          </p:cNvSpPr>
          <p:nvPr/>
        </p:nvSpPr>
        <p:spPr bwMode="auto">
          <a:xfrm>
            <a:off x="0" y="1349375"/>
            <a:ext cx="2447925" cy="1081088"/>
          </a:xfrm>
          <a:prstGeom prst="downArrowCallout">
            <a:avLst>
              <a:gd name="adj1" fmla="val 24991"/>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a:solidFill>
                  <a:srgbClr val="FFFFFF"/>
                </a:solidFill>
                <a:latin typeface="Times New Roman" pitchFamily="16" charset="0"/>
                <a:cs typeface="Times New Roman" pitchFamily="16" charset="0"/>
              </a:rPr>
              <a:t>Федеральные налоги</a:t>
            </a:r>
          </a:p>
        </p:txBody>
      </p:sp>
      <p:sp>
        <p:nvSpPr>
          <p:cNvPr id="15364" name="AutoShape 3"/>
          <p:cNvSpPr>
            <a:spLocks noChangeArrowheads="1"/>
          </p:cNvSpPr>
          <p:nvPr/>
        </p:nvSpPr>
        <p:spPr bwMode="auto">
          <a:xfrm>
            <a:off x="4895850" y="1347788"/>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Местные налоги</a:t>
            </a:r>
          </a:p>
        </p:txBody>
      </p:sp>
      <p:sp>
        <p:nvSpPr>
          <p:cNvPr id="15365" name="AutoShape 4"/>
          <p:cNvSpPr>
            <a:spLocks noChangeArrowheads="1"/>
          </p:cNvSpPr>
          <p:nvPr/>
        </p:nvSpPr>
        <p:spPr bwMode="auto">
          <a:xfrm>
            <a:off x="2700338" y="1341438"/>
            <a:ext cx="1933575" cy="1079500"/>
          </a:xfrm>
          <a:prstGeom prst="downArrowCallout">
            <a:avLst>
              <a:gd name="adj1" fmla="val 24994"/>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Региональные налоги</a:t>
            </a:r>
          </a:p>
        </p:txBody>
      </p:sp>
      <p:sp>
        <p:nvSpPr>
          <p:cNvPr id="15366" name="AutoShape 5"/>
          <p:cNvSpPr>
            <a:spLocks noChangeArrowheads="1"/>
          </p:cNvSpPr>
          <p:nvPr/>
        </p:nvSpPr>
        <p:spPr bwMode="auto">
          <a:xfrm>
            <a:off x="0" y="2565400"/>
            <a:ext cx="2627313" cy="4176713"/>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добавленную стоимость</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Акцизы</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Налог на доходы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 4) Налог на прибыль организаций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5) Налог на добычу полезных ископаемых</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6)Водный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7)Сборы за пользование объектами животного мира и за пользование объектами водных биологических ресурсов</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8) Государственная пошлина</a:t>
            </a:r>
          </a:p>
        </p:txBody>
      </p:sp>
      <p:sp>
        <p:nvSpPr>
          <p:cNvPr id="15367" name="AutoShape 6"/>
          <p:cNvSpPr>
            <a:spLocks noChangeArrowheads="1"/>
          </p:cNvSpPr>
          <p:nvPr/>
        </p:nvSpPr>
        <p:spPr bwMode="auto">
          <a:xfrm>
            <a:off x="2520950" y="2565400"/>
            <a:ext cx="2292350" cy="1674813"/>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организаций</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Налог на игорный бизнес</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Транспортный налог</a:t>
            </a:r>
          </a:p>
        </p:txBody>
      </p:sp>
      <p:pic>
        <p:nvPicPr>
          <p:cNvPr id="153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4651375"/>
            <a:ext cx="3816350" cy="1852613"/>
          </a:xfrm>
          <a:prstGeom prst="rect">
            <a:avLst/>
          </a:prstGeom>
          <a:solidFill>
            <a:schemeClr val="accent1">
              <a:lumMod val="75000"/>
            </a:schemeClr>
          </a:solidFill>
          <a:ln>
            <a:noFill/>
          </a:ln>
          <a:extLst/>
        </p:spPr>
      </p:pic>
      <p:sp>
        <p:nvSpPr>
          <p:cNvPr id="15369" name="AutoShape 8"/>
          <p:cNvSpPr>
            <a:spLocks noChangeArrowheads="1"/>
          </p:cNvSpPr>
          <p:nvPr/>
        </p:nvSpPr>
        <p:spPr bwMode="auto">
          <a:xfrm>
            <a:off x="5056188" y="2565400"/>
            <a:ext cx="1944687" cy="1368425"/>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Земельный налог</a:t>
            </a:r>
          </a:p>
        </p:txBody>
      </p:sp>
      <p:sp>
        <p:nvSpPr>
          <p:cNvPr id="15370" name="AutoShape 9"/>
          <p:cNvSpPr>
            <a:spLocks noChangeArrowheads="1"/>
          </p:cNvSpPr>
          <p:nvPr/>
        </p:nvSpPr>
        <p:spPr bwMode="auto">
          <a:xfrm>
            <a:off x="7062788" y="2587625"/>
            <a:ext cx="2089150" cy="3409950"/>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Единый сельскохозяйственный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Упрощенная система налогообложения</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Единый налог на вмененный доход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4) Патентная система налогообложения</a:t>
            </a: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p:txBody>
      </p:sp>
      <p:sp>
        <p:nvSpPr>
          <p:cNvPr id="15371" name="AutoShape 10"/>
          <p:cNvSpPr>
            <a:spLocks noChangeArrowheads="1"/>
          </p:cNvSpPr>
          <p:nvPr/>
        </p:nvSpPr>
        <p:spPr bwMode="auto">
          <a:xfrm>
            <a:off x="6878638" y="1331913"/>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ts val="45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Специальные налоговые режимы</a:t>
            </a:r>
          </a:p>
        </p:txBody>
      </p:sp>
      <p:pic>
        <p:nvPicPr>
          <p:cNvPr id="153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850" y="128588"/>
            <a:ext cx="5207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288" y="1484313"/>
            <a:ext cx="8229600" cy="5113337"/>
          </a:xfrm>
          <a:prstGeom prst="rect">
            <a:avLst/>
          </a:prstGeom>
          <a:noFill/>
          <a:ln w="9525" cap="flat">
            <a:noFill/>
            <a:round/>
            <a:headEnd/>
            <a:tailEnd/>
          </a:ln>
          <a:effectLst/>
        </p:spPr>
        <p:txBody>
          <a:bodyPr lIns="90000" tIns="46800" rIns="90000" bIns="46800"/>
          <a:lstStyle/>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Доходы от использования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Доходы </a:t>
            </a:r>
            <a:r>
              <a:rPr lang="ru-RU" dirty="0">
                <a:solidFill>
                  <a:srgbClr val="052E65"/>
                </a:solidFill>
                <a:latin typeface="Times New Roman" pitchFamily="16" charset="0"/>
                <a:cs typeface="Times New Roman" pitchFamily="16" charset="0"/>
              </a:rPr>
              <a:t>от продажи </a:t>
            </a:r>
            <a:r>
              <a:rPr lang="ru-RU" dirty="0" smtClean="0">
                <a:solidFill>
                  <a:srgbClr val="052E65"/>
                </a:solidFill>
                <a:latin typeface="Times New Roman" pitchFamily="16" charset="0"/>
                <a:cs typeface="Times New Roman" pitchFamily="16" charset="0"/>
              </a:rPr>
              <a:t>имущества и земельных участков, находящихся </a:t>
            </a:r>
            <a:r>
              <a:rPr lang="ru-RU" dirty="0">
                <a:solidFill>
                  <a:srgbClr val="052E65"/>
                </a:solidFill>
                <a:latin typeface="Times New Roman" pitchFamily="16" charset="0"/>
                <a:cs typeface="Times New Roman" pitchFamily="16" charset="0"/>
              </a:rPr>
              <a:t>в государственной или муниципальной </a:t>
            </a:r>
            <a:r>
              <a:rPr lang="ru-RU" dirty="0" smtClean="0">
                <a:solidFill>
                  <a:srgbClr val="052E65"/>
                </a:solidFill>
                <a:latin typeface="Times New Roman" pitchFamily="16" charset="0"/>
                <a:cs typeface="Times New Roman" pitchFamily="16" charset="0"/>
              </a:rPr>
              <a:t>собственности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Платежи </a:t>
            </a:r>
            <a:r>
              <a:rPr lang="ru-RU" dirty="0">
                <a:solidFill>
                  <a:srgbClr val="052E65"/>
                </a:solidFill>
                <a:latin typeface="Times New Roman" pitchFamily="16" charset="0"/>
                <a:cs typeface="Times New Roman" pitchFamily="16" charset="0"/>
              </a:rPr>
              <a:t>при пользовании природными </a:t>
            </a:r>
            <a:r>
              <a:rPr lang="ru-RU" dirty="0" smtClean="0">
                <a:solidFill>
                  <a:srgbClr val="052E65"/>
                </a:solidFill>
                <a:latin typeface="Times New Roman" pitchFamily="16" charset="0"/>
                <a:cs typeface="Times New Roman" pitchFamily="16" charset="0"/>
              </a:rPr>
              <a:t>ресурсами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a:t>
            </a:r>
            <a:r>
              <a:rPr lang="ru-RU" dirty="0" smtClean="0">
                <a:solidFill>
                  <a:srgbClr val="052E65"/>
                </a:solidFill>
                <a:latin typeface="Times New Roman" pitchFamily="16" charset="0"/>
                <a:cs typeface="Times New Roman" pitchFamily="16" charset="0"/>
              </a:rPr>
              <a:t>оходы </a:t>
            </a:r>
            <a:r>
              <a:rPr lang="ru-RU" dirty="0">
                <a:solidFill>
                  <a:srgbClr val="052E65"/>
                </a:solidFill>
                <a:latin typeface="Times New Roman" pitchFamily="16" charset="0"/>
                <a:cs typeface="Times New Roman" pitchFamily="16" charset="0"/>
              </a:rPr>
              <a:t>от платных услуг, оказываемых казенными </a:t>
            </a:r>
            <a:r>
              <a:rPr lang="ru-RU" dirty="0" smtClean="0">
                <a:solidFill>
                  <a:srgbClr val="052E65"/>
                </a:solidFill>
                <a:latin typeface="Times New Roman" pitchFamily="16" charset="0"/>
                <a:cs typeface="Times New Roman" pitchFamily="16" charset="0"/>
              </a:rPr>
              <a:t>учреждениями</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А</a:t>
            </a:r>
            <a:r>
              <a:rPr lang="ru-RU" dirty="0" smtClean="0">
                <a:solidFill>
                  <a:srgbClr val="052E65"/>
                </a:solidFill>
                <a:latin typeface="Times New Roman" pitchFamily="16" charset="0"/>
                <a:cs typeface="Times New Roman" pitchFamily="16" charset="0"/>
              </a:rPr>
              <a:t>дминистративные </a:t>
            </a:r>
            <a:r>
              <a:rPr lang="ru-RU" dirty="0">
                <a:solidFill>
                  <a:srgbClr val="052E65"/>
                </a:solidFill>
                <a:latin typeface="Times New Roman" pitchFamily="16" charset="0"/>
                <a:cs typeface="Times New Roman" pitchFamily="16" charset="0"/>
              </a:rPr>
              <a:t>платежи и сборы</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Штрафы</a:t>
            </a:r>
            <a:r>
              <a:rPr lang="ru-RU" dirty="0">
                <a:solidFill>
                  <a:srgbClr val="052E65"/>
                </a:solidFill>
                <a:latin typeface="Times New Roman" pitchFamily="16" charset="0"/>
                <a:cs typeface="Times New Roman" pitchFamily="16" charset="0"/>
              </a:rPr>
              <a:t>, санкции, возмещение </a:t>
            </a:r>
            <a:r>
              <a:rPr lang="ru-RU" dirty="0" smtClean="0">
                <a:solidFill>
                  <a:srgbClr val="052E65"/>
                </a:solidFill>
                <a:latin typeface="Times New Roman" pitchFamily="16" charset="0"/>
                <a:cs typeface="Times New Roman" pitchFamily="16" charset="0"/>
              </a:rPr>
              <a:t>ущерба</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smtClean="0">
                <a:solidFill>
                  <a:srgbClr val="052E65"/>
                </a:solidFill>
                <a:latin typeface="Times New Roman" pitchFamily="16" charset="0"/>
                <a:cs typeface="Times New Roman" pitchFamily="16" charset="0"/>
              </a:rPr>
              <a:t>Средства </a:t>
            </a:r>
            <a:r>
              <a:rPr lang="ru-RU" dirty="0">
                <a:solidFill>
                  <a:srgbClr val="052E65"/>
                </a:solidFill>
                <a:latin typeface="Times New Roman" pitchFamily="16" charset="0"/>
                <a:cs typeface="Times New Roman" pitchFamily="16" charset="0"/>
              </a:rPr>
              <a:t>самообложения </a:t>
            </a:r>
            <a:r>
              <a:rPr lang="ru-RU" dirty="0" smtClean="0">
                <a:solidFill>
                  <a:srgbClr val="052E65"/>
                </a:solidFill>
                <a:latin typeface="Times New Roman" pitchFamily="16" charset="0"/>
                <a:cs typeface="Times New Roman" pitchFamily="16" charset="0"/>
              </a:rPr>
              <a:t>граждан</a:t>
            </a:r>
            <a:endParaRPr lang="ru-RU" dirty="0">
              <a:solidFill>
                <a:srgbClr val="052E65"/>
              </a:solidFill>
              <a:latin typeface="Times New Roman" pitchFamily="16" charset="0"/>
              <a:cs typeface="Times New Roman" pitchFamily="16" charset="0"/>
            </a:endParaRP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И</a:t>
            </a:r>
            <a:r>
              <a:rPr lang="ru-RU" dirty="0" smtClean="0">
                <a:solidFill>
                  <a:srgbClr val="052E65"/>
                </a:solidFill>
                <a:latin typeface="Times New Roman" pitchFamily="16" charset="0"/>
                <a:cs typeface="Times New Roman" pitchFamily="16" charset="0"/>
              </a:rPr>
              <a:t>ные </a:t>
            </a:r>
            <a:r>
              <a:rPr lang="ru-RU" dirty="0">
                <a:solidFill>
                  <a:srgbClr val="052E65"/>
                </a:solidFill>
                <a:latin typeface="Times New Roman" pitchFamily="16" charset="0"/>
                <a:cs typeface="Times New Roman" pitchFamily="16" charset="0"/>
              </a:rPr>
              <a:t>неналоговые </a:t>
            </a:r>
            <a:r>
              <a:rPr lang="ru-RU" dirty="0" smtClean="0">
                <a:solidFill>
                  <a:srgbClr val="052E65"/>
                </a:solidFill>
                <a:latin typeface="Times New Roman" pitchFamily="16" charset="0"/>
                <a:cs typeface="Times New Roman" pitchFamily="16" charset="0"/>
              </a:rPr>
              <a:t>доходы</a:t>
            </a:r>
            <a:endParaRPr lang="ru-RU" dirty="0">
              <a:solidFill>
                <a:srgbClr val="052E65"/>
              </a:solidFill>
              <a:latin typeface="Times New Roman" pitchFamily="16" charset="0"/>
              <a:cs typeface="Times New Roman" pitchFamily="16" charset="0"/>
            </a:endParaRPr>
          </a:p>
          <a:p>
            <a:pPr marL="268288" indent="-265113">
              <a:spcBef>
                <a:spcPts val="500"/>
              </a:spcBef>
              <a:buClrTx/>
              <a:buFontTx/>
              <a:buNone/>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endParaRPr lang="ru-RU" dirty="0">
              <a:solidFill>
                <a:srgbClr val="052E65"/>
              </a:solidFill>
              <a:latin typeface="Times New Roman" pitchFamily="16" charset="0"/>
              <a:cs typeface="Times New Roman" pitchFamily="16" charset="0"/>
            </a:endParaRPr>
          </a:p>
        </p:txBody>
      </p:sp>
      <p:sp>
        <p:nvSpPr>
          <p:cNvPr id="16387" name="Text Box 2"/>
          <p:cNvSpPr txBox="1">
            <a:spLocks noChangeArrowheads="1"/>
          </p:cNvSpPr>
          <p:nvPr/>
        </p:nvSpPr>
        <p:spPr bwMode="auto">
          <a:xfrm>
            <a:off x="457200" y="3810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Неналоговые доходы</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3" y="188913"/>
            <a:ext cx="45402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179388" y="549275"/>
            <a:ext cx="8507412"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ctr" eaLnBrk="1" hangingPunct="1">
              <a:spcBef>
                <a:spcPts val="400"/>
              </a:spcBef>
              <a:spcAft>
                <a:spcPct val="0"/>
              </a:spcAft>
              <a:buClrTx/>
              <a:buSzPct val="100000"/>
              <a:buFontTx/>
              <a:buNone/>
            </a:pPr>
            <a:r>
              <a:rPr lang="ru-RU" altLang="ru-RU" sz="1600" dirty="0">
                <a:solidFill>
                  <a:srgbClr val="073E87"/>
                </a:solidFill>
                <a:latin typeface="Candara" pitchFamily="32" charset="0"/>
              </a:rPr>
              <a:t>Это средства</a:t>
            </a:r>
            <a:r>
              <a:rPr lang="ru-RU" altLang="ru-RU" sz="2400" dirty="0">
                <a:solidFill>
                  <a:srgbClr val="073E87"/>
                </a:solidFill>
                <a:latin typeface="Candara" pitchFamily="32" charset="0"/>
              </a:rPr>
              <a:t> </a:t>
            </a:r>
            <a:r>
              <a:rPr lang="ru-RU" altLang="ru-RU" sz="1600" dirty="0">
                <a:solidFill>
                  <a:srgbClr val="073E87"/>
                </a:solidFill>
                <a:latin typeface="Candara" pitchFamily="32" charset="0"/>
              </a:rPr>
              <a:t>одного бюджета бюджетной системы РФ, </a:t>
            </a:r>
            <a:r>
              <a:rPr lang="ru-RU" altLang="ru-RU" sz="1600" dirty="0" smtClean="0">
                <a:solidFill>
                  <a:srgbClr val="073E87"/>
                </a:solidFill>
                <a:latin typeface="Candara" pitchFamily="32" charset="0"/>
              </a:rPr>
              <a:t>перечисляемые</a:t>
            </a:r>
          </a:p>
          <a:p>
            <a:pPr algn="ctr" eaLnBrk="1" hangingPunct="1">
              <a:spcBef>
                <a:spcPts val="400"/>
              </a:spcBef>
              <a:spcAft>
                <a:spcPct val="0"/>
              </a:spcAft>
              <a:buClrTx/>
              <a:buSzPct val="100000"/>
              <a:buFontTx/>
              <a:buNone/>
            </a:pPr>
            <a:r>
              <a:rPr lang="ru-RU" altLang="ru-RU" sz="1600" dirty="0" smtClean="0">
                <a:solidFill>
                  <a:srgbClr val="073E87"/>
                </a:solidFill>
                <a:latin typeface="Candara" pitchFamily="32" charset="0"/>
              </a:rPr>
              <a:t>другому бюджету </a:t>
            </a:r>
            <a:r>
              <a:rPr lang="ru-RU" altLang="ru-RU" sz="1600" dirty="0">
                <a:solidFill>
                  <a:srgbClr val="073E87"/>
                </a:solidFill>
                <a:latin typeface="Candara" pitchFamily="32" charset="0"/>
              </a:rPr>
              <a:t>бюджетной системы РФ</a:t>
            </a: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p:txBody>
      </p:sp>
      <p:sp>
        <p:nvSpPr>
          <p:cNvPr id="17412" name="Text Box 2"/>
          <p:cNvSpPr txBox="1">
            <a:spLocks noChangeArrowheads="1"/>
          </p:cNvSpPr>
          <p:nvPr/>
        </p:nvSpPr>
        <p:spPr bwMode="auto">
          <a:xfrm>
            <a:off x="457200" y="260350"/>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Межбюджетные трансферты(безвозмездные поступления)</a:t>
            </a:r>
          </a:p>
        </p:txBody>
      </p:sp>
      <p:sp>
        <p:nvSpPr>
          <p:cNvPr id="17413" name="Rectangle 3"/>
          <p:cNvSpPr>
            <a:spLocks noChangeArrowheads="1"/>
          </p:cNvSpPr>
          <p:nvPr/>
        </p:nvSpPr>
        <p:spPr bwMode="auto">
          <a:xfrm>
            <a:off x="7524750" y="2565400"/>
            <a:ext cx="1366838" cy="2160588"/>
          </a:xfrm>
          <a:prstGeom prst="rect">
            <a:avLst/>
          </a:prstGeom>
          <a:solidFill>
            <a:srgbClr val="99FF99"/>
          </a:solidFill>
          <a:ln w="9360" cap="sq">
            <a:solidFill>
              <a:srgbClr val="000000"/>
            </a:solidFill>
            <a:miter lim="800000"/>
            <a:headEnd/>
            <a:tailEnd/>
          </a:ln>
          <a:effectLst>
            <a:outerShdw dist="50912" dir="2700000" algn="ctr" rotWithShape="0">
              <a:srgbClr val="808080">
                <a:alpha val="94002"/>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Формы </a:t>
            </a:r>
          </a:p>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бюджетных </a:t>
            </a:r>
          </a:p>
          <a:p>
            <a:pPr algn="ctr" eaLnBrk="1" hangingPunct="1">
              <a:spcBef>
                <a:spcPct val="0"/>
              </a:spcBef>
              <a:spcAft>
                <a:spcPct val="0"/>
              </a:spcAft>
              <a:buClrTx/>
              <a:buSzPct val="100000"/>
              <a:buFontTx/>
              <a:buNone/>
            </a:pPr>
            <a:r>
              <a:rPr lang="ru-RU" altLang="ru-RU" sz="1800" dirty="0" smtClean="0">
                <a:solidFill>
                  <a:srgbClr val="000000"/>
                </a:solidFill>
                <a:latin typeface="Tahoma" pitchFamily="32" charset="0"/>
              </a:rPr>
              <a:t>трансфертов</a:t>
            </a:r>
            <a:endParaRPr lang="ru-RU" altLang="ru-RU" sz="1800" dirty="0">
              <a:solidFill>
                <a:srgbClr val="000000"/>
              </a:solidFill>
              <a:latin typeface="Tahoma" pitchFamily="32" charset="0"/>
            </a:endParaRPr>
          </a:p>
        </p:txBody>
      </p:sp>
      <p:sp>
        <p:nvSpPr>
          <p:cNvPr id="17414" name="Rectangle 4"/>
          <p:cNvSpPr>
            <a:spLocks noChangeArrowheads="1"/>
          </p:cNvSpPr>
          <p:nvPr/>
        </p:nvSpPr>
        <p:spPr bwMode="auto">
          <a:xfrm>
            <a:off x="179388" y="1700213"/>
            <a:ext cx="6913562" cy="865187"/>
          </a:xfrm>
          <a:prstGeom prst="rect">
            <a:avLst/>
          </a:prstGeom>
          <a:solidFill>
            <a:srgbClr val="CCECFF"/>
          </a:solidFill>
          <a:ln w="9360" cap="sq">
            <a:solidFill>
              <a:srgbClr val="333333"/>
            </a:solidFill>
            <a:miter lim="800000"/>
            <a:headEnd/>
            <a:tailEnd/>
          </a:ln>
          <a:effectLst>
            <a:outerShdw dist="139498" dir="2700000" algn="ctr" rotWithShape="0">
              <a:srgbClr val="808080">
                <a:alpha val="90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Дотации- </a:t>
            </a:r>
            <a:r>
              <a:rPr lang="ru-RU" altLang="ru-RU" sz="1400" i="1" dirty="0">
                <a:solidFill>
                  <a:srgbClr val="000000"/>
                </a:solidFill>
                <a:latin typeface="Tahoma" pitchFamily="32" charset="0"/>
              </a:rPr>
              <a:t>межбюджетные трансферты, предоставляемые на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б</a:t>
            </a:r>
            <a:r>
              <a:rPr lang="ru-RU" altLang="ru-RU" sz="1400" i="1" dirty="0" smtClean="0">
                <a:solidFill>
                  <a:srgbClr val="000000"/>
                </a:solidFill>
                <a:latin typeface="Tahoma" pitchFamily="32" charset="0"/>
              </a:rPr>
              <a:t>езвозмездной </a:t>
            </a:r>
            <a:r>
              <a:rPr lang="ru-RU" altLang="ru-RU" sz="1400" i="1" dirty="0">
                <a:solidFill>
                  <a:srgbClr val="000000"/>
                </a:solidFill>
                <a:latin typeface="Tahoma" pitchFamily="32" charset="0"/>
              </a:rPr>
              <a:t>и безвозвратной основе без установления направлений</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и(или) условий их использования</a:t>
            </a:r>
          </a:p>
        </p:txBody>
      </p:sp>
      <p:sp>
        <p:nvSpPr>
          <p:cNvPr id="17415" name="Rectangle 5"/>
          <p:cNvSpPr>
            <a:spLocks noChangeArrowheads="1"/>
          </p:cNvSpPr>
          <p:nvPr/>
        </p:nvSpPr>
        <p:spPr bwMode="auto">
          <a:xfrm>
            <a:off x="250825" y="2997200"/>
            <a:ext cx="6842125" cy="1584325"/>
          </a:xfrm>
          <a:prstGeom prst="rect">
            <a:avLst/>
          </a:prstGeom>
          <a:solidFill>
            <a:srgbClr val="CCECFF"/>
          </a:solidFill>
          <a:ln w="9360" cap="sq">
            <a:solidFill>
              <a:srgbClr val="1C1C1C"/>
            </a:solidFill>
            <a:miter lim="800000"/>
            <a:headEnd/>
            <a:tailEnd/>
          </a:ln>
          <a:effectLst>
            <a:outerShdw dist="101823" dir="2700000" algn="ctr" rotWithShape="0">
              <a:srgbClr val="808080">
                <a:alpha val="95003"/>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Субвенции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бюджетные средства, предоставляемые бюджету другого уровня</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бюджетной системы РФ на безвозмездной и безвозвратной основах на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осуществление определенных целевых расходов, возникающих при выполнении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полномочий РФ, переданных для осуществления органов власти другого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уровня бюджетной системы РФ</a:t>
            </a:r>
          </a:p>
        </p:txBody>
      </p:sp>
      <p:sp>
        <p:nvSpPr>
          <p:cNvPr id="17416" name="Rectangle 6"/>
          <p:cNvSpPr>
            <a:spLocks noChangeArrowheads="1"/>
          </p:cNvSpPr>
          <p:nvPr/>
        </p:nvSpPr>
        <p:spPr bwMode="auto">
          <a:xfrm>
            <a:off x="250825" y="5084763"/>
            <a:ext cx="6840538" cy="1441450"/>
          </a:xfrm>
          <a:prstGeom prst="rect">
            <a:avLst/>
          </a:prstGeom>
          <a:solidFill>
            <a:srgbClr val="CCECFF"/>
          </a:solidFill>
          <a:ln w="9360" cap="sq">
            <a:solidFill>
              <a:srgbClr val="000000"/>
            </a:solidFill>
            <a:miter lim="800000"/>
            <a:headEnd/>
            <a:tailEnd/>
          </a:ln>
          <a:effectLst>
            <a:outerShdw dist="114551" dir="2700000" algn="ctr" rotWithShape="0">
              <a:srgbClr val="808080">
                <a:alpha val="93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Субсидии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бюджетные средства, предоставляемые бюджету другого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уровня бюджетной системы РФ, в целях  </a:t>
            </a:r>
          </a:p>
          <a:p>
            <a:pPr algn="ctr" eaLnBrk="1" hangingPunct="1">
              <a:spcBef>
                <a:spcPct val="0"/>
              </a:spcBef>
              <a:spcAft>
                <a:spcPct val="0"/>
              </a:spcAft>
              <a:buClrTx/>
              <a:buSzPct val="100000"/>
              <a:buFontTx/>
              <a:buNone/>
            </a:pPr>
            <a:r>
              <a:rPr lang="ru-RU" altLang="ru-RU" sz="1400" i="1" dirty="0" err="1">
                <a:solidFill>
                  <a:srgbClr val="000000"/>
                </a:solidFill>
                <a:latin typeface="Tahoma" pitchFamily="32" charset="0"/>
              </a:rPr>
              <a:t>софинансирования</a:t>
            </a:r>
            <a:r>
              <a:rPr lang="ru-RU" altLang="ru-RU" sz="1400" i="1" dirty="0">
                <a:solidFill>
                  <a:srgbClr val="000000"/>
                </a:solidFill>
                <a:latin typeface="Tahoma" pitchFamily="32" charset="0"/>
              </a:rPr>
              <a:t>, расходных обязательств,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возникающих при выполнении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полномочий органов местного самоуправления по вопросам местного значения</a:t>
            </a:r>
          </a:p>
        </p:txBody>
      </p:sp>
      <p:sp>
        <p:nvSpPr>
          <p:cNvPr id="17419" name="AutoShape 9"/>
          <p:cNvSpPr>
            <a:spLocks noChangeArrowheads="1"/>
          </p:cNvSpPr>
          <p:nvPr/>
        </p:nvSpPr>
        <p:spPr bwMode="auto">
          <a:xfrm>
            <a:off x="7164388" y="3500438"/>
            <a:ext cx="288925" cy="485775"/>
          </a:xfrm>
          <a:prstGeom prst="leftArrow">
            <a:avLst>
              <a:gd name="adj1" fmla="val 50000"/>
              <a:gd name="adj2" fmla="val 25000"/>
            </a:avLst>
          </a:prstGeom>
          <a:solidFill>
            <a:srgbClr val="333399"/>
          </a:solidFill>
          <a:ln w="9360" cap="sq">
            <a:solidFill>
              <a:srgbClr val="000000"/>
            </a:solidFill>
            <a:miter lim="800000"/>
            <a:headEnd/>
            <a:tailEnd/>
          </a:ln>
        </p:spPr>
        <p:txBody>
          <a:bodyPr wrap="none" anchor="ctr"/>
          <a:lstStyle/>
          <a:p>
            <a:endParaRPr lang="ru-RU" altLang="ru-RU"/>
          </a:p>
        </p:txBody>
      </p:sp>
      <p:sp>
        <p:nvSpPr>
          <p:cNvPr id="2" name="Стрелка вправо 1"/>
          <p:cNvSpPr/>
          <p:nvPr/>
        </p:nvSpPr>
        <p:spPr>
          <a:xfrm rot="12708942">
            <a:off x="7185844" y="2036743"/>
            <a:ext cx="821083" cy="31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3509969">
            <a:off x="7528204" y="4724665"/>
            <a:ext cx="410382" cy="846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37" name="Рисунок 36" descr="http://www.molchanovo.ru/image/resize/800x600/upload/images/icon/xw_12645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538" y="4043514"/>
            <a:ext cx="1249470" cy="814731"/>
          </a:xfrm>
          <a:prstGeom prst="rect">
            <a:avLst/>
          </a:prstGeom>
          <a:noFill/>
          <a:ln>
            <a:noFill/>
          </a:ln>
        </p:spPr>
      </p:pic>
      <p:sp>
        <p:nvSpPr>
          <p:cNvPr id="18434" name="Text Box 1"/>
          <p:cNvSpPr txBox="1">
            <a:spLocks noChangeArrowheads="1"/>
          </p:cNvSpPr>
          <p:nvPr/>
        </p:nvSpPr>
        <p:spPr bwMode="auto">
          <a:xfrm>
            <a:off x="182563" y="115888"/>
            <a:ext cx="84931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Candara" pitchFamily="32" charset="0"/>
              </a:rPr>
              <a:t>Расходы бюджета </a:t>
            </a:r>
            <a:r>
              <a:rPr lang="ru-RU" altLang="ru-RU" sz="1600" dirty="0">
                <a:solidFill>
                  <a:srgbClr val="7030A0"/>
                </a:solidFill>
                <a:latin typeface="Candara" pitchFamily="32" charset="0"/>
              </a:rPr>
              <a:t>– </a:t>
            </a:r>
            <a:r>
              <a:rPr lang="ru-RU" altLang="ru-RU" sz="1600" dirty="0">
                <a:solidFill>
                  <a:srgbClr val="0D0D0D"/>
                </a:solidFill>
                <a:latin typeface="Times New Roman" pitchFamily="16" charset="0"/>
                <a:cs typeface="Times New Roman" pitchFamily="16" charset="0"/>
              </a:rPr>
              <a:t>выплачиваемые из бюджета денежные средства, за </a:t>
            </a:r>
            <a:endParaRPr lang="ru-RU" altLang="ru-RU" sz="1600" dirty="0" smtClean="0">
              <a:solidFill>
                <a:srgbClr val="0D0D0D"/>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1600" dirty="0">
                <a:solidFill>
                  <a:srgbClr val="0D0D0D"/>
                </a:solidFill>
                <a:latin typeface="Times New Roman" pitchFamily="16" charset="0"/>
                <a:cs typeface="Times New Roman" pitchFamily="16" charset="0"/>
              </a:rPr>
              <a:t>и</a:t>
            </a:r>
            <a:r>
              <a:rPr lang="ru-RU" altLang="ru-RU" sz="1600" dirty="0" smtClean="0">
                <a:solidFill>
                  <a:srgbClr val="0D0D0D"/>
                </a:solidFill>
                <a:latin typeface="Times New Roman" pitchFamily="16" charset="0"/>
                <a:cs typeface="Times New Roman" pitchFamily="16" charset="0"/>
              </a:rPr>
              <a:t>сключением средств</a:t>
            </a:r>
            <a:r>
              <a:rPr lang="ru-RU" altLang="ru-RU" sz="1600" dirty="0">
                <a:solidFill>
                  <a:srgbClr val="0D0D0D"/>
                </a:solidFill>
                <a:latin typeface="Times New Roman" pitchFamily="16" charset="0"/>
                <a:cs typeface="Times New Roman" pitchFamily="16" charset="0"/>
              </a:rPr>
              <a:t>, являющихся источниками финансирования дефицита бюджета  </a:t>
            </a:r>
          </a:p>
        </p:txBody>
      </p:sp>
      <p:sp>
        <p:nvSpPr>
          <p:cNvPr id="18435" name="Text Box 2"/>
          <p:cNvSpPr txBox="1">
            <a:spLocks noChangeArrowheads="1"/>
          </p:cNvSpPr>
          <p:nvPr/>
        </p:nvSpPr>
        <p:spPr bwMode="auto">
          <a:xfrm>
            <a:off x="266700" y="1231106"/>
            <a:ext cx="8075612"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p:txBody>
      </p:sp>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563" y="1287463"/>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4005263"/>
            <a:ext cx="14970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2560638"/>
            <a:ext cx="14398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40" name="Text Box 7"/>
          <p:cNvSpPr txBox="1">
            <a:spLocks noChangeArrowheads="1"/>
          </p:cNvSpPr>
          <p:nvPr/>
        </p:nvSpPr>
        <p:spPr bwMode="auto">
          <a:xfrm>
            <a:off x="301625" y="2235200"/>
            <a:ext cx="2087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социальную политику</a:t>
            </a:r>
          </a:p>
        </p:txBody>
      </p:sp>
      <p:sp>
        <p:nvSpPr>
          <p:cNvPr id="18441" name="Text Box 8"/>
          <p:cNvSpPr txBox="1">
            <a:spLocks noChangeArrowheads="1"/>
          </p:cNvSpPr>
          <p:nvPr/>
        </p:nvSpPr>
        <p:spPr bwMode="auto">
          <a:xfrm>
            <a:off x="1254125" y="1006475"/>
            <a:ext cx="22367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ЖКХ</a:t>
            </a:r>
          </a:p>
        </p:txBody>
      </p:sp>
      <p:sp>
        <p:nvSpPr>
          <p:cNvPr id="18442" name="Text Box 9"/>
          <p:cNvSpPr txBox="1">
            <a:spLocks noChangeArrowheads="1"/>
          </p:cNvSpPr>
          <p:nvPr/>
        </p:nvSpPr>
        <p:spPr bwMode="auto">
          <a:xfrm>
            <a:off x="7046913" y="2276475"/>
            <a:ext cx="1441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культуру</a:t>
            </a:r>
          </a:p>
        </p:txBody>
      </p:sp>
      <p:sp>
        <p:nvSpPr>
          <p:cNvPr id="18443" name="Text Box 10"/>
          <p:cNvSpPr txBox="1">
            <a:spLocks noChangeArrowheads="1"/>
          </p:cNvSpPr>
          <p:nvPr/>
        </p:nvSpPr>
        <p:spPr bwMode="auto">
          <a:xfrm>
            <a:off x="3754438" y="5408613"/>
            <a:ext cx="241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охрану окружающей среды </a:t>
            </a:r>
          </a:p>
        </p:txBody>
      </p:sp>
      <p:sp>
        <p:nvSpPr>
          <p:cNvPr id="18444" name="Text Box 11"/>
          <p:cNvSpPr txBox="1">
            <a:spLocks noChangeArrowheads="1"/>
          </p:cNvSpPr>
          <p:nvPr/>
        </p:nvSpPr>
        <p:spPr bwMode="auto">
          <a:xfrm>
            <a:off x="179388" y="364490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физ.культуру и спорт</a:t>
            </a:r>
          </a:p>
        </p:txBody>
      </p:sp>
      <p:sp>
        <p:nvSpPr>
          <p:cNvPr id="18445" name="AutoShape 12"/>
          <p:cNvSpPr>
            <a:spLocks noChangeArrowheads="1"/>
          </p:cNvSpPr>
          <p:nvPr/>
        </p:nvSpPr>
        <p:spPr bwMode="auto">
          <a:xfrm rot="3180000">
            <a:off x="5772944" y="4483894"/>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6" name="AutoShape 13"/>
          <p:cNvSpPr>
            <a:spLocks noChangeArrowheads="1"/>
          </p:cNvSpPr>
          <p:nvPr/>
        </p:nvSpPr>
        <p:spPr bwMode="auto">
          <a:xfrm rot="18840000">
            <a:off x="5383531" y="2340520"/>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7" name="AutoShape 14"/>
          <p:cNvSpPr>
            <a:spLocks noChangeArrowheads="1"/>
          </p:cNvSpPr>
          <p:nvPr/>
        </p:nvSpPr>
        <p:spPr bwMode="auto">
          <a:xfrm rot="9840000">
            <a:off x="2498512" y="3839959"/>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8" name="AutoShape 15"/>
          <p:cNvSpPr>
            <a:spLocks noChangeArrowheads="1"/>
          </p:cNvSpPr>
          <p:nvPr/>
        </p:nvSpPr>
        <p:spPr bwMode="auto">
          <a:xfrm rot="8280000">
            <a:off x="2599772" y="452165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9" name="AutoShape 16"/>
          <p:cNvSpPr>
            <a:spLocks noChangeArrowheads="1"/>
          </p:cNvSpPr>
          <p:nvPr/>
        </p:nvSpPr>
        <p:spPr bwMode="auto">
          <a:xfrm>
            <a:off x="4399098" y="2219325"/>
            <a:ext cx="485775" cy="576263"/>
          </a:xfrm>
          <a:prstGeom prst="upArrow">
            <a:avLst>
              <a:gd name="adj1" fmla="val 50000"/>
              <a:gd name="adj2" fmla="val 29657"/>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0" name="AutoShape 17"/>
          <p:cNvSpPr>
            <a:spLocks noChangeArrowheads="1"/>
          </p:cNvSpPr>
          <p:nvPr/>
        </p:nvSpPr>
        <p:spPr bwMode="auto">
          <a:xfrm>
            <a:off x="4457700" y="4656138"/>
            <a:ext cx="485775" cy="577850"/>
          </a:xfrm>
          <a:prstGeom prst="downArrow">
            <a:avLst>
              <a:gd name="adj1" fmla="val 50000"/>
              <a:gd name="adj2" fmla="val 29739"/>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1" name="Text Box 19"/>
          <p:cNvSpPr txBox="1">
            <a:spLocks noChangeArrowheads="1"/>
          </p:cNvSpPr>
          <p:nvPr/>
        </p:nvSpPr>
        <p:spPr bwMode="auto">
          <a:xfrm>
            <a:off x="3789363" y="1046163"/>
            <a:ext cx="1719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образование</a:t>
            </a:r>
          </a:p>
        </p:txBody>
      </p:sp>
      <p:pic>
        <p:nvPicPr>
          <p:cNvPr id="18452"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5563" y="5572125"/>
            <a:ext cx="17160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5805488"/>
            <a:ext cx="1643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57" name="Text Box 25"/>
          <p:cNvSpPr txBox="1">
            <a:spLocks noChangeArrowheads="1"/>
          </p:cNvSpPr>
          <p:nvPr/>
        </p:nvSpPr>
        <p:spPr bwMode="auto">
          <a:xfrm>
            <a:off x="6216650" y="5154613"/>
            <a:ext cx="28479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безопасность</a:t>
            </a:r>
          </a:p>
          <a:p>
            <a:pPr eaLnBrk="1" hangingPunct="1">
              <a:spcBef>
                <a:spcPct val="0"/>
              </a:spcBef>
              <a:spcAft>
                <a:spcPct val="0"/>
              </a:spcAft>
              <a:buClrTx/>
              <a:buSzPct val="100000"/>
              <a:buFontTx/>
              <a:buNone/>
            </a:pPr>
            <a:r>
              <a:rPr lang="ru-RU" altLang="ru-RU" sz="1200">
                <a:solidFill>
                  <a:srgbClr val="000000"/>
                </a:solidFill>
                <a:latin typeface="Tahoma" pitchFamily="32" charset="0"/>
              </a:rPr>
              <a:t> и правоохранительную деятельность</a:t>
            </a:r>
          </a:p>
        </p:txBody>
      </p:sp>
      <p:sp>
        <p:nvSpPr>
          <p:cNvPr id="18458" name="Text Box 26"/>
          <p:cNvSpPr txBox="1">
            <a:spLocks noChangeArrowheads="1"/>
          </p:cNvSpPr>
          <p:nvPr/>
        </p:nvSpPr>
        <p:spPr bwMode="auto">
          <a:xfrm>
            <a:off x="6896100" y="3609975"/>
            <a:ext cx="2212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экономику</a:t>
            </a:r>
          </a:p>
        </p:txBody>
      </p:sp>
      <p:sp>
        <p:nvSpPr>
          <p:cNvPr id="18459" name="Text Box 27"/>
          <p:cNvSpPr txBox="1">
            <a:spLocks noChangeArrowheads="1"/>
          </p:cNvSpPr>
          <p:nvPr/>
        </p:nvSpPr>
        <p:spPr bwMode="auto">
          <a:xfrm>
            <a:off x="1060450" y="5191125"/>
            <a:ext cx="2659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средства массовой информации</a:t>
            </a:r>
          </a:p>
        </p:txBody>
      </p:sp>
      <p:sp>
        <p:nvSpPr>
          <p:cNvPr id="18460" name="Text Box 28"/>
          <p:cNvSpPr txBox="1">
            <a:spLocks noChangeArrowheads="1"/>
          </p:cNvSpPr>
          <p:nvPr/>
        </p:nvSpPr>
        <p:spPr bwMode="auto">
          <a:xfrm>
            <a:off x="5802313" y="1006475"/>
            <a:ext cx="3076781"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dirty="0" smtClean="0">
                <a:solidFill>
                  <a:srgbClr val="000000"/>
                </a:solidFill>
                <a:latin typeface="Tahoma" pitchFamily="32" charset="0"/>
              </a:rPr>
              <a:t>        На общегосударственные вопросы </a:t>
            </a:r>
            <a:endParaRPr lang="ru-RU" altLang="ru-RU" sz="1200" dirty="0">
              <a:solidFill>
                <a:srgbClr val="000000"/>
              </a:solidFill>
              <a:latin typeface="Tahoma" pitchFamily="32" charset="0"/>
            </a:endParaRPr>
          </a:p>
        </p:txBody>
      </p:sp>
      <p:sp>
        <p:nvSpPr>
          <p:cNvPr id="18462" name="AutoShape 29"/>
          <p:cNvSpPr>
            <a:spLocks noChangeArrowheads="1"/>
          </p:cNvSpPr>
          <p:nvPr/>
        </p:nvSpPr>
        <p:spPr bwMode="auto">
          <a:xfrm rot="-9240000">
            <a:off x="2619705" y="3006054"/>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3" name="AutoShape 30"/>
          <p:cNvSpPr>
            <a:spLocks noChangeArrowheads="1"/>
          </p:cNvSpPr>
          <p:nvPr/>
        </p:nvSpPr>
        <p:spPr bwMode="auto">
          <a:xfrm rot="-7680000">
            <a:off x="2809269" y="2354855"/>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4" name="AutoShape 31"/>
          <p:cNvSpPr>
            <a:spLocks noChangeArrowheads="1"/>
          </p:cNvSpPr>
          <p:nvPr/>
        </p:nvSpPr>
        <p:spPr bwMode="auto">
          <a:xfrm rot="1560000">
            <a:off x="5862717" y="3699557"/>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5" name="AutoShape 32"/>
          <p:cNvSpPr>
            <a:spLocks noChangeArrowheads="1"/>
          </p:cNvSpPr>
          <p:nvPr/>
        </p:nvSpPr>
        <p:spPr bwMode="auto">
          <a:xfrm rot="20280000">
            <a:off x="5797999" y="286856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pic>
        <p:nvPicPr>
          <p:cNvPr id="18466" name="Рисунок 39" descr="https://2019gd.ru/wp-content/uploads/2016/06/%D0%A4%D0%B5%D0%B4%D0%B5%D1%80%D0%B0%D0%BB%D1%8C%D0%BD%D1%8B%D0%B9-%D0%BF%D0%B5%D1%80%D0%B5%D1%87%D0%B5%D0%BD%D1%8C-%D1%83%D1%87%D0%B5%D0%B1%D0%BD%D0%B8%D0%BA%D0%BE%D0%B2-201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5563" y="1344613"/>
            <a:ext cx="109855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8860" y="5613401"/>
            <a:ext cx="1782366"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0" name="Picture 2" descr="https://asninfo.ru/images/articles/9cb1dd28/ded5750b1ca4b83dff44985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896" y="3031125"/>
            <a:ext cx="2106661" cy="14908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trategy24.ru/images/news/201909/8d889abe9494a97e8811d3465de57a5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96260" y="2549193"/>
            <a:ext cx="1647497" cy="10785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Фомина\Герб ЮП район (ходовой).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39842" y="188640"/>
            <a:ext cx="785787" cy="980728"/>
          </a:xfrm>
          <a:prstGeom prst="rect">
            <a:avLst/>
          </a:prstGeom>
          <a:noFill/>
          <a:extLst>
            <a:ext uri="{909E8E84-426E-40DD-AFC4-6F175D3DCCD1}">
              <a14:hiddenFill xmlns:a14="http://schemas.microsoft.com/office/drawing/2010/main">
                <a:solidFill>
                  <a:srgbClr val="FFFFFF"/>
                </a:solidFill>
              </a14:hiddenFill>
            </a:ext>
          </a:extLst>
        </p:spPr>
      </p:pic>
      <p:pic>
        <p:nvPicPr>
          <p:cNvPr id="38" name="Рисунок 37" descr="http://vbryanske.com/media/imgs2018/avtobusjpg.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67638" y="4257398"/>
            <a:ext cx="1340866" cy="827786"/>
          </a:xfrm>
          <a:prstGeom prst="rect">
            <a:avLst/>
          </a:prstGeom>
          <a:noFill/>
          <a:ln>
            <a:noFill/>
          </a:ln>
        </p:spPr>
      </p:pic>
      <p:pic>
        <p:nvPicPr>
          <p:cNvPr id="39" name="Рисунок 38" descr="http://www.yp33.ru/tinybrowser/images/news/_full/_20180220_mfc_04.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44207" y="1287462"/>
            <a:ext cx="2044156" cy="98901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674938"/>
            <a:ext cx="297973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9" name="Text Box 2"/>
          <p:cNvSpPr txBox="1">
            <a:spLocks noChangeArrowheads="1"/>
          </p:cNvSpPr>
          <p:nvPr/>
        </p:nvSpPr>
        <p:spPr bwMode="auto">
          <a:xfrm>
            <a:off x="457200" y="333375"/>
            <a:ext cx="822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1400" b="1" i="1" dirty="0">
                <a:solidFill>
                  <a:srgbClr val="FFFFFF"/>
                </a:solidFill>
                <a:latin typeface="Candara" pitchFamily="32" charset="0"/>
              </a:rPr>
              <a:t/>
            </a:r>
            <a:br>
              <a:rPr lang="ru-RU" altLang="ru-RU" sz="1400" b="1" i="1" dirty="0">
                <a:solidFill>
                  <a:srgbClr val="FFFFFF"/>
                </a:solidFill>
                <a:latin typeface="Candara" pitchFamily="32" charset="0"/>
              </a:rPr>
            </a:br>
            <a:r>
              <a:rPr lang="ru-RU" altLang="ru-RU" sz="2000" i="1" dirty="0">
                <a:solidFill>
                  <a:srgbClr val="7030A0"/>
                </a:solidFill>
                <a:latin typeface="Times New Roman" pitchFamily="16" charset="0"/>
                <a:cs typeface="Times New Roman" pitchFamily="16" charset="0"/>
              </a:rPr>
              <a:t>ЧТО ТАКОЕ «ДЕФИЦИТ» И «ПРОФИЦИТ» БЮДЖЕТА?</a:t>
            </a:r>
            <a:r>
              <a:rPr lang="ru-RU" altLang="ru-RU" sz="2000" dirty="0">
                <a:solidFill>
                  <a:srgbClr val="7030A0"/>
                </a:solidFill>
                <a:latin typeface="Times New Roman" pitchFamily="16" charset="0"/>
                <a:cs typeface="Times New Roman" pitchFamily="16" charset="0"/>
              </a:rPr>
              <a:t> </a:t>
            </a:r>
            <a:br>
              <a:rPr lang="ru-RU" altLang="ru-RU" sz="2000" dirty="0">
                <a:solidFill>
                  <a:srgbClr val="7030A0"/>
                </a:solidFill>
                <a:latin typeface="Times New Roman" pitchFamily="16" charset="0"/>
                <a:cs typeface="Times New Roman" pitchFamily="16" charset="0"/>
              </a:rPr>
            </a:br>
            <a:r>
              <a:rPr lang="ru-RU" altLang="ru-RU" sz="1400" dirty="0">
                <a:solidFill>
                  <a:srgbClr val="000000"/>
                </a:solidFill>
                <a:latin typeface="Times New Roman" pitchFamily="16" charset="0"/>
                <a:cs typeface="Times New Roman" pitchFamily="16" charset="0"/>
              </a:rPr>
              <a:t>Не всегда доходы бывают равны расходам, поэтому бюджет бывает</a:t>
            </a:r>
            <a:r>
              <a:rPr lang="ru-RU" altLang="ru-RU" sz="3600" dirty="0">
                <a:solidFill>
                  <a:srgbClr val="000000"/>
                </a:solidFill>
                <a:latin typeface="Times New Roman" pitchFamily="16" charset="0"/>
                <a:cs typeface="Times New Roman" pitchFamily="16" charset="0"/>
              </a:rPr>
              <a:t> </a:t>
            </a:r>
          </a:p>
        </p:txBody>
      </p:sp>
      <p:sp>
        <p:nvSpPr>
          <p:cNvPr id="19460" name="Oval 3"/>
          <p:cNvSpPr>
            <a:spLocks noChangeArrowheads="1"/>
          </p:cNvSpPr>
          <p:nvPr/>
        </p:nvSpPr>
        <p:spPr bwMode="auto">
          <a:xfrm>
            <a:off x="179388" y="1863725"/>
            <a:ext cx="2736850" cy="1512888"/>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err="1" smtClean="0">
                <a:solidFill>
                  <a:srgbClr val="262626"/>
                </a:solidFill>
              </a:rPr>
              <a:t>Профицитный</a:t>
            </a:r>
            <a:endParaRPr lang="ru-RU" altLang="ru-RU" sz="1800" u="sng" dirty="0" smtClean="0">
              <a:solidFill>
                <a:srgbClr val="262626"/>
              </a:solidFill>
            </a:endParaRPr>
          </a:p>
          <a:p>
            <a:pPr algn="ctr" eaLnBrk="1" hangingPunct="1">
              <a:buClrTx/>
              <a:buFontTx/>
              <a:buNone/>
              <a:defRPr/>
            </a:pPr>
            <a:r>
              <a:rPr lang="ru-RU" altLang="ru-RU" sz="1800" dirty="0" smtClean="0">
                <a:solidFill>
                  <a:srgbClr val="262626"/>
                </a:solidFill>
              </a:rPr>
              <a:t>Превышение доходов</a:t>
            </a:r>
          </a:p>
          <a:p>
            <a:pPr algn="ctr" eaLnBrk="1" hangingPunct="1">
              <a:buClrTx/>
              <a:buFontTx/>
              <a:buNone/>
              <a:defRPr/>
            </a:pPr>
            <a:r>
              <a:rPr lang="ru-RU" altLang="ru-RU" sz="1800" dirty="0" smtClean="0">
                <a:solidFill>
                  <a:srgbClr val="262626"/>
                </a:solidFill>
              </a:rPr>
              <a:t>бюджета над его </a:t>
            </a:r>
          </a:p>
          <a:p>
            <a:pPr algn="ctr" eaLnBrk="1" hangingPunct="1">
              <a:buClrTx/>
              <a:buFontTx/>
              <a:buNone/>
              <a:defRPr/>
            </a:pPr>
            <a:r>
              <a:rPr lang="ru-RU" altLang="ru-RU" sz="1800" dirty="0" smtClean="0">
                <a:solidFill>
                  <a:srgbClr val="262626"/>
                </a:solidFill>
              </a:rPr>
              <a:t>расходами</a:t>
            </a:r>
          </a:p>
        </p:txBody>
      </p:sp>
      <p:sp>
        <p:nvSpPr>
          <p:cNvPr id="19461" name="AutoShape 4"/>
          <p:cNvSpPr>
            <a:spLocks noChangeArrowheads="1"/>
          </p:cNvSpPr>
          <p:nvPr/>
        </p:nvSpPr>
        <p:spPr bwMode="auto">
          <a:xfrm>
            <a:off x="1331913" y="3500438"/>
            <a:ext cx="485775" cy="976312"/>
          </a:xfrm>
          <a:prstGeom prst="downArrow">
            <a:avLst>
              <a:gd name="adj1" fmla="val 50000"/>
              <a:gd name="adj2" fmla="val 50245"/>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2" name="Oval 5"/>
          <p:cNvSpPr>
            <a:spLocks noChangeArrowheads="1"/>
          </p:cNvSpPr>
          <p:nvPr/>
        </p:nvSpPr>
        <p:spPr bwMode="auto">
          <a:xfrm>
            <a:off x="6199188" y="2620963"/>
            <a:ext cx="2736850" cy="1368425"/>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smtClean="0">
                <a:solidFill>
                  <a:srgbClr val="262626"/>
                </a:solidFill>
              </a:rPr>
              <a:t>Дефицитный</a:t>
            </a:r>
          </a:p>
          <a:p>
            <a:pPr algn="ctr" eaLnBrk="1" hangingPunct="1">
              <a:buClrTx/>
              <a:buFontTx/>
              <a:buNone/>
              <a:defRPr/>
            </a:pPr>
            <a:r>
              <a:rPr lang="ru-RU" altLang="ru-RU" sz="1800" dirty="0" smtClean="0">
                <a:solidFill>
                  <a:srgbClr val="262626"/>
                </a:solidFill>
              </a:rPr>
              <a:t>Превышение расходов</a:t>
            </a:r>
          </a:p>
          <a:p>
            <a:pPr algn="ctr" eaLnBrk="1" hangingPunct="1">
              <a:buClrTx/>
              <a:buFontTx/>
              <a:buNone/>
              <a:defRPr/>
            </a:pPr>
            <a:r>
              <a:rPr lang="ru-RU" altLang="ru-RU" sz="1800" dirty="0" smtClean="0">
                <a:solidFill>
                  <a:srgbClr val="262626"/>
                </a:solidFill>
              </a:rPr>
              <a:t>бюджета над </a:t>
            </a:r>
          </a:p>
          <a:p>
            <a:pPr algn="ctr" eaLnBrk="1" hangingPunct="1">
              <a:buClrTx/>
              <a:buFontTx/>
              <a:buNone/>
              <a:defRPr/>
            </a:pPr>
            <a:r>
              <a:rPr lang="ru-RU" altLang="ru-RU" sz="1800" dirty="0" smtClean="0">
                <a:solidFill>
                  <a:srgbClr val="262626"/>
                </a:solidFill>
              </a:rPr>
              <a:t>его доходами</a:t>
            </a:r>
          </a:p>
        </p:txBody>
      </p:sp>
      <p:sp>
        <p:nvSpPr>
          <p:cNvPr id="19463" name="AutoShape 6"/>
          <p:cNvSpPr>
            <a:spLocks noChangeArrowheads="1"/>
          </p:cNvSpPr>
          <p:nvPr/>
        </p:nvSpPr>
        <p:spPr bwMode="auto">
          <a:xfrm>
            <a:off x="7353300" y="4395788"/>
            <a:ext cx="485775" cy="977900"/>
          </a:xfrm>
          <a:prstGeom prst="upArrow">
            <a:avLst>
              <a:gd name="adj1" fmla="val 50000"/>
              <a:gd name="adj2" fmla="val 50327"/>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4" name="Text Box 7"/>
          <p:cNvSpPr txBox="1">
            <a:spLocks noChangeArrowheads="1"/>
          </p:cNvSpPr>
          <p:nvPr/>
        </p:nvSpPr>
        <p:spPr bwMode="auto">
          <a:xfrm>
            <a:off x="323850" y="4884738"/>
            <a:ext cx="2952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Свободные средства</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направляются на покрытие</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 долга</a:t>
            </a:r>
          </a:p>
        </p:txBody>
      </p:sp>
      <p:sp>
        <p:nvSpPr>
          <p:cNvPr id="19465" name="Text Box 8"/>
          <p:cNvSpPr txBox="1">
            <a:spLocks noChangeArrowheads="1"/>
          </p:cNvSpPr>
          <p:nvPr/>
        </p:nvSpPr>
        <p:spPr bwMode="auto">
          <a:xfrm>
            <a:off x="6516688" y="5492750"/>
            <a:ext cx="22320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Недостающие средства берутся в долг</a:t>
            </a:r>
          </a:p>
        </p:txBody>
      </p:sp>
      <p:pic>
        <p:nvPicPr>
          <p:cNvPr id="11"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38125"/>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Территориальное </a:t>
            </a:r>
            <a:r>
              <a:rPr lang="ru-RU" altLang="ru-RU" sz="2000" dirty="0" smtClean="0">
                <a:solidFill>
                  <a:srgbClr val="7030A0"/>
                </a:solidFill>
                <a:latin typeface="Times New Roman" pitchFamily="16" charset="0"/>
                <a:cs typeface="Times New Roman" pitchFamily="16" charset="0"/>
              </a:rPr>
              <a:t>расположение </a:t>
            </a:r>
            <a:r>
              <a:rPr lang="ru-RU" altLang="ru-RU" sz="2000" dirty="0">
                <a:solidFill>
                  <a:srgbClr val="7030A0"/>
                </a:solidFill>
                <a:latin typeface="Times New Roman" pitchFamily="16" charset="0"/>
                <a:cs typeface="Times New Roman" pitchFamily="16" charset="0"/>
              </a:rPr>
              <a:t>муниципального образования</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09688"/>
            <a:ext cx="5233988" cy="542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4" name="Picture 3"/>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943600" y="2266950"/>
            <a:ext cx="2305050" cy="927100"/>
          </a:xfrm>
          <a:prstGeom prst="rect">
            <a:avLst/>
          </a:prstGeom>
          <a:solidFill>
            <a:srgbClr val="CCECFF"/>
          </a:solidFill>
          <a:ln>
            <a:noFill/>
          </a:ln>
          <a:extLst/>
        </p:spPr>
      </p:pic>
      <p:pic>
        <p:nvPicPr>
          <p:cNvPr id="20485" name="Picture 4"/>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40536" y="5911428"/>
            <a:ext cx="2303463" cy="927100"/>
          </a:xfrm>
          <a:prstGeom prst="rect">
            <a:avLst/>
          </a:prstGeom>
          <a:solidFill>
            <a:srgbClr val="CCECFF"/>
          </a:solidFill>
          <a:ln>
            <a:noFill/>
          </a:ln>
          <a:extLst/>
        </p:spPr>
      </p:pic>
      <p:pic>
        <p:nvPicPr>
          <p:cNvPr id="20486" name="Picture 5"/>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27881" y="885825"/>
            <a:ext cx="2303463" cy="927100"/>
          </a:xfrm>
          <a:prstGeom prst="rect">
            <a:avLst/>
          </a:prstGeom>
          <a:solidFill>
            <a:srgbClr val="CCECFF"/>
          </a:solidFill>
          <a:ln w="9525">
            <a:solidFill>
              <a:schemeClr val="tx2">
                <a:lumMod val="75000"/>
              </a:schemeClr>
            </a:solidFill>
            <a:round/>
            <a:headEnd/>
            <a:tailEnd/>
          </a:ln>
          <a:extLst/>
        </p:spPr>
      </p:pic>
      <p:pic>
        <p:nvPicPr>
          <p:cNvPr id="20487" name="Picture 6"/>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23850" y="3419475"/>
            <a:ext cx="2303463" cy="927100"/>
          </a:xfrm>
          <a:prstGeom prst="rect">
            <a:avLst/>
          </a:prstGeom>
          <a:solidFill>
            <a:srgbClr val="CCECFF"/>
          </a:solidFill>
          <a:ln>
            <a:noFill/>
          </a:ln>
          <a:extLst/>
        </p:spPr>
      </p:pic>
      <p:cxnSp>
        <p:nvCxnSpPr>
          <p:cNvPr id="20488" name="AutoShape 7"/>
          <p:cNvCxnSpPr>
            <a:cxnSpLocks noChangeShapeType="1"/>
          </p:cNvCxnSpPr>
          <p:nvPr/>
        </p:nvCxnSpPr>
        <p:spPr bwMode="auto">
          <a:xfrm flipH="1">
            <a:off x="1979613" y="3767138"/>
            <a:ext cx="2781300" cy="30162"/>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cxnSp>
        <p:nvCxnSpPr>
          <p:cNvPr id="20489" name="AutoShape 8"/>
          <p:cNvCxnSpPr>
            <a:cxnSpLocks noChangeShapeType="1"/>
          </p:cNvCxnSpPr>
          <p:nvPr/>
        </p:nvCxnSpPr>
        <p:spPr bwMode="auto">
          <a:xfrm flipH="1" flipV="1">
            <a:off x="2714625" y="1646238"/>
            <a:ext cx="1903413" cy="1914525"/>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cxnSp>
        <p:nvCxnSpPr>
          <p:cNvPr id="20490" name="AutoShape 9"/>
          <p:cNvCxnSpPr>
            <a:cxnSpLocks noChangeShapeType="1"/>
          </p:cNvCxnSpPr>
          <p:nvPr/>
        </p:nvCxnSpPr>
        <p:spPr bwMode="auto">
          <a:xfrm flipV="1">
            <a:off x="5241925" y="2716213"/>
            <a:ext cx="1346200" cy="844550"/>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cxnSp>
        <p:nvCxnSpPr>
          <p:cNvPr id="20491" name="AutoShape 10"/>
          <p:cNvCxnSpPr>
            <a:cxnSpLocks noChangeShapeType="1"/>
          </p:cNvCxnSpPr>
          <p:nvPr/>
        </p:nvCxnSpPr>
        <p:spPr bwMode="auto">
          <a:xfrm>
            <a:off x="5348581" y="4077072"/>
            <a:ext cx="1728788" cy="2160587"/>
          </a:xfrm>
          <a:prstGeom prst="straightConnector1">
            <a:avLst/>
          </a:prstGeom>
          <a:noFill/>
          <a:ln w="28440" cap="sq">
            <a:solidFill>
              <a:srgbClr val="FFC000"/>
            </a:solidFill>
            <a:miter lim="800000"/>
            <a:headEnd/>
            <a:tailEnd type="arrow" w="med" len="med"/>
          </a:ln>
          <a:extLst>
            <a:ext uri="{909E8E84-426E-40DD-AFC4-6F175D3DCCD1}">
              <a14:hiddenFill xmlns:a14="http://schemas.microsoft.com/office/drawing/2010/main">
                <a:noFill/>
              </a14:hiddenFill>
            </a:ext>
          </a:extLst>
        </p:spPr>
      </p:cxnSp>
      <p:pic>
        <p:nvPicPr>
          <p:cNvPr id="20492" name="Picture 11"/>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06813" y="3519488"/>
            <a:ext cx="23034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2" descr="H:\Фомина\Герб ЮП район (ходовой).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027" name="Picture 3" descr="D:\Марина\Бюджет для граждан 2018\Юрьев-Польский\00202_20180902_215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622"/>
            <a:ext cx="9144000" cy="6112062"/>
          </a:xfrm>
          <a:prstGeom prst="rect">
            <a:avLst/>
          </a:prstGeom>
          <a:noFill/>
          <a:extLst>
            <a:ext uri="{909E8E84-426E-40DD-AFC4-6F175D3DCCD1}">
              <a14:hiddenFill xmlns:a14="http://schemas.microsoft.com/office/drawing/2010/main">
                <a:solidFill>
                  <a:srgbClr val="FFFFFF"/>
                </a:solidFill>
              </a14:hiddenFill>
            </a:ext>
          </a:extLst>
        </p:spPr>
      </p:pic>
      <p:sp>
        <p:nvSpPr>
          <p:cNvPr id="21506" name="Text Box 1"/>
          <p:cNvSpPr txBox="1">
            <a:spLocks noChangeArrowheads="1"/>
          </p:cNvSpPr>
          <p:nvPr/>
        </p:nvSpPr>
        <p:spPr bwMode="auto">
          <a:xfrm>
            <a:off x="971600" y="278092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1507" name="Text Box 2"/>
          <p:cNvSpPr txBox="1">
            <a:spLocks noChangeArrowheads="1"/>
          </p:cNvSpPr>
          <p:nvPr/>
        </p:nvSpPr>
        <p:spPr bwMode="auto">
          <a:xfrm>
            <a:off x="323850" y="260350"/>
            <a:ext cx="836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Показатели характеризующие Юрьев- Польский район</a:t>
            </a:r>
          </a:p>
        </p:txBody>
      </p:sp>
      <p:sp>
        <p:nvSpPr>
          <p:cNvPr id="21509" name="Oval 4"/>
          <p:cNvSpPr>
            <a:spLocks noChangeArrowheads="1"/>
          </p:cNvSpPr>
          <p:nvPr/>
        </p:nvSpPr>
        <p:spPr bwMode="auto">
          <a:xfrm>
            <a:off x="323850" y="3786887"/>
            <a:ext cx="3671888" cy="1150937"/>
          </a:xfrm>
          <a:prstGeom prst="ellipse">
            <a:avLst/>
          </a:prstGeom>
          <a:solidFill>
            <a:srgbClr val="F0F67E"/>
          </a:solidFill>
          <a:ln w="9360" cap="sq">
            <a:solidFill>
              <a:srgbClr val="000000"/>
            </a:solidFill>
            <a:miter lim="800000"/>
            <a:headEnd/>
            <a:tailEnd/>
          </a:ln>
        </p:spPr>
        <p:txBody>
          <a:bodyPr wrap="none" anchor="ctr"/>
          <a:lstStyle/>
          <a:p>
            <a:endParaRPr lang="ru-RU" altLang="ru-RU"/>
          </a:p>
        </p:txBody>
      </p:sp>
      <p:sp>
        <p:nvSpPr>
          <p:cNvPr id="21510" name="Oval 5"/>
          <p:cNvSpPr>
            <a:spLocks noChangeArrowheads="1"/>
          </p:cNvSpPr>
          <p:nvPr/>
        </p:nvSpPr>
        <p:spPr bwMode="auto">
          <a:xfrm>
            <a:off x="5331375" y="5655890"/>
            <a:ext cx="3812625" cy="1202110"/>
          </a:xfrm>
          <a:prstGeom prst="ellipse">
            <a:avLst/>
          </a:prstGeom>
          <a:solidFill>
            <a:srgbClr val="F0F67E"/>
          </a:solidFill>
          <a:ln w="9360" cap="sq">
            <a:solidFill>
              <a:srgbClr val="000000"/>
            </a:solidFill>
            <a:miter lim="800000"/>
            <a:headEnd/>
            <a:tailEnd/>
          </a:ln>
        </p:spPr>
        <p:txBody>
          <a:bodyPr wrap="none" anchor="ctr"/>
          <a:lstStyle/>
          <a:p>
            <a:endParaRPr lang="ru-RU" altLang="ru-RU"/>
          </a:p>
        </p:txBody>
      </p:sp>
      <p:sp>
        <p:nvSpPr>
          <p:cNvPr id="21511" name="Oval 6"/>
          <p:cNvSpPr>
            <a:spLocks noChangeArrowheads="1"/>
          </p:cNvSpPr>
          <p:nvPr/>
        </p:nvSpPr>
        <p:spPr bwMode="auto">
          <a:xfrm>
            <a:off x="539552" y="5238513"/>
            <a:ext cx="4712329" cy="1419535"/>
          </a:xfrm>
          <a:prstGeom prst="ellipse">
            <a:avLst/>
          </a:prstGeom>
          <a:solidFill>
            <a:srgbClr val="F0F67E"/>
          </a:solidFill>
          <a:ln w="9360" cap="sq">
            <a:solidFill>
              <a:srgbClr val="000000"/>
            </a:solidFill>
            <a:miter lim="800000"/>
            <a:headEnd/>
            <a:tailEnd/>
          </a:ln>
        </p:spPr>
        <p:txBody>
          <a:bodyPr wrap="none" anchor="ctr"/>
          <a:lstStyle/>
          <a:p>
            <a:endParaRPr lang="ru-RU" altLang="ru-RU"/>
          </a:p>
        </p:txBody>
      </p:sp>
      <p:sp>
        <p:nvSpPr>
          <p:cNvPr id="21512" name="Text Box 7"/>
          <p:cNvSpPr txBox="1">
            <a:spLocks noChangeArrowheads="1"/>
          </p:cNvSpPr>
          <p:nvPr/>
        </p:nvSpPr>
        <p:spPr bwMode="auto">
          <a:xfrm>
            <a:off x="871537" y="3991932"/>
            <a:ext cx="2810533"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        Площадь территории</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 Юрьев-Польского района</a:t>
            </a:r>
          </a:p>
          <a:p>
            <a:pPr eaLnBrk="1" hangingPunct="1">
              <a:spcBef>
                <a:spcPct val="0"/>
              </a:spcBef>
              <a:spcAft>
                <a:spcPct val="0"/>
              </a:spcAft>
              <a:buClrTx/>
              <a:buSzPct val="100000"/>
              <a:buFontTx/>
              <a:buNone/>
            </a:pPr>
            <a:r>
              <a:rPr lang="ru-RU" altLang="ru-RU" sz="1400" b="1" dirty="0">
                <a:solidFill>
                  <a:srgbClr val="262626"/>
                </a:solidFill>
                <a:latin typeface="Arial" charset="0"/>
              </a:rPr>
              <a:t>               – </a:t>
            </a:r>
            <a:r>
              <a:rPr lang="ru-RU" altLang="ru-RU" sz="1400" b="1" dirty="0" smtClean="0">
                <a:solidFill>
                  <a:srgbClr val="262626"/>
                </a:solidFill>
                <a:latin typeface="Arial" charset="0"/>
              </a:rPr>
              <a:t>1903,46 кв. км.</a:t>
            </a:r>
            <a:endParaRPr lang="ru-RU" altLang="ru-RU" sz="1400" b="1" dirty="0">
              <a:solidFill>
                <a:srgbClr val="262626"/>
              </a:solidFill>
              <a:latin typeface="Arial" charset="0"/>
            </a:endParaRPr>
          </a:p>
        </p:txBody>
      </p:sp>
      <p:sp>
        <p:nvSpPr>
          <p:cNvPr id="21513" name="Text Box 8"/>
          <p:cNvSpPr txBox="1">
            <a:spLocks noChangeArrowheads="1"/>
          </p:cNvSpPr>
          <p:nvPr/>
        </p:nvSpPr>
        <p:spPr bwMode="auto">
          <a:xfrm>
            <a:off x="5535515" y="5963429"/>
            <a:ext cx="3513824"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Численность постоянного населения</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по состоянию на </a:t>
            </a:r>
            <a:r>
              <a:rPr lang="ru-RU" altLang="ru-RU" sz="1400" b="1" dirty="0" smtClean="0">
                <a:solidFill>
                  <a:srgbClr val="262626"/>
                </a:solidFill>
                <a:latin typeface="Arial" charset="0"/>
              </a:rPr>
              <a:t>01.01.2019</a:t>
            </a:r>
            <a:endParaRPr lang="ru-RU" altLang="ru-RU" sz="1400" b="1" dirty="0">
              <a:solidFill>
                <a:srgbClr val="262626"/>
              </a:solidFill>
              <a:latin typeface="Arial" charset="0"/>
            </a:endParaRPr>
          </a:p>
          <a:p>
            <a:pPr algn="ctr" eaLnBrk="1" hangingPunct="1">
              <a:spcBef>
                <a:spcPct val="0"/>
              </a:spcBef>
              <a:spcAft>
                <a:spcPct val="0"/>
              </a:spcAft>
              <a:buClrTx/>
              <a:buSzPct val="100000"/>
              <a:buFontTx/>
              <a:buNone/>
            </a:pPr>
            <a:r>
              <a:rPr lang="ru-RU" altLang="ru-RU" sz="1400" b="1" dirty="0">
                <a:solidFill>
                  <a:srgbClr val="262626"/>
                </a:solidFill>
                <a:latin typeface="Arial" charset="0"/>
              </a:rPr>
              <a:t>– </a:t>
            </a:r>
            <a:r>
              <a:rPr lang="ru-RU" altLang="ru-RU" sz="1400" b="1" dirty="0" smtClean="0">
                <a:solidFill>
                  <a:srgbClr val="262626"/>
                </a:solidFill>
                <a:latin typeface="Arial" charset="0"/>
              </a:rPr>
              <a:t>34,4 тыс. </a:t>
            </a:r>
            <a:r>
              <a:rPr lang="ru-RU" altLang="ru-RU" sz="1400" b="1" dirty="0">
                <a:solidFill>
                  <a:srgbClr val="262626"/>
                </a:solidFill>
                <a:latin typeface="Arial" charset="0"/>
              </a:rPr>
              <a:t>человек</a:t>
            </a:r>
          </a:p>
        </p:txBody>
      </p:sp>
      <p:sp>
        <p:nvSpPr>
          <p:cNvPr id="21514" name="Rectangle 9"/>
          <p:cNvSpPr>
            <a:spLocks noChangeArrowheads="1"/>
          </p:cNvSpPr>
          <p:nvPr/>
        </p:nvSpPr>
        <p:spPr bwMode="auto">
          <a:xfrm>
            <a:off x="689406" y="5540375"/>
            <a:ext cx="45624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Муниципальные учреждения муниципального образования Юрьев-Польский район – </a:t>
            </a:r>
            <a:r>
              <a:rPr lang="ru-RU" altLang="ru-RU" sz="1400" b="1" dirty="0" smtClean="0">
                <a:solidFill>
                  <a:schemeClr val="tx1">
                    <a:lumMod val="95000"/>
                    <a:lumOff val="5000"/>
                  </a:schemeClr>
                </a:solidFill>
                <a:latin typeface="Arial" charset="0"/>
              </a:rPr>
              <a:t>46:</a:t>
            </a:r>
            <a:endParaRPr lang="ru-RU" altLang="ru-RU" sz="1400" b="1" dirty="0">
              <a:solidFill>
                <a:schemeClr val="tx1">
                  <a:lumMod val="95000"/>
                  <a:lumOff val="5000"/>
                </a:schemeClr>
              </a:solidFill>
              <a:latin typeface="Arial" charset="0"/>
            </a:endParaRP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-Бюджетных – 32</a:t>
            </a: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  -Казенных – </a:t>
            </a:r>
            <a:r>
              <a:rPr lang="ru-RU" altLang="ru-RU" sz="1400" b="1" dirty="0" smtClean="0">
                <a:solidFill>
                  <a:schemeClr val="tx1">
                    <a:lumMod val="95000"/>
                    <a:lumOff val="5000"/>
                  </a:schemeClr>
                </a:solidFill>
                <a:latin typeface="Arial" charset="0"/>
              </a:rPr>
              <a:t>8</a:t>
            </a:r>
          </a:p>
          <a:p>
            <a:pPr algn="ctr" eaLnBrk="1" hangingPunct="1">
              <a:spcBef>
                <a:spcPct val="0"/>
              </a:spcBef>
              <a:spcAft>
                <a:spcPct val="0"/>
              </a:spcAft>
              <a:buClrTx/>
              <a:buSzPct val="100000"/>
              <a:buFontTx/>
              <a:buNone/>
            </a:pPr>
            <a:r>
              <a:rPr lang="ru-RU" altLang="ru-RU" sz="1400" b="1" dirty="0" smtClean="0">
                <a:solidFill>
                  <a:schemeClr val="tx1">
                    <a:lumMod val="95000"/>
                    <a:lumOff val="5000"/>
                  </a:schemeClr>
                </a:solidFill>
                <a:latin typeface="Arial" charset="0"/>
              </a:rPr>
              <a:t>-ГРБС-6</a:t>
            </a:r>
            <a:endParaRPr lang="ru-RU" altLang="ru-RU" sz="1400" b="1" dirty="0">
              <a:solidFill>
                <a:schemeClr val="tx1">
                  <a:lumMod val="95000"/>
                  <a:lumOff val="5000"/>
                </a:schemeClr>
              </a:solidFill>
              <a:latin typeface="Arial" charset="0"/>
            </a:endParaRPr>
          </a:p>
        </p:txBody>
      </p:sp>
      <p:pic>
        <p:nvPicPr>
          <p:cNvPr id="12"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400" y="104466"/>
            <a:ext cx="745230" cy="930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28638" y="392113"/>
            <a:ext cx="82296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Основные показатели социально-экономического развития муниципального развития Юрьев- Польский район</a:t>
            </a:r>
          </a:p>
        </p:txBody>
      </p:sp>
      <p:sp>
        <p:nvSpPr>
          <p:cNvPr id="22531" name="AutoShape 2"/>
          <p:cNvSpPr>
            <a:spLocks noChangeArrowheads="1"/>
          </p:cNvSpPr>
          <p:nvPr/>
        </p:nvSpPr>
        <p:spPr bwMode="auto">
          <a:xfrm>
            <a:off x="1231532" y="1681163"/>
            <a:ext cx="3856406" cy="720725"/>
          </a:xfrm>
          <a:prstGeom prst="roundRect">
            <a:avLst>
              <a:gd name="adj" fmla="val 16667"/>
            </a:avLst>
          </a:prstGeom>
          <a:solidFill>
            <a:srgbClr val="CCECFF"/>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Индекс потребительский </a:t>
            </a:r>
            <a:r>
              <a:rPr lang="ru-RU" altLang="ru-RU" sz="1600" dirty="0" smtClean="0">
                <a:solidFill>
                  <a:srgbClr val="000000"/>
                </a:solidFill>
                <a:latin typeface="Tahoma" pitchFamily="32" charset="0"/>
              </a:rPr>
              <a:t>цен- 3,8 %</a:t>
            </a:r>
            <a:endParaRPr lang="ru-RU" altLang="ru-RU" sz="1600" dirty="0">
              <a:solidFill>
                <a:srgbClr val="000000"/>
              </a:solidFill>
              <a:latin typeface="Tahoma" pitchFamily="32" charset="0"/>
            </a:endParaRPr>
          </a:p>
        </p:txBody>
      </p:sp>
      <p:sp>
        <p:nvSpPr>
          <p:cNvPr id="22533" name="AutoShape 4"/>
          <p:cNvSpPr>
            <a:spLocks noChangeArrowheads="1"/>
          </p:cNvSpPr>
          <p:nvPr/>
        </p:nvSpPr>
        <p:spPr bwMode="auto">
          <a:xfrm>
            <a:off x="1231532" y="4653136"/>
            <a:ext cx="6575425" cy="1079500"/>
          </a:xfrm>
          <a:prstGeom prst="roundRect">
            <a:avLst>
              <a:gd name="adj" fmla="val 16667"/>
            </a:avLst>
          </a:prstGeom>
          <a:solidFill>
            <a:srgbClr val="CCECFF"/>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Среднемесячная номинальная начисленная заработная плата </a:t>
            </a:r>
          </a:p>
          <a:p>
            <a:pPr eaLnBrk="1" hangingPunct="1">
              <a:spcBef>
                <a:spcPct val="0"/>
              </a:spcBef>
              <a:spcAft>
                <a:spcPct val="0"/>
              </a:spcAft>
              <a:buClrTx/>
              <a:buSzPct val="100000"/>
              <a:buFontTx/>
              <a:buNone/>
            </a:pPr>
            <a:r>
              <a:rPr lang="ru-RU" altLang="ru-RU" sz="1600" dirty="0" smtClean="0">
                <a:solidFill>
                  <a:srgbClr val="000000"/>
                </a:solidFill>
                <a:latin typeface="Tahoma" pitchFamily="32" charset="0"/>
              </a:rPr>
              <a:t>работника </a:t>
            </a:r>
            <a:r>
              <a:rPr lang="ru-RU" altLang="ru-RU" sz="1600" dirty="0">
                <a:solidFill>
                  <a:srgbClr val="000000"/>
                </a:solidFill>
                <a:latin typeface="Tahoma" pitchFamily="32" charset="0"/>
              </a:rPr>
              <a:t>организаций (без учета субъектов малого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предпринимательства) </a:t>
            </a:r>
            <a:r>
              <a:rPr lang="ru-RU" altLang="ru-RU" sz="1600" dirty="0" smtClean="0">
                <a:solidFill>
                  <a:srgbClr val="000000"/>
                </a:solidFill>
                <a:latin typeface="Tahoma" pitchFamily="32" charset="0"/>
              </a:rPr>
              <a:t>-30675 </a:t>
            </a:r>
            <a:r>
              <a:rPr lang="ru-RU" altLang="ru-RU" sz="1600" dirty="0">
                <a:solidFill>
                  <a:srgbClr val="000000"/>
                </a:solidFill>
                <a:latin typeface="Tahoma" pitchFamily="32" charset="0"/>
              </a:rPr>
              <a:t>руб.</a:t>
            </a:r>
          </a:p>
        </p:txBody>
      </p:sp>
      <p:sp>
        <p:nvSpPr>
          <p:cNvPr id="22534" name="AutoShape 5"/>
          <p:cNvSpPr>
            <a:spLocks noChangeArrowheads="1"/>
          </p:cNvSpPr>
          <p:nvPr/>
        </p:nvSpPr>
        <p:spPr bwMode="auto">
          <a:xfrm>
            <a:off x="1259632" y="2636912"/>
            <a:ext cx="4895850" cy="580231"/>
          </a:xfrm>
          <a:prstGeom prst="roundRect">
            <a:avLst>
              <a:gd name="adj" fmla="val 16667"/>
            </a:avLst>
          </a:prstGeom>
          <a:solidFill>
            <a:srgbClr val="CCECFF"/>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Объем жилищного строительства – </a:t>
            </a:r>
            <a:r>
              <a:rPr lang="ru-RU" altLang="ru-RU" sz="1600" dirty="0" smtClean="0">
                <a:solidFill>
                  <a:schemeClr val="tx1">
                    <a:lumMod val="95000"/>
                    <a:lumOff val="5000"/>
                  </a:schemeClr>
                </a:solidFill>
                <a:latin typeface="Tahoma" pitchFamily="32" charset="0"/>
              </a:rPr>
              <a:t>14500 </a:t>
            </a:r>
            <a:r>
              <a:rPr lang="ru-RU" altLang="ru-RU" sz="1600" dirty="0">
                <a:solidFill>
                  <a:schemeClr val="tx1">
                    <a:lumMod val="95000"/>
                    <a:lumOff val="5000"/>
                  </a:schemeClr>
                </a:solidFill>
                <a:latin typeface="Tahoma" pitchFamily="32" charset="0"/>
              </a:rPr>
              <a:t>кв. м </a:t>
            </a:r>
          </a:p>
        </p:txBody>
      </p:sp>
      <p:sp>
        <p:nvSpPr>
          <p:cNvPr id="22535" name="AutoShape 6"/>
          <p:cNvSpPr>
            <a:spLocks noChangeArrowheads="1"/>
          </p:cNvSpPr>
          <p:nvPr/>
        </p:nvSpPr>
        <p:spPr bwMode="auto">
          <a:xfrm>
            <a:off x="1259632" y="3562350"/>
            <a:ext cx="5691188" cy="863600"/>
          </a:xfrm>
          <a:prstGeom prst="roundRect">
            <a:avLst>
              <a:gd name="adj" fmla="val 16667"/>
            </a:avLst>
          </a:prstGeom>
          <a:solidFill>
            <a:srgbClr val="CCECFF"/>
          </a:solidFill>
          <a:ln w="9360" cap="sq">
            <a:no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Численность постоянного населения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по состоянию на </a:t>
            </a:r>
            <a:r>
              <a:rPr lang="ru-RU" altLang="ru-RU" sz="1600" dirty="0" smtClean="0">
                <a:solidFill>
                  <a:srgbClr val="000000"/>
                </a:solidFill>
                <a:latin typeface="Tahoma" pitchFamily="32" charset="0"/>
              </a:rPr>
              <a:t>01.01.2019 </a:t>
            </a:r>
            <a:r>
              <a:rPr lang="ru-RU" altLang="ru-RU" sz="1600" dirty="0">
                <a:solidFill>
                  <a:srgbClr val="000000"/>
                </a:solidFill>
                <a:latin typeface="Tahoma" pitchFamily="32" charset="0"/>
              </a:rPr>
              <a:t>года - </a:t>
            </a:r>
            <a:r>
              <a:rPr lang="ru-RU" altLang="ru-RU" sz="1600" dirty="0" smtClean="0">
                <a:solidFill>
                  <a:srgbClr val="000000"/>
                </a:solidFill>
                <a:latin typeface="Tahoma" pitchFamily="32" charset="0"/>
              </a:rPr>
              <a:t>34363 </a:t>
            </a:r>
            <a:r>
              <a:rPr lang="ru-RU" altLang="ru-RU" sz="1600" dirty="0">
                <a:solidFill>
                  <a:srgbClr val="000000"/>
                </a:solidFill>
                <a:latin typeface="Tahoma" pitchFamily="32" charset="0"/>
              </a:rPr>
              <a:t>человек</a:t>
            </a:r>
          </a:p>
        </p:txBody>
      </p:sp>
      <p:pic>
        <p:nvPicPr>
          <p:cNvPr id="8"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476250"/>
            <a:ext cx="82248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Административно-территориальное деление муниципального образования Юрьев-Польский район </a:t>
            </a:r>
          </a:p>
        </p:txBody>
      </p:sp>
      <p:sp>
        <p:nvSpPr>
          <p:cNvPr id="23555" name="Rectangle 3"/>
          <p:cNvSpPr>
            <a:spLocks noChangeArrowheads="1"/>
          </p:cNvSpPr>
          <p:nvPr/>
        </p:nvSpPr>
        <p:spPr bwMode="auto">
          <a:xfrm>
            <a:off x="179388" y="2133600"/>
            <a:ext cx="4572000" cy="24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buClr>
                <a:srgbClr val="000000"/>
              </a:buClr>
              <a:buSzPct val="100000"/>
              <a:buNone/>
            </a:pPr>
            <a:r>
              <a:rPr lang="ru-RU" altLang="ru-RU" sz="1600" dirty="0">
                <a:solidFill>
                  <a:srgbClr val="000000"/>
                </a:solidFill>
                <a:latin typeface="Times New Roman" pitchFamily="16" charset="0"/>
                <a:cs typeface="Times New Roman" pitchFamily="16" charset="0"/>
              </a:rPr>
              <a:t> </a:t>
            </a:r>
            <a:r>
              <a:rPr lang="ru-RU" altLang="ru-RU" sz="1600" dirty="0" smtClean="0">
                <a:solidFill>
                  <a:srgbClr val="00000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В состав Юрьев-Польского района входят: муниципальное образование Юрьев-Польский район, 1 городское  и 3 сельских поселения. </a:t>
            </a:r>
          </a:p>
          <a:p>
            <a:pPr>
              <a:buClr>
                <a:srgbClr val="000000"/>
              </a:buClr>
              <a:buSzPct val="100000"/>
              <a:buFont typeface="Times New Roman" pitchFamily="16" charset="0"/>
              <a:buNone/>
            </a:pPr>
            <a:r>
              <a:rPr lang="ru-RU" altLang="ru-RU" sz="1600" dirty="0" smtClean="0">
                <a:solidFill>
                  <a:srgbClr val="000000"/>
                </a:solidFill>
                <a:latin typeface="Times New Roman" pitchFamily="16" charset="0"/>
                <a:cs typeface="Times New Roman" pitchFamily="16" charset="0"/>
              </a:rPr>
              <a:t>      Численность населения, проживающего в муниципальных образованиях, на 01.01.2019 года составляет 34,4 тыс. человек, в том числе </a:t>
            </a:r>
          </a:p>
          <a:p>
            <a:pPr eaLnBrk="1" hangingPunct="1">
              <a:spcBef>
                <a:spcPct val="0"/>
              </a:spcBef>
              <a:spcAft>
                <a:spcPct val="0"/>
              </a:spcAft>
              <a:buClrTx/>
              <a:buSzPct val="100000"/>
              <a:buFontTx/>
              <a:buNone/>
            </a:pPr>
            <a:r>
              <a:rPr lang="ru-RU" altLang="ru-RU" sz="1600" dirty="0" smtClean="0">
                <a:solidFill>
                  <a:srgbClr val="000000"/>
                </a:solidFill>
                <a:latin typeface="Times New Roman" pitchFamily="16" charset="0"/>
                <a:cs typeface="Times New Roman" pitchFamily="16" charset="0"/>
              </a:rPr>
              <a:t>городское </a:t>
            </a:r>
            <a:r>
              <a:rPr lang="ru-RU" altLang="ru-RU" sz="1600" dirty="0">
                <a:solidFill>
                  <a:srgbClr val="000000"/>
                </a:solidFill>
                <a:latin typeface="Times New Roman" pitchFamily="16" charset="0"/>
                <a:cs typeface="Times New Roman" pitchFamily="16" charset="0"/>
              </a:rPr>
              <a:t>население составляет </a:t>
            </a:r>
            <a:r>
              <a:rPr lang="ru-RU" altLang="ru-RU" sz="1600" dirty="0" smtClean="0">
                <a:solidFill>
                  <a:srgbClr val="000000"/>
                </a:solidFill>
                <a:latin typeface="Times New Roman" pitchFamily="16" charset="0"/>
                <a:cs typeface="Times New Roman" pitchFamily="16" charset="0"/>
              </a:rPr>
              <a:t>18,2 </a:t>
            </a:r>
            <a:r>
              <a:rPr lang="ru-RU" altLang="ru-RU" sz="1600" dirty="0">
                <a:solidFill>
                  <a:srgbClr val="000000"/>
                </a:solidFill>
                <a:latin typeface="Times New Roman" pitchFamily="16" charset="0"/>
                <a:cs typeface="Times New Roman" pitchFamily="16" charset="0"/>
              </a:rPr>
              <a:t>тыс. человек (53%),  сельское население – </a:t>
            </a:r>
            <a:r>
              <a:rPr lang="ru-RU" altLang="ru-RU" sz="1600" dirty="0" smtClean="0">
                <a:solidFill>
                  <a:srgbClr val="000000"/>
                </a:solidFill>
                <a:latin typeface="Times New Roman" pitchFamily="16" charset="0"/>
                <a:cs typeface="Times New Roman" pitchFamily="16" charset="0"/>
              </a:rPr>
              <a:t>16,2  </a:t>
            </a:r>
            <a:r>
              <a:rPr lang="ru-RU" altLang="ru-RU" sz="1600" dirty="0">
                <a:solidFill>
                  <a:srgbClr val="000000"/>
                </a:solidFill>
                <a:latin typeface="Times New Roman" pitchFamily="16" charset="0"/>
                <a:cs typeface="Times New Roman" pitchFamily="16" charset="0"/>
              </a:rPr>
              <a:t>тыс. человек (47%).</a:t>
            </a:r>
          </a:p>
        </p:txBody>
      </p:sp>
      <p:pic>
        <p:nvPicPr>
          <p:cNvPr id="23556" name="Picture 5" descr="D:\Марина\ЮП\Ю-П район_схем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1773238"/>
            <a:ext cx="4700588"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2263" y="404813"/>
            <a:ext cx="8447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80000"/>
              </a:lnSpc>
              <a:spcBef>
                <a:spcPts val="1525"/>
              </a:spcBef>
              <a:spcAft>
                <a:spcPct val="0"/>
              </a:spcAft>
              <a:buClrTx/>
              <a:buSzPct val="100000"/>
              <a:buFontTx/>
              <a:buNone/>
            </a:pPr>
            <a:r>
              <a:rPr lang="ru-RU" altLang="ru-RU" sz="5400" dirty="0">
                <a:solidFill>
                  <a:srgbClr val="7030A0"/>
                </a:solidFill>
                <a:latin typeface="Candara" pitchFamily="32" charset="0"/>
              </a:rPr>
              <a:t>Вводная часть</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http://images.myshared.ru/29/1306413/slide_1.jpg"/>
          <p:cNvPicPr/>
          <p:nvPr/>
        </p:nvPicPr>
        <p:blipFill>
          <a:blip r:embed="rId4">
            <a:extLst>
              <a:ext uri="{28A0092B-C50C-407E-A947-70E740481C1C}">
                <a14:useLocalDpi xmlns:a14="http://schemas.microsoft.com/office/drawing/2010/main" val="0"/>
              </a:ext>
            </a:extLst>
          </a:blip>
          <a:srcRect/>
          <a:stretch>
            <a:fillRect/>
          </a:stretch>
        </p:blipFill>
        <p:spPr bwMode="auto">
          <a:xfrm>
            <a:off x="585179" y="1169368"/>
            <a:ext cx="8019269" cy="5499992"/>
          </a:xfrm>
          <a:prstGeom prst="rect">
            <a:avLst/>
          </a:prstGeom>
          <a:noFill/>
          <a:ln>
            <a:noFill/>
          </a:ln>
        </p:spPr>
      </p:pic>
      <p:pic>
        <p:nvPicPr>
          <p:cNvPr id="6"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33375"/>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r>
              <a:rPr lang="ru-RU" altLang="ru-RU" sz="3200" dirty="0">
                <a:solidFill>
                  <a:srgbClr val="073E87"/>
                </a:solidFill>
                <a:latin typeface="Times New Roman" pitchFamily="16" charset="0"/>
                <a:cs typeface="Times New Roman" pitchFamily="16" charset="0"/>
              </a:rPr>
              <a:t>Общие характеристики </a:t>
            </a:r>
            <a:r>
              <a:rPr lang="ru-RU" altLang="ru-RU" sz="3200" dirty="0" smtClean="0">
                <a:solidFill>
                  <a:srgbClr val="073E87"/>
                </a:solidFill>
                <a:latin typeface="Times New Roman" pitchFamily="16" charset="0"/>
                <a:cs typeface="Times New Roman" pitchFamily="16" charset="0"/>
              </a:rPr>
              <a:t>бюджета</a:t>
            </a:r>
          </a:p>
          <a:p>
            <a:pPr algn="ctr" eaLnBrk="1" hangingPunct="1">
              <a:spcBef>
                <a:spcPts val="1000"/>
              </a:spcBef>
              <a:spcAft>
                <a:spcPct val="0"/>
              </a:spcAft>
              <a:buClrTx/>
              <a:buSzPct val="100000"/>
              <a:buFontTx/>
              <a:buNone/>
            </a:pPr>
            <a:r>
              <a:rPr lang="ru-RU" altLang="ru-RU" sz="3200" dirty="0" smtClean="0">
                <a:solidFill>
                  <a:srgbClr val="073E87"/>
                </a:solidFill>
                <a:latin typeface="Times New Roman" pitchFamily="16" charset="0"/>
                <a:cs typeface="Times New Roman" pitchFamily="16" charset="0"/>
              </a:rPr>
              <a:t> </a:t>
            </a:r>
            <a:r>
              <a:rPr lang="ru-RU" altLang="ru-RU" sz="3200" dirty="0">
                <a:solidFill>
                  <a:srgbClr val="073E87"/>
                </a:solidFill>
                <a:latin typeface="Times New Roman" pitchFamily="16" charset="0"/>
                <a:cs typeface="Times New Roman" pitchFamily="16" charset="0"/>
              </a:rPr>
              <a:t>муниципального образования </a:t>
            </a:r>
            <a:endParaRPr lang="ru-RU" altLang="ru-RU" sz="3200" dirty="0" smtClean="0">
              <a:solidFill>
                <a:srgbClr val="073E87"/>
              </a:solidFill>
              <a:latin typeface="Times New Roman" pitchFamily="16" charset="0"/>
              <a:cs typeface="Times New Roman" pitchFamily="16" charset="0"/>
            </a:endParaRPr>
          </a:p>
          <a:p>
            <a:pPr algn="ctr" eaLnBrk="1" hangingPunct="1">
              <a:spcBef>
                <a:spcPts val="1000"/>
              </a:spcBef>
              <a:spcAft>
                <a:spcPct val="0"/>
              </a:spcAft>
              <a:buClrTx/>
              <a:buSzPct val="100000"/>
              <a:buFontTx/>
              <a:buNone/>
            </a:pPr>
            <a:r>
              <a:rPr lang="ru-RU" altLang="ru-RU" sz="3200" dirty="0" smtClean="0">
                <a:solidFill>
                  <a:srgbClr val="073E87"/>
                </a:solidFill>
                <a:latin typeface="Times New Roman" pitchFamily="16" charset="0"/>
                <a:cs typeface="Times New Roman" pitchFamily="16" charset="0"/>
              </a:rPr>
              <a:t>Юрьев-Польский </a:t>
            </a:r>
            <a:r>
              <a:rPr lang="ru-RU" altLang="ru-RU" sz="3200" dirty="0">
                <a:solidFill>
                  <a:srgbClr val="073E87"/>
                </a:solidFill>
                <a:latin typeface="Times New Roman" pitchFamily="16" charset="0"/>
                <a:cs typeface="Times New Roman" pitchFamily="16" charset="0"/>
              </a:rPr>
              <a:t>район на </a:t>
            </a:r>
            <a:r>
              <a:rPr lang="ru-RU" altLang="ru-RU" sz="3200" dirty="0" smtClean="0">
                <a:solidFill>
                  <a:srgbClr val="073E87"/>
                </a:solidFill>
                <a:latin typeface="Times New Roman" pitchFamily="16" charset="0"/>
                <a:cs typeface="Times New Roman" pitchFamily="16" charset="0"/>
              </a:rPr>
              <a:t>2020 </a:t>
            </a:r>
            <a:r>
              <a:rPr lang="ru-RU" altLang="ru-RU" sz="3200" dirty="0">
                <a:solidFill>
                  <a:srgbClr val="073E87"/>
                </a:solidFill>
                <a:latin typeface="Times New Roman" pitchFamily="16" charset="0"/>
                <a:cs typeface="Times New Roman" pitchFamily="16" charset="0"/>
              </a:rPr>
              <a:t>год</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132856"/>
            <a:ext cx="5821908" cy="4536504"/>
          </a:xfrm>
          <a:prstGeom prst="rect">
            <a:avLst/>
          </a:prstGeom>
          <a:noFill/>
          <a:ln>
            <a:noFill/>
          </a:ln>
          <a:effectLst>
            <a:outerShdw dist="228593" dir="2700000" algn="ctr" rotWithShape="0">
              <a:srgbClr val="808080">
                <a:alpha val="890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74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0" indent="0" algn="ctr" eaLnBrk="1" hangingPunct="1">
              <a:spcBef>
                <a:spcPct val="0"/>
              </a:spcBef>
              <a:spcAft>
                <a:spcPct val="0"/>
              </a:spcAft>
              <a:buClrTx/>
              <a:buSzPct val="100000"/>
              <a:buFont typeface="Georgia" pitchFamily="18" charset="0"/>
              <a:buNone/>
              <a:tabLst/>
            </a:pPr>
            <a:r>
              <a:rPr lang="ru-RU" altLang="ru-RU" sz="2000" dirty="0">
                <a:solidFill>
                  <a:srgbClr val="7030A0"/>
                </a:solidFill>
                <a:latin typeface="Times New Roman" panose="02020603050405020304" pitchFamily="18" charset="0"/>
                <a:cs typeface="Times New Roman" panose="02020603050405020304" pitchFamily="18" charset="0"/>
              </a:rPr>
              <a:t>Основные направления налоговой политики  муниципального образования Юрьев-Польский район на </a:t>
            </a:r>
            <a:r>
              <a:rPr lang="ru-RU" altLang="ru-RU" sz="2000" dirty="0" smtClean="0">
                <a:solidFill>
                  <a:srgbClr val="7030A0"/>
                </a:solidFill>
                <a:latin typeface="Times New Roman" panose="02020603050405020304" pitchFamily="18" charset="0"/>
                <a:cs typeface="Times New Roman" panose="02020603050405020304" pitchFamily="18" charset="0"/>
              </a:rPr>
              <a:t>2020 </a:t>
            </a:r>
            <a:r>
              <a:rPr lang="ru-RU" altLang="ru-RU" sz="2000" dirty="0">
                <a:solidFill>
                  <a:srgbClr val="7030A0"/>
                </a:solidFill>
                <a:latin typeface="Times New Roman" panose="02020603050405020304" pitchFamily="18" charset="0"/>
                <a:cs typeface="Times New Roman" panose="02020603050405020304" pitchFamily="18" charset="0"/>
              </a:rPr>
              <a:t>год</a:t>
            </a:r>
          </a:p>
        </p:txBody>
      </p:sp>
      <p:sp>
        <p:nvSpPr>
          <p:cNvPr id="2" name="Прямоугольник 1"/>
          <p:cNvSpPr/>
          <p:nvPr/>
        </p:nvSpPr>
        <p:spPr>
          <a:xfrm>
            <a:off x="395536" y="1057721"/>
            <a:ext cx="8424936" cy="5663089"/>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Основные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направления налоговой политики муниципального образования Юрьев-Польский район на 2020 год разработаны в соответствии со статьей 172 Бюджетного кодекса Российской Федерации, Посланием Президента Российской Федерации Федеральному Собранию от 20 февраля 2019 года, Указом Президента Российской Федерации от 07.05.2018 №204 «О национальных целях и стратегических задачах развития Российской Федерации на период до 2024 года», решением  Совета народных депутатов муниципального образования Юрьев-Польский район от 31.08.2005 №85 «Об утверждении положения о бюджетном процессе в муниципальном образовании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Результатом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реализации налоговой политики должно стать повышение налогового потенциала муниципального образования Юрьев-Польский район за счет роста экономических показателей в части увеличения валового продукта, создания новых высококвалифицированных рабочих мест с высоким уровнем заработной платы.</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Предполагается</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что в 2020 году общие контуры сформированной к настоящему моменту налоговой системы останутся без изменений.</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ctr"/>
            <a:r>
              <a:rPr lang="ru-RU" sz="1800" dirty="0">
                <a:solidFill>
                  <a:prstClr val="black">
                    <a:lumMod val="85000"/>
                    <a:lumOff val="15000"/>
                  </a:prstClr>
                </a:solidFill>
                <a:latin typeface="Times New Roman" panose="02020603050405020304" pitchFamily="18" charset="0"/>
                <a:cs typeface="Times New Roman" panose="02020603050405020304" pitchFamily="18" charset="0"/>
              </a:rPr>
              <a:t>I. Основные итоги и приоритеты налоговой политики</a:t>
            </a:r>
          </a:p>
          <a:p>
            <a:pPr algn="ctr"/>
            <a:endParaRPr lang="ru-RU" dirty="0" smtClean="0">
              <a:solidFill>
                <a:prstClr val="black">
                  <a:lumMod val="85000"/>
                  <a:lumOff val="15000"/>
                </a:prstClr>
              </a:solidFill>
              <a:latin typeface="Times New Roman" panose="02020603050405020304" pitchFamily="18" charset="0"/>
              <a:cs typeface="Times New Roman" panose="02020603050405020304" pitchFamily="18" charset="0"/>
            </a:endParaRP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2018 году обеспечено выполнение условий соглашения по социально-экономическому развитию и оздоровлению муниципальных финансов. План мероприятий по оздоровлению муниципальных финансов муниципального образования Юрьев-Польский район, направленный на повышение налогового потенциала выполнен за счет увеличения налогооблагаемой базы, улучшения администрирования платежей, увеличения собираемости налогов.</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За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2018 год поступило налоговых и неналоговых доходов в бюджет муниципального образования Юрьев-Польский район 944369 тыс. рублей с ростом 126,6 % к уровню 2017 года.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Такие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результаты достигнуты благодаря системе муниципальной поддержки инвестиционных проектов, принятию мер по снижению налоговой нагрузки, которые позволили расширить налоговую </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базу</a:t>
            </a:r>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2100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10754"/>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305768"/>
            <a:ext cx="8568952" cy="5909310"/>
          </a:xfrm>
          <a:prstGeom prst="rect">
            <a:avLst/>
          </a:prstGeom>
        </p:spPr>
        <p:txBody>
          <a:bodyPr wrap="square">
            <a:spAutoFit/>
          </a:bodyPr>
          <a:lstStyle/>
          <a:p>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и привлечь дополнительные доходы в бюджет муниципального образования Юрьев-Польский район. В 2018 году обеспечена позитивная динамика основных показателей, характеризующих социально-экономическое развитие Юрьев-Польского района. </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Важным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аспектом в настоящее время является поддержка малого и среднего бизнеса, так как именно данная категория субъектов хозяйствования больше подвержена экономическим рискам. </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Удалось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значительно улучшить возможности для развития предпринимательства:</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усовершенствована система налогообложения малого и среднего бизнеса;</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впервые зарегистрированным индивидуальным предпринимателям предоставлены двухлетние «налоговые каникулы» при применении упрощенной и патентной систем налогообложения;</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снижена ставка для организаций и индивидуальных предпринимателей с 6% до 4% по упрощенной системе налогообложения с налогооблагаемой базой в виде доходов, с 15% до 8% - по упрощенной системе налогообложения с налогооблагаемой базой в виде доходов за вычетом расходов;</a:t>
            </a:r>
          </a:p>
          <a:p>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введена в действие патентная система налогообложения, которой могут воспользоваться индивидуальные предприниматели по 63 видам деятельности.  С 1 января 2018 года введен дополнительный перечень видов деятельности, относящихся к бытовым услугам.</a:t>
            </a:r>
          </a:p>
          <a:p>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В муниципальном образовании Юрьев-Польский район принимаются меры по легализации «теневой» заработной платы. В муниципальном образовании Юрьев-Польский район постановлением администрации муниципального образования Юрьев-Польский район от 23 января 2013 года № 74 создана и работает комиссия по увеличению поступлений налоговых и неналоговых доходов. Было проведено 4 заседания, на которые явились 4 юридических и 8 физических лиц. В результате проведенных заседаний в 2018 году поступило в бюджет 737,7 тыс. рублей, в том числе налога на доходы физических лиц 289 тыс. рублей, налога в связи с применением упрощенной системы налогообложения 43,2 тыс. рублей, единого налога на вмененный доход 78,7 тыс. рублей, налога на имущество физических лиц 42,3 тыс. рублей, земельного налога 284,5 тыс. рублей. Всем юридическим и физическим лицам, выплачивающим заработную плату ниже минимального уровня и прожиточного минимума, даны рекомендации о выплате заработной платы в соответствии с законодательством. Также в администрации муниципального образования Юрьев-Польский район установлен телефон «горячей линии» по сообщениям о выплате заработной платы «в конверте».</a:t>
            </a:r>
          </a:p>
        </p:txBody>
      </p:sp>
    </p:spTree>
    <p:extLst>
      <p:ext uri="{BB962C8B-B14F-4D97-AF65-F5344CB8AC3E}">
        <p14:creationId xmlns:p14="http://schemas.microsoft.com/office/powerpoint/2010/main" val="1170803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467544" y="404664"/>
            <a:ext cx="8208912" cy="6340197"/>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муниципальном образовании Юрьев-Польский район реализуется 5 «дорожных карт» разработанных межведомственной рабочей группой по повышению собираемости местных налогов:</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оценке эффективности налоговых льгот;</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организации муниципального земельного контроля;</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выявлению не состоящих на кадастровом и налоговом учетах объектов недвижимости и земельных участков;</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организации работы по сверке земельных участков с налоговыми органами и органами кадастра;</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 мобилизации в бюджет муниципального образования Юрьев-Польский район налога на доходы физических лиц.</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В ходе реализации мероприятий, утвержденных «дорожными картами», органами местного самоуправления проведена работа по выявлению объектов недвижимости, не поставленных на кадастровый и налоговый учеты, а также разъяснительная работа по побуждению лиц к регистрации прав на имущество. В ходе проведенных в 2018 году 303 мероприятий выявлено 121 объект, не поставленных на кадастровый и налоговый учеты. По 18 объектам выставлены претензии по вводу их в эксплуатацию, в отношении 12 объектов зарегистрированы права собственности, 16 объектов введены в эксплуатацию,  остальным 75 владельцам направлены письма о необходимости  регистрации прав. Органами, осуществляющими муниципальный земельный контроль проведено 130 проверок по поводу соблюдения сроков и видов использования земельных участков. Выявлено 78 нарушений, правообладателям земельных участков составлены протоколы об административных правонарушениях.                          </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Приоритетами налоговой политики муниципального образования Юрьев-Польского район в среднесрочной перспективе являются дальнейшее повышение эффективности налоговой системы без роста существующей налоговой нагрузки на экономику по основным видам налогов, а также совершенствование и оптимизация системы налогового администрирования, стимулирование развития малого и среднего предпринимательства через специальные налоговые режимы. Сохранение всех предоставляемых областным законодательством эффективных налоговых льгот. Вопросы любых форм муниципальной поддержки, заключения договоров и соглашений, выдачи лицензий в районе должны решаться только с теми организациями, у которых отсутствует задолженность по налогам в бюджеты всех уровней и средняя заработная плата которых составляет не ниже среднеотраслевого уровня.       </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7786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188640"/>
            <a:ext cx="8568952" cy="4370427"/>
          </a:xfrm>
          <a:prstGeom prst="rect">
            <a:avLst/>
          </a:prstGeom>
        </p:spPr>
        <p:txBody>
          <a:bodyPr wrap="square">
            <a:spAutoFit/>
          </a:bodyPr>
          <a:lstStyle/>
          <a:p>
            <a:pPr algn="ctr"/>
            <a:r>
              <a:rPr lang="ru-RU" sz="1800" dirty="0">
                <a:solidFill>
                  <a:prstClr val="black">
                    <a:lumMod val="85000"/>
                    <a:lumOff val="15000"/>
                  </a:prstClr>
                </a:solidFill>
                <a:latin typeface="Times New Roman" panose="02020603050405020304" pitchFamily="18" charset="0"/>
                <a:cs typeface="Times New Roman" panose="02020603050405020304" pitchFamily="18" charset="0"/>
              </a:rPr>
              <a:t> II. Макроэкономические показатели социально-экономического        развития муниципального образования Юрьев-Польского район</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2018 году обеспечен рост основных показателей, характеризующих социально-экономическое развитие муниципального образования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Муниципальное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образование Юрьев-Польский район располагает достаточным производственным потенциалом. Доминирующими в экономике  являются промышленный комплекс и сельское хозяйство.</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Прибыль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прибыльных организаций по итогам  2018 года сложилась в размере 933,2 млн. рублей  или на 46,4% выше уровня 2017 года.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Объем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фонда заработной платы составил 2741 млн. рублей (108% к уровню 2017 года). Произошло увеличение инвестиций  в основной капитал на 67,4%.</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Показатели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прогноза социально-экономического развития района на 2019-2024 годы утверждены постановлением администрации муниципального образования Юрьев-Польский район от 24.08.2018 №1061. Ожидаемое исполнение показателей социально-экономического развития муниципального образования Юрьев-Польский район в 2019 году представлено в таблице 1.</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Таблица 1</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Ожидаемые итоги социально-экономического развития муниципального образования Юрьев-Польский район за 2019 год</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0681317"/>
              </p:ext>
            </p:extLst>
          </p:nvPr>
        </p:nvGraphicFramePr>
        <p:xfrm>
          <a:off x="344614" y="4293096"/>
          <a:ext cx="8619875" cy="2293201"/>
        </p:xfrm>
        <a:graphic>
          <a:graphicData uri="http://schemas.openxmlformats.org/drawingml/2006/table">
            <a:tbl>
              <a:tblPr>
                <a:tableStyleId>{5C22544A-7EE6-4342-B048-85BDC9FD1C3A}</a:tableStyleId>
              </a:tblPr>
              <a:tblGrid>
                <a:gridCol w="2251376"/>
                <a:gridCol w="2073727"/>
                <a:gridCol w="2073727"/>
                <a:gridCol w="2221045"/>
              </a:tblGrid>
              <a:tr h="254888">
                <a:tc>
                  <a:txBody>
                    <a:bodyPr/>
                    <a:lstStyle/>
                    <a:p>
                      <a:pPr algn="ctr">
                        <a:spcAft>
                          <a:spcPts val="0"/>
                        </a:spcAft>
                      </a:pPr>
                      <a:r>
                        <a:rPr lang="ru-RU" sz="1200" dirty="0">
                          <a:effectLst/>
                        </a:rPr>
                        <a:t>Показатели</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2018 год</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a:effectLst/>
                        </a:rPr>
                        <a:t>2019 год</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роста (снижения)</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18345">
                <a:tc>
                  <a:txBody>
                    <a:bodyPr/>
                    <a:lstStyle/>
                    <a:p>
                      <a:pPr>
                        <a:spcAft>
                          <a:spcPts val="0"/>
                        </a:spcAft>
                      </a:pPr>
                      <a:r>
                        <a:rPr lang="ru-RU" sz="1200" dirty="0">
                          <a:effectLst/>
                        </a:rPr>
                        <a:t>Прибыль прибыльных организаций  млн. рублей</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 </a:t>
                      </a:r>
                      <a:endParaRPr lang="ru-RU" sz="1000" dirty="0">
                        <a:effectLst/>
                      </a:endParaRPr>
                    </a:p>
                    <a:p>
                      <a:pPr algn="ctr">
                        <a:spcAft>
                          <a:spcPts val="0"/>
                        </a:spcAft>
                      </a:pPr>
                      <a:r>
                        <a:rPr lang="ru-RU" sz="1200" dirty="0" smtClean="0">
                          <a:effectLst/>
                        </a:rPr>
                        <a:t>933,2</a:t>
                      </a: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 </a:t>
                      </a:r>
                      <a:endParaRPr lang="ru-RU" sz="1000" dirty="0">
                        <a:effectLst/>
                      </a:endParaRPr>
                    </a:p>
                    <a:p>
                      <a:pPr algn="ctr">
                        <a:spcAft>
                          <a:spcPts val="0"/>
                        </a:spcAft>
                      </a:pPr>
                      <a:r>
                        <a:rPr lang="ru-RU" sz="1200" dirty="0" smtClean="0">
                          <a:effectLst/>
                        </a:rPr>
                        <a:t>1026,5</a:t>
                      </a: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 </a:t>
                      </a:r>
                      <a:endParaRPr lang="ru-RU" sz="1000" dirty="0">
                        <a:effectLst/>
                      </a:endParaRPr>
                    </a:p>
                    <a:p>
                      <a:pPr algn="ctr">
                        <a:spcAft>
                          <a:spcPts val="0"/>
                        </a:spcAft>
                      </a:pPr>
                      <a:r>
                        <a:rPr lang="ru-RU" sz="1200" dirty="0" smtClean="0">
                          <a:effectLst/>
                        </a:rPr>
                        <a:t>108,0</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50551">
                <a:tc>
                  <a:txBody>
                    <a:bodyPr/>
                    <a:lstStyle/>
                    <a:p>
                      <a:pPr>
                        <a:spcAft>
                          <a:spcPts val="0"/>
                        </a:spcAft>
                      </a:pPr>
                      <a:r>
                        <a:rPr lang="ru-RU" sz="1200">
                          <a:effectLst/>
                        </a:rPr>
                        <a:t>Фонд заработной платы работников  млн. рублей</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2741</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2905</a:t>
                      </a: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106,0</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90482">
                <a:tc>
                  <a:txBody>
                    <a:bodyPr/>
                    <a:lstStyle/>
                    <a:p>
                      <a:pPr>
                        <a:spcAft>
                          <a:spcPts val="0"/>
                        </a:spcAft>
                      </a:pPr>
                      <a:r>
                        <a:rPr lang="ru-RU" sz="1200">
                          <a:effectLst/>
                        </a:rPr>
                        <a:t>Индекс потребительских цен, %</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103,4</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104,3</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68832">
                <a:tc>
                  <a:txBody>
                    <a:bodyPr/>
                    <a:lstStyle/>
                    <a:p>
                      <a:pPr>
                        <a:spcAft>
                          <a:spcPts val="0"/>
                        </a:spcAft>
                      </a:pPr>
                      <a:r>
                        <a:rPr lang="ru-RU" sz="1200">
                          <a:effectLst/>
                        </a:rPr>
                        <a:t>Инвестиции в основной капитал, млн. рублей</a:t>
                      </a:r>
                      <a:endParaRPr lang="ru-RU" sz="100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a:effectLst/>
                        </a:rPr>
                        <a:t>1228,7</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1242,2</a:t>
                      </a:r>
                      <a:endParaRPr lang="ru-RU" sz="1000" dirty="0">
                        <a:effectLst/>
                      </a:endParaRPr>
                    </a:p>
                    <a:p>
                      <a:pPr algn="ctr">
                        <a:spcAft>
                          <a:spcPts val="0"/>
                        </a:spcAft>
                      </a:pPr>
                      <a:r>
                        <a:rPr lang="ru-RU" sz="1200" dirty="0">
                          <a:effectLst/>
                        </a:rPr>
                        <a:t> </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ru-RU" sz="1200" dirty="0">
                          <a:effectLst/>
                        </a:rPr>
                        <a:t> </a:t>
                      </a:r>
                      <a:endParaRPr lang="ru-RU" sz="1000" dirty="0">
                        <a:effectLst/>
                      </a:endParaRPr>
                    </a:p>
                    <a:p>
                      <a:pPr algn="ctr">
                        <a:spcAft>
                          <a:spcPts val="0"/>
                        </a:spcAft>
                      </a:pPr>
                      <a:r>
                        <a:rPr lang="ru-RU" sz="1200" dirty="0" smtClean="0">
                          <a:effectLst/>
                        </a:rPr>
                        <a:t>101,1</a:t>
                      </a:r>
                      <a:endParaRPr lang="ru-RU" sz="1000" dirty="0">
                        <a:effectLst/>
                        <a:latin typeface="Times New Roman"/>
                        <a:ea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3436183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76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188640"/>
            <a:ext cx="8568952" cy="6432530"/>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Формирование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налоговой политики муниципального образования Юрьев-Польский район на 2020 год осуществлялось на основе показателей прогноза социально-экономического развития  на 2020-2022 годы.</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Социально-экономическое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положение муниципального образования Юрьев-Польский район в течение 2018 года характеризовалось положительной  динамикой роста промышленного производства, прибыли, объема торговли. Основные показатели, заложенные прогнозом социально-экономического развития на 2018 год, были достигнуты и будут сохранены в 2019 году и на 2020 год.</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2020 году индекс потребительских цен  составит 103,8%. Возрастет объем отгруженных товаров на 3,4%, объем продукции сельского хозяйства на 8,3%, объем розничной торговли на 7,2%. Фонд заработной платы увеличится на 5,1%.</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Все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данные показатели увеличат налоговый потенциал муниципального образования Юрьев-Польский район, что приведет к увеличению доходов бюджета.</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ctr"/>
            <a:r>
              <a:rPr lang="ru-RU" dirty="0">
                <a:solidFill>
                  <a:prstClr val="black">
                    <a:lumMod val="85000"/>
                    <a:lumOff val="15000"/>
                  </a:prstClr>
                </a:solidFill>
                <a:latin typeface="Times New Roman" panose="02020603050405020304" pitchFamily="18" charset="0"/>
                <a:cs typeface="Times New Roman" panose="02020603050405020304" pitchFamily="18" charset="0"/>
              </a:rPr>
              <a:t>III. Основные направления налоговой политики на 2020 год</a:t>
            </a:r>
          </a:p>
          <a:p>
            <a:pPr algn="just"/>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2020 году будет продолжена работа по укреплению доходной базы  бюджета муниципального образования Юрьев-Польский район за счет наращивания стабильных доходных источников и мобилизации в бюджет имеющихся резервов.</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Основными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задачами  в перспективе являются:</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ориентация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приоритетов налоговой политики на достижение национальных целей развития;</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повышение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реалистичности прогнозирования и минимизация рисков несбалансированности при бюджетном планировании;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Юрьев-Польский район за счет наращивания стабильных доходных источников и мобилизации в бюджет имеющихся резервов;</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формирование прозрачной системы регулирования неналоговых платежей;</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поддержка субъектов малого и среднего предпринимательства.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Основные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усилия должны быть направлены на мобилизацию всех резервов повышения налоговых поступлений. Основными направлениями, по которым предполагается реализовать налоговую политику в 2020 году, являются</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a:t>
            </a:r>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993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188640"/>
            <a:ext cx="8568952" cy="6555641"/>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совершенствование методов налогового администрирования,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усиление работы администраторов по сокращению неплатежей в бюджет муниципального образования Юрьев-Польский район;</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выявление и пресечение схем минимизации налогов, совершенствование методов контроля легализации «теневой» заработной платы;</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создание благоприятных условий для расширения производства, новых рабочих мест, инвестиционной и инновационной активности;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осуществление содействия среднему и малому бизнесу для развития предпринимательской деятельности;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разработка порядка формирования перечня налоговых расходов (налоговых льгот);</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проведение оценки социальной и бюджетной эффективности установленных на местном уровне налоговых льгот и отмены неэффективных налоговых льгот;</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совершенствование управления  муниципальной собственностью путем:</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а</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повышения эффективности управления муниципальным имуществом и земельными участками;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б</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проведение инвентаризации муниципального недвижимого имущества и внесение предложений по результатам инвентаризации в части дальнейшего использования имущества;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в</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обеспечение сохранности муниципального имущества.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При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формировании основных направлений налоговой политики муниципального образования Юрьев-Польский район учтены изменения в налоговое и бюджетное законодательство, вносимые и планируемые к принятию на местном уровне.</a:t>
            </a:r>
          </a:p>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Внесены изменения в Бюджетный Кодекс Российской Федерации: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с 1 января 2020 года изменяется порядок зачисления штрафных санкций в соответствующий бюджет в зависимости от нормативно-правового акта, на основании которого налагается штраф, а также от финансового обеспечения деятельности органа, должностные лица которого налагают штраф (Федеральный закон от 15 апреля 2019 года № 62-ФЗ);</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установлен с 1 января 2020 года норматив зачисления в бюджеты городских округов и муниципальных районов платы за негативное воздействие на окружающую среду в размере 60% (Федеральный закон от 15 апреля 2019 года № 62-ФЗ</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a:t>
            </a:r>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3801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260648"/>
            <a:ext cx="8763892" cy="2862322"/>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проектом федерального закона №573902-7 «О внесении изменений в Бюджетный кодекс Российской Федерации и отдельные законодательные акты Российской Федерации в целях совершенствования межбюджетных отношений», принятым Государственной Думой Федерального Собрания РФ в 1 чтении, предусматривается возможность передачи части транспортного налога с физических лиц в муниципальные дорожные фонды.</a:t>
            </a:r>
          </a:p>
          <a:p>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a:t>
            </a:r>
          </a:p>
          <a:p>
            <a:pPr algn="ctr"/>
            <a:r>
              <a:rPr lang="ru-RU" sz="1800" dirty="0">
                <a:solidFill>
                  <a:prstClr val="black">
                    <a:lumMod val="85000"/>
                    <a:lumOff val="15000"/>
                  </a:prstClr>
                </a:solidFill>
                <a:latin typeface="Times New Roman" panose="02020603050405020304" pitchFamily="18" charset="0"/>
                <a:cs typeface="Times New Roman" panose="02020603050405020304" pitchFamily="18" charset="0"/>
              </a:rPr>
              <a:t>IV. Основные параметры налоговых и неналоговых доходов бюджета    муниципального образования Юрьев-Польский район</a:t>
            </a:r>
          </a:p>
          <a:p>
            <a:endParaRPr lang="ru-RU" sz="1400" dirty="0">
              <a:solidFill>
                <a:prstClr val="black">
                  <a:lumMod val="85000"/>
                  <a:lumOff val="15000"/>
                </a:prstClr>
              </a:solidFill>
              <a:latin typeface="Times New Roman" panose="02020603050405020304" pitchFamily="18" charset="0"/>
              <a:cs typeface="Times New Roman" panose="02020603050405020304" pitchFamily="18" charset="0"/>
            </a:endParaRPr>
          </a:p>
          <a:p>
            <a:pPr algn="ct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Поступление налоговых и неналоговых доходов</a:t>
            </a:r>
          </a:p>
          <a:p>
            <a:pPr algn="ct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в бюджет муниципального образования Юрьев-Польский район </a:t>
            </a:r>
          </a:p>
          <a:p>
            <a:pPr algn="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за 2018 </a:t>
            </a:r>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год                                                                       тыс</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рублей</a:t>
            </a:r>
          </a:p>
        </p:txBody>
      </p:sp>
      <p:graphicFrame>
        <p:nvGraphicFramePr>
          <p:cNvPr id="3" name="Таблица 2"/>
          <p:cNvGraphicFramePr>
            <a:graphicFrameLocks noGrp="1"/>
          </p:cNvGraphicFramePr>
          <p:nvPr>
            <p:extLst>
              <p:ext uri="{D42A27DB-BD31-4B8C-83A1-F6EECF244321}">
                <p14:modId xmlns:p14="http://schemas.microsoft.com/office/powerpoint/2010/main" val="2207935259"/>
              </p:ext>
            </p:extLst>
          </p:nvPr>
        </p:nvGraphicFramePr>
        <p:xfrm>
          <a:off x="259233" y="3122970"/>
          <a:ext cx="8705255" cy="3580336"/>
        </p:xfrm>
        <a:graphic>
          <a:graphicData uri="http://schemas.openxmlformats.org/drawingml/2006/table">
            <a:tbl>
              <a:tblPr>
                <a:tableStyleId>{5C22544A-7EE6-4342-B048-85BDC9FD1C3A}</a:tableStyleId>
              </a:tblPr>
              <a:tblGrid>
                <a:gridCol w="1745341"/>
                <a:gridCol w="1289928"/>
                <a:gridCol w="1408088"/>
                <a:gridCol w="1289928"/>
                <a:gridCol w="1381829"/>
                <a:gridCol w="1590141"/>
              </a:tblGrid>
              <a:tr h="288032">
                <a:tc rowSpan="2">
                  <a:txBody>
                    <a:bodyPr/>
                    <a:lstStyle/>
                    <a:p>
                      <a:pPr algn="ctr">
                        <a:spcAft>
                          <a:spcPts val="0"/>
                        </a:spcAft>
                      </a:pPr>
                      <a:r>
                        <a:rPr lang="ru-RU" sz="1000" dirty="0">
                          <a:effectLst/>
                        </a:rPr>
                        <a:t>Показатели</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rowSpan="2">
                  <a:txBody>
                    <a:bodyPr/>
                    <a:lstStyle/>
                    <a:p>
                      <a:pPr algn="ctr">
                        <a:spcAft>
                          <a:spcPts val="0"/>
                        </a:spcAft>
                      </a:pPr>
                      <a:r>
                        <a:rPr lang="ru-RU" sz="1000">
                          <a:effectLst/>
                        </a:rPr>
                        <a:t>Исполнено за 2018 год</a:t>
                      </a:r>
                      <a:endParaRPr lang="ru-RU" sz="80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rowSpan="2">
                  <a:txBody>
                    <a:bodyPr/>
                    <a:lstStyle/>
                    <a:p>
                      <a:pPr algn="ctr">
                        <a:spcAft>
                          <a:spcPts val="0"/>
                        </a:spcAft>
                      </a:pPr>
                      <a:r>
                        <a:rPr lang="ru-RU" sz="1000" dirty="0">
                          <a:effectLst/>
                        </a:rPr>
                        <a:t>Уточненный план на 2018 год</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rowSpan="2">
                  <a:txBody>
                    <a:bodyPr/>
                    <a:lstStyle/>
                    <a:p>
                      <a:pPr algn="ctr">
                        <a:spcAft>
                          <a:spcPts val="0"/>
                        </a:spcAft>
                      </a:pPr>
                      <a:r>
                        <a:rPr lang="ru-RU" sz="1000" dirty="0">
                          <a:effectLst/>
                        </a:rPr>
                        <a:t>Исполнено за 2017</a:t>
                      </a:r>
                      <a:endParaRPr lang="ru-RU" sz="800" dirty="0">
                        <a:effectLst/>
                      </a:endParaRPr>
                    </a:p>
                    <a:p>
                      <a:pPr algn="ctr">
                        <a:spcAft>
                          <a:spcPts val="0"/>
                        </a:spcAft>
                      </a:pPr>
                      <a:r>
                        <a:rPr lang="ru-RU" sz="1000" dirty="0">
                          <a:effectLst/>
                        </a:rPr>
                        <a:t>год</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gridSpan="2">
                  <a:txBody>
                    <a:bodyPr/>
                    <a:lstStyle/>
                    <a:p>
                      <a:pPr algn="ctr">
                        <a:spcAft>
                          <a:spcPts val="0"/>
                        </a:spcAft>
                      </a:pPr>
                      <a:r>
                        <a:rPr lang="ru-RU" sz="1000" dirty="0">
                          <a:effectLst/>
                        </a:rPr>
                        <a:t>% исполнения факта 2018 года</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hMerge="1">
                  <a:txBody>
                    <a:bodyPr/>
                    <a:lstStyle/>
                    <a:p>
                      <a:endParaRPr lang="ru-RU"/>
                    </a:p>
                  </a:txBody>
                  <a:tcPr/>
                </a:tc>
              </a:tr>
              <a:tr h="34182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00">
                          <a:effectLst/>
                        </a:rPr>
                        <a:t>к уточненному плану на 2018год</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к 2017 году</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378254">
                <a:tc>
                  <a:txBody>
                    <a:bodyPr/>
                    <a:lstStyle/>
                    <a:p>
                      <a:pPr>
                        <a:spcAft>
                          <a:spcPts val="0"/>
                        </a:spcAft>
                      </a:pPr>
                      <a:r>
                        <a:rPr lang="ru-RU" sz="1000">
                          <a:effectLst/>
                        </a:rPr>
                        <a:t>Налоговые и неналоговые доходы, всего</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223812</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dirty="0">
                          <a:effectLst/>
                        </a:rPr>
                        <a:t>215719</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223486</a:t>
                      </a:r>
                      <a:endParaRPr lang="ru-RU" sz="800">
                        <a:effectLst/>
                      </a:endParaRPr>
                    </a:p>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103,8</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100,1</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251200">
                <a:tc>
                  <a:txBody>
                    <a:bodyPr/>
                    <a:lstStyle/>
                    <a:p>
                      <a:pPr>
                        <a:spcAft>
                          <a:spcPts val="0"/>
                        </a:spcAft>
                      </a:pPr>
                      <a:r>
                        <a:rPr lang="ru-RU" sz="1000">
                          <a:effectLst/>
                        </a:rPr>
                        <a:t>в том числе:</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252856">
                <a:tc>
                  <a:txBody>
                    <a:bodyPr/>
                    <a:lstStyle/>
                    <a:p>
                      <a:pPr>
                        <a:spcAft>
                          <a:spcPts val="0"/>
                        </a:spcAft>
                      </a:pPr>
                      <a:r>
                        <a:rPr lang="ru-RU" sz="1000">
                          <a:effectLst/>
                        </a:rPr>
                        <a:t>Налоговые доходы</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183044</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a:effectLst/>
                        </a:rPr>
                        <a:t>178427</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169479</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102,6</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108,0</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251200">
                <a:tc>
                  <a:txBody>
                    <a:bodyPr/>
                    <a:lstStyle/>
                    <a:p>
                      <a:pPr>
                        <a:spcAft>
                          <a:spcPts val="0"/>
                        </a:spcAft>
                      </a:pPr>
                      <a:r>
                        <a:rPr lang="ru-RU" sz="1000">
                          <a:effectLst/>
                        </a:rPr>
                        <a:t>из них:</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396872">
                <a:tc>
                  <a:txBody>
                    <a:bodyPr/>
                    <a:lstStyle/>
                    <a:p>
                      <a:pPr>
                        <a:spcAft>
                          <a:spcPts val="0"/>
                        </a:spcAft>
                      </a:pPr>
                      <a:r>
                        <a:rPr lang="ru-RU" sz="1000">
                          <a:effectLst/>
                        </a:rPr>
                        <a:t>Налог на доходы физических лиц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137252</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dirty="0">
                          <a:effectLst/>
                        </a:rPr>
                        <a:t>134458</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125875</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102,1</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109,0</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432048">
                <a:tc>
                  <a:txBody>
                    <a:bodyPr/>
                    <a:lstStyle/>
                    <a:p>
                      <a:pPr>
                        <a:spcAft>
                          <a:spcPts val="0"/>
                        </a:spcAft>
                      </a:pPr>
                      <a:r>
                        <a:rPr lang="ru-RU" sz="1000">
                          <a:effectLst/>
                        </a:rPr>
                        <a:t>Акцизы по подакцизным товарам</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13819</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a:effectLst/>
                        </a:rPr>
                        <a:t>12790</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13057</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108,0</a:t>
                      </a:r>
                      <a:endParaRPr lang="ru-RU" sz="800">
                        <a:effectLst/>
                      </a:endParaRPr>
                    </a:p>
                    <a:p>
                      <a:pPr algn="ctr">
                        <a:spcAft>
                          <a:spcPts val="0"/>
                        </a:spcAft>
                      </a:pPr>
                      <a:r>
                        <a:rPr lang="ru-RU" sz="1000">
                          <a:effectLst/>
                        </a:rPr>
                        <a:t> </a:t>
                      </a:r>
                      <a:endParaRPr lang="ru-RU" sz="800">
                        <a:effectLst/>
                      </a:endParaRPr>
                    </a:p>
                    <a:p>
                      <a:pPr algn="ctr">
                        <a:spcAft>
                          <a:spcPts val="0"/>
                        </a:spcAft>
                      </a:pPr>
                      <a:r>
                        <a:rPr lang="ru-RU" sz="1000">
                          <a:effectLst/>
                        </a:rPr>
                        <a:t> </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105,8</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406896">
                <a:tc>
                  <a:txBody>
                    <a:bodyPr/>
                    <a:lstStyle/>
                    <a:p>
                      <a:pPr>
                        <a:spcAft>
                          <a:spcPts val="0"/>
                        </a:spcAft>
                      </a:pPr>
                      <a:r>
                        <a:rPr lang="ru-RU" sz="1000">
                          <a:effectLst/>
                        </a:rPr>
                        <a:t>Налоги на совокупный доход</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27110</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a:effectLst/>
                        </a:rPr>
                        <a:t>26679</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27055</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101,6</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100,2</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251200">
                <a:tc>
                  <a:txBody>
                    <a:bodyPr/>
                    <a:lstStyle/>
                    <a:p>
                      <a:pPr>
                        <a:spcAft>
                          <a:spcPts val="0"/>
                        </a:spcAft>
                      </a:pPr>
                      <a:r>
                        <a:rPr lang="ru-RU" sz="1000">
                          <a:effectLst/>
                        </a:rPr>
                        <a:t>Госпошлина</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4863</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a:effectLst/>
                        </a:rPr>
                        <a:t>4500</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3492</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a:effectLst/>
                        </a:rPr>
                        <a:t>108,1</a:t>
                      </a:r>
                      <a:endParaRPr lang="ru-RU" sz="80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 139,3</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r h="252856">
                <a:tc>
                  <a:txBody>
                    <a:bodyPr/>
                    <a:lstStyle/>
                    <a:p>
                      <a:pPr>
                        <a:spcAft>
                          <a:spcPts val="0"/>
                        </a:spcAft>
                      </a:pPr>
                      <a:r>
                        <a:rPr lang="ru-RU" sz="1000" dirty="0">
                          <a:effectLst/>
                        </a:rPr>
                        <a:t>Неналоговые доходы</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40768</a:t>
                      </a:r>
                      <a:endParaRPr lang="ru-RU" sz="800" dirty="0">
                        <a:effectLst/>
                      </a:endParaRPr>
                    </a:p>
                    <a:p>
                      <a:pPr algn="ctr">
                        <a:spcAft>
                          <a:spcPts val="0"/>
                        </a:spcAft>
                      </a:pPr>
                      <a:r>
                        <a:rPr lang="ru-RU" sz="1000" dirty="0">
                          <a:effectLst/>
                        </a:rPr>
                        <a:t> </a:t>
                      </a:r>
                      <a:endParaRPr lang="ru-RU" sz="800" dirty="0">
                        <a:effectLst/>
                        <a:latin typeface="Times New Roman"/>
                        <a:ea typeface="Times New Roman"/>
                      </a:endParaRPr>
                    </a:p>
                  </a:txBody>
                  <a:tcPr marL="56658" marR="56658" marT="0" marB="0">
                    <a:gradFill flip="none" rotWithShape="1">
                      <a:gsLst>
                        <a:gs pos="0">
                          <a:srgbClr val="FFCCFF"/>
                        </a:gs>
                        <a:gs pos="91000">
                          <a:schemeClr val="accent1">
                            <a:tint val="44500"/>
                            <a:satMod val="160000"/>
                          </a:schemeClr>
                        </a:gs>
                        <a:gs pos="100000">
                          <a:schemeClr val="accent2">
                            <a:lumMod val="40000"/>
                            <a:lumOff val="60000"/>
                          </a:schemeClr>
                        </a:gs>
                      </a:gsLst>
                      <a:lin ang="5400000" scaled="0"/>
                      <a:tileRect/>
                    </a:gradFill>
                  </a:tcPr>
                </a:tc>
                <a:tc>
                  <a:txBody>
                    <a:bodyPr/>
                    <a:lstStyle/>
                    <a:p>
                      <a:pPr algn="ctr">
                        <a:spcAft>
                          <a:spcPts val="0"/>
                        </a:spcAft>
                      </a:pPr>
                      <a:r>
                        <a:rPr lang="ru-RU" sz="1000" dirty="0">
                          <a:effectLst/>
                        </a:rPr>
                        <a:t>37292</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54007</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109,3</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c>
                  <a:txBody>
                    <a:bodyPr/>
                    <a:lstStyle/>
                    <a:p>
                      <a:pPr algn="ctr">
                        <a:spcAft>
                          <a:spcPts val="0"/>
                        </a:spcAft>
                      </a:pPr>
                      <a:r>
                        <a:rPr lang="ru-RU" sz="1000" dirty="0">
                          <a:effectLst/>
                        </a:rPr>
                        <a:t>75,5</a:t>
                      </a:r>
                      <a:endParaRPr lang="ru-RU" sz="800" dirty="0">
                        <a:effectLst/>
                        <a:latin typeface="Times New Roman"/>
                        <a:ea typeface="Times New Roman"/>
                      </a:endParaRPr>
                    </a:p>
                  </a:txBody>
                  <a:tcPr marL="56658" marR="56658" marT="0" marB="0">
                    <a:gradFill>
                      <a:gsLst>
                        <a:gs pos="0">
                          <a:srgbClr val="FFCCFF"/>
                        </a:gs>
                        <a:gs pos="91000">
                          <a:schemeClr val="accent1">
                            <a:tint val="44500"/>
                            <a:satMod val="160000"/>
                          </a:schemeClr>
                        </a:gs>
                        <a:gs pos="100000">
                          <a:schemeClr val="accent2">
                            <a:lumMod val="40000"/>
                            <a:lumOff val="60000"/>
                          </a:schemeClr>
                        </a:gs>
                      </a:gsLst>
                      <a:lin ang="5400000" scaled="0"/>
                    </a:gradFill>
                  </a:tcPr>
                </a:tc>
              </a:tr>
            </a:tbl>
          </a:graphicData>
        </a:graphic>
      </p:graphicFrame>
    </p:spTree>
    <p:extLst>
      <p:ext uri="{BB962C8B-B14F-4D97-AF65-F5344CB8AC3E}">
        <p14:creationId xmlns:p14="http://schemas.microsoft.com/office/powerpoint/2010/main" val="40540125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3" name="Прямоугольник 2"/>
          <p:cNvSpPr/>
          <p:nvPr/>
        </p:nvSpPr>
        <p:spPr>
          <a:xfrm>
            <a:off x="251520" y="260648"/>
            <a:ext cx="8640960" cy="5262979"/>
          </a:xfrm>
          <a:prstGeom prst="rect">
            <a:avLst/>
          </a:prstGeom>
        </p:spPr>
        <p:txBody>
          <a:bodyPr wrap="square">
            <a:spAutoFit/>
          </a:bodyPr>
          <a:lstStyle/>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Собственные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налоговые и неналоговые доходы бюджета муниципального образования Юрьев-Польский район  по итогам 2018 года получены в сумме 223812 тыс. рублей. С приростом на 0,1% к факту 2017 года.</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Налоговые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доходы за 2018 год составили 183044 тыс. рублей. Увеличение к уровню 2017 года составило 8%, в абсолютном выражении 13565 тыс. рублей.</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Большая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часть налоговых поступлений обеспечена поступлениями налога на доходы физических лиц  75%. </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Поступления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налога на доходы физических лиц за 2018 год в бюджет муниципального образования Юрьев-Польский район составили 137252 тыс. рублей. По сравнению с 2017 годом поступления увеличились на 9%.</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Увеличение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поступлений произошло по акцизам на нефтепродукты на 5,8%, что обусловлено увеличением общего объема дорожного фонда Владимирской области; госпошлины на 39,3%, что объясняется повышением ставок.</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Поступления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неналоговых доходов в бюджет муниципального образования Юрьев-Польский район за 2018 год составили 40768 тыс. рублей. (75,5% к уровню 2017 года). Данное снижение поступлений произошло за счет уменьшения плана продаж.</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Для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привлечения дополнительных неналоговых доходов в  бюджет  муниципального образования Юрьев-Польский район повышена экономическая эффективность  муниципального сектора экономики по следующим направлениям:</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ежегодная индексация размеров арендной платы за пользование имуществом;</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пересмотр ставок арендной платы за земельные участки исходя из кадастровой стоимости земли;</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принятие мер по повышению эффективности деятельности  муниципальных предприятий за счет системного мониторинга результатов их финансово-хозяйственной деятельности, проведения  балансовых комиссий.</a:t>
            </a:r>
          </a:p>
          <a:p>
            <a:pPr algn="just"/>
            <a:r>
              <a:rPr lang="ru-RU" sz="1400" dirty="0" smtClean="0">
                <a:solidFill>
                  <a:prstClr val="black">
                    <a:lumMod val="85000"/>
                    <a:lumOff val="15000"/>
                  </a:prstClr>
                </a:solidFill>
                <a:latin typeface="Times New Roman" panose="02020603050405020304" pitchFamily="18" charset="0"/>
                <a:cs typeface="Times New Roman" panose="02020603050405020304" pitchFamily="18" charset="0"/>
              </a:rPr>
              <a:t>      Ежегодно </a:t>
            </a:r>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главным администраторам доходов  бюджета муниципального образования Юрьев-Польский район доводится план по мобилизации доходов.</a:t>
            </a:r>
          </a:p>
        </p:txBody>
      </p:sp>
    </p:spTree>
    <p:extLst>
      <p:ext uri="{BB962C8B-B14F-4D97-AF65-F5344CB8AC3E}">
        <p14:creationId xmlns:p14="http://schemas.microsoft.com/office/powerpoint/2010/main" val="13999213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flipV="1">
            <a:off x="-1" y="260049"/>
            <a:ext cx="90154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539552" y="548680"/>
            <a:ext cx="8136904" cy="6063198"/>
          </a:xfrm>
          <a:prstGeom prst="rect">
            <a:avLst/>
          </a:prstGeom>
        </p:spPr>
        <p:txBody>
          <a:bodyPr wrap="square">
            <a:spAutoFit/>
          </a:bodyPr>
          <a:lstStyle/>
          <a:p>
            <a:pPr algn="ctr">
              <a:buClrTx/>
            </a:pPr>
            <a:r>
              <a:rPr lang="ru-RU" altLang="ru-RU" dirty="0">
                <a:solidFill>
                  <a:srgbClr val="7030A0"/>
                </a:solidFill>
                <a:latin typeface="Times New Roman" pitchFamily="18" charset="0"/>
                <a:cs typeface="Times New Roman" pitchFamily="18" charset="0"/>
              </a:rPr>
              <a:t>Основные направления бюджетной политики  муниципального образования Юрьев-Польский район на </a:t>
            </a:r>
            <a:r>
              <a:rPr lang="ru-RU" altLang="ru-RU" dirty="0" smtClean="0">
                <a:solidFill>
                  <a:srgbClr val="7030A0"/>
                </a:solidFill>
                <a:latin typeface="Times New Roman" pitchFamily="18" charset="0"/>
                <a:cs typeface="Times New Roman" pitchFamily="18" charset="0"/>
              </a:rPr>
              <a:t>2020 год</a:t>
            </a:r>
          </a:p>
          <a:p>
            <a:pPr algn="ctr">
              <a:buClrTx/>
            </a:pPr>
            <a:endParaRPr lang="ru-RU" altLang="ru-RU" dirty="0">
              <a:solidFill>
                <a:srgbClr val="7030A0"/>
              </a:solidFill>
              <a:latin typeface="Times New Roman" pitchFamily="18" charset="0"/>
              <a:cs typeface="Times New Roman" pitchFamily="18" charset="0"/>
            </a:endParaRPr>
          </a:p>
          <a:p>
            <a:pPr algn="just"/>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Основные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направления бюджетной политики муниципального образования Юрьев-Польский район на 2020 год (далее – основные направления бюджетной политики) разработаны в соответствии со статьей 172 Бюджетного кодекса Российской Федерации с учетом итогов реализации бюджетной политики до 2018 года. При подготовке основных направлений бюджетной политики учтены положения Указа Президента Российской Федерации от 7 мая 2018 г. № 204 «О национальных целях и стратегических задачах развития Российской Федерации на период до 2024 года», Послания Президента Российской Федерации Федеральному Собранию Российской Федерации от 20 февраля 2019 года и Концепции повышения эффективности бюджетных расходов в 2019 - 2024 годах, утвержденной распоряжением Правительства Российской Федерации от 31 декабря 2018 г. № 117-р.</a:t>
            </a:r>
          </a:p>
          <a:p>
            <a:pPr algn="just"/>
            <a:endPar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algn="just"/>
            <a:endPar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                      I</a:t>
            </a: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 Основные цели и задачи бюджетной политики на 2020 год</a:t>
            </a:r>
          </a:p>
          <a:p>
            <a:pPr algn="just"/>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Целью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основных направлений бюджетной политики является описание основных подходов к формированию проекта бюджета муниципального образования Юрьев-Польский район на 2020 год, а также обеспечение прозрачности и открытости бюджетного планирования.</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Президентом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России были поставлены национальные цели развития на ближайшие 6 лет практически во всех сферах общественной жизни – повышение качества жизни и благосостояния граждан, снижение бедности и неравенства, повышение качества и доступности здравоохранения и образования, создание современной инфраструктуры.</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Основным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инструментом реализации указанных целей стали национальные проекты (программы) (далее – национальные проекты), реализуемые с учетом накопленного опыта организации проектной деятельности в органах исполнительной власти</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746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1844675"/>
            <a:ext cx="87534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cs typeface="Times New Roman" pitchFamily="16" charset="0"/>
              </a:rPr>
              <a:t>          «Бюджет для граждан» познакомит Вас с положениями основного финансового документа – проектом бюджета муниципального образования Юрьев-Польский район на </a:t>
            </a:r>
            <a:r>
              <a:rPr lang="ru-RU" altLang="ru-RU" sz="2000" dirty="0" smtClean="0">
                <a:solidFill>
                  <a:schemeClr val="tx1">
                    <a:lumMod val="75000"/>
                    <a:lumOff val="25000"/>
                  </a:schemeClr>
                </a:solidFill>
                <a:latin typeface="Times New Roman" pitchFamily="16" charset="0"/>
                <a:cs typeface="Times New Roman" pitchFamily="16" charset="0"/>
              </a:rPr>
              <a:t>2020 </a:t>
            </a:r>
            <a:r>
              <a:rPr lang="ru-RU" altLang="ru-RU" sz="2000" dirty="0">
                <a:solidFill>
                  <a:schemeClr val="tx1">
                    <a:lumMod val="75000"/>
                    <a:lumOff val="25000"/>
                  </a:schemeClr>
                </a:solidFill>
                <a:latin typeface="Times New Roman" pitchFamily="16" charset="0"/>
                <a:cs typeface="Times New Roman" pitchFamily="16" charset="0"/>
              </a:rPr>
              <a:t>год.</a:t>
            </a:r>
          </a:p>
          <a:p>
            <a:pPr algn="just" eaLnBrk="1" hangingPunct="1">
              <a:lnSpc>
                <a:spcPct val="90000"/>
              </a:lnSpc>
              <a:spcBef>
                <a:spcPts val="500"/>
              </a:spcBef>
              <a:spcAft>
                <a:spcPct val="0"/>
              </a:spcAft>
              <a:buClrTx/>
              <a:buSzPct val="100000"/>
              <a:buFontTx/>
              <a:buNone/>
            </a:pPr>
            <a:endParaRPr lang="ru-RU" altLang="ru-RU" sz="2000" dirty="0">
              <a:solidFill>
                <a:schemeClr val="tx1">
                  <a:lumMod val="75000"/>
                  <a:lumOff val="25000"/>
                </a:schemeClr>
              </a:solidFill>
              <a:latin typeface="Times New Roman" pitchFamily="16"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муниципальным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служащим, пенсионерам  и другим категориям населения, так как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бюджет района </a:t>
            </a: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затрагивает интересы каждого </a:t>
            </a: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жителя.</a:t>
            </a:r>
          </a:p>
          <a:p>
            <a:pPr algn="just" eaLnBrk="1" hangingPunct="1">
              <a:lnSpc>
                <a:spcPct val="90000"/>
              </a:lnSpc>
              <a:spcBef>
                <a:spcPts val="500"/>
              </a:spcBef>
              <a:spcAft>
                <a:spcPct val="0"/>
              </a:spcAft>
              <a:buClrTx/>
              <a:buSzPct val="100000"/>
              <a:buFontTx/>
              <a:buNone/>
            </a:pPr>
            <a:r>
              <a:rPr lang="ru-RU" altLang="ru-RU" sz="2000" dirty="0" smtClean="0">
                <a:solidFill>
                  <a:schemeClr val="tx1">
                    <a:lumMod val="75000"/>
                    <a:lumOff val="25000"/>
                  </a:schemeClr>
                </a:solidFill>
                <a:latin typeface="Times New Roman" pitchFamily="16" charset="0"/>
                <a:ea typeface="Calibri" pitchFamily="34" charset="0"/>
                <a:cs typeface="Times New Roman" pitchFamily="16" charset="0"/>
              </a:rPr>
              <a:t>      </a:t>
            </a:r>
            <a:endParaRPr lang="ru-RU" altLang="ru-RU" sz="2000" dirty="0">
              <a:solidFill>
                <a:schemeClr val="tx1">
                  <a:lumMod val="75000"/>
                  <a:lumOff val="25000"/>
                </a:schemeClr>
              </a:solidFill>
              <a:latin typeface="Times New Roman" pitchFamily="16" charset="0"/>
              <a:ea typeface="Calibri" pitchFamily="34"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Мы постарались в доступной и понятной для граждан форме показать основные параметры бюджета муниципального образования Юрьев-Польский район.</a:t>
            </a:r>
            <a:endParaRPr lang="ru-RU" altLang="ru-RU" sz="2000" dirty="0">
              <a:solidFill>
                <a:schemeClr val="tx1">
                  <a:lumMod val="75000"/>
                  <a:lumOff val="25000"/>
                </a:schemeClr>
              </a:solidFill>
              <a:latin typeface="Times New Roman" pitchFamily="16" charset="0"/>
              <a:cs typeface="Times New Roman" pitchFamily="16" charset="0"/>
            </a:endParaRPr>
          </a:p>
        </p:txBody>
      </p:sp>
      <p:sp>
        <p:nvSpPr>
          <p:cNvPr id="7171" name="Text Box 2"/>
          <p:cNvSpPr txBox="1">
            <a:spLocks noChangeArrowheads="1"/>
          </p:cNvSpPr>
          <p:nvPr/>
        </p:nvSpPr>
        <p:spPr bwMode="auto">
          <a:xfrm>
            <a:off x="907275" y="404813"/>
            <a:ext cx="7713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цели преследует документ </a:t>
            </a:r>
          </a:p>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 для граждан» :</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115888"/>
            <a:ext cx="48895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95536" y="305767"/>
            <a:ext cx="8352928" cy="6555641"/>
          </a:xfrm>
          <a:prstGeom prst="rect">
            <a:avLst/>
          </a:prstGeom>
        </p:spPr>
        <p:txBody>
          <a:bodyPr wrap="square">
            <a:spAutoFit/>
          </a:bodyPr>
          <a:lstStyle/>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Необходимость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достижения приоритетов и целей в условиях ограниченности бюджетных ресурсов увеличивает актуальность реализации мер по повышению эффективности использования бюджетных средств.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Одним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из приоритетных направлений повышения эффективности бюджетных расходов в предстоящем периоде будет развитие муниципальных программ на проектных принципах управления. С учетом интеграции предусмотренных Указом Президента Российской Федерации от 7 мая 2018 г. № 204 национальных проектов (программ) муниципальные программы должны стать простым и эффективным инструментом организации как проектной, так и процессной (текущей) деятельности муниципальных органов, отражающим взаимосвязь затраченных ресурсов и полученных результатов.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Проектом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федерального закона № 573902-7 «О внесении изменений в Бюджетный кодекс Российской Федерации и отдельные законодательные акты Российской Федерации в целях совершенствования межбюджетных отношений», принятым Государственной Думой Федерального Собрания Российской Федерации в 1 чтении, предусмотрен целый ряд изменений в целях обеспечения сбалансированности местных бюджетов, включая возможность передачи части транспортного налога с физических лиц в муниципальные дорожные фонды, что позволит направить больше средств на ремонт и содержание дорог.</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Предполагается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внедрение комплексного механизма аудита (обзора) бюджетных расходов.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Будет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внедрена система управления налоговыми расходами (выпадающими доходами бюджета, обусловленными налоговыми льготами, преференциями по налогам и сборам, предусмотренными в качестве мер государственной поддержки в соответствии с целями государственных программ) и обеспечена ее интеграция в бюджетный процесс.</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создание условий для инициативного бюджетирования на уровне муниципальных образований. В районе продолжится поддержка развития инициативного бюджетирования в муниципальных образованиях через стимулирование доходов местных бюджетов за счет самообложения граждан и добровольных пожертвований.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Кроме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того, в целях 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 включая:</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расширение практики внедрения обоснований расходов для получателей бюджетных средств;</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введение в процедуру планирования бюджетных инвестиций в объекты капитального строительства механизма обоснования инвестиций и проведения технологического и ценового аудита</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4289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3" name="Прямоугольник 2"/>
          <p:cNvSpPr/>
          <p:nvPr/>
        </p:nvSpPr>
        <p:spPr>
          <a:xfrm>
            <a:off x="395536" y="305767"/>
            <a:ext cx="8424936" cy="6432530"/>
          </a:xfrm>
          <a:prstGeom prst="rect">
            <a:avLst/>
          </a:prstGeom>
        </p:spPr>
        <p:txBody>
          <a:bodyPr wrap="square">
            <a:spAutoFit/>
          </a:bodyPr>
          <a:lstStyle/>
          <a:p>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распространение применения механизма казначейского сопровождения;</a:t>
            </a:r>
          </a:p>
          <a:p>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обеспечение открытости и прозрачности бюджетных данных.</a:t>
            </a:r>
          </a:p>
          <a:p>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II. Направление бюджетных расходов</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Значимость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национальных целей развития с точки зрения бюджетной политики подчеркивается тем фактом, что для достижения указанных целей при формировании проекта бюджета муниципального образования Юрьев-Польский район бюджетные ассигнования на реализацию национальных проектов предусмотрены в приоритетном порядке.</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Приоритетные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направления в сфере расходов бюджета муниципального образования Юрьев-Польский район:     </a:t>
            </a:r>
          </a:p>
          <a:p>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демография; </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образование</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экология</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безопасные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 качественные автомобильные дороги;</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поддержка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занятости;</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культура</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малое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и среднее предпринимательство и поддержка индивидуальной предпринимательской инициативы.</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Реализация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бюджетной политики в сфере образования должна быть направлена на решение задач и достижение стратегических целей национального проекта «Образование».</a:t>
            </a:r>
          </a:p>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муниципальных общеобразовательных организациях, детских садах необходимо реализовать условия для раннего развития детей в возрасте до трех лет, продолжить внедрение на уровнях основного общего и среднего общего образования новых методов обучения и воспитания, образовательных технологий, обеспечивающих освоение обучающимися базовых навыков и умений, повышение их мотивации к обучению и вовлеченности в образовательный процесс. В целях повышения качества исполнения органами местного самоуправления возложенных на них федеральным законодательством полномочий по организации предоставления бесплатного дошкольного и общего образования в муниципальных образовательных организациях, планируется получение бюджетом муниципального образования Юрьев-Польский район единой субвенции на реализацию общеобразовательных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программ</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7117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95536" y="260648"/>
            <a:ext cx="8496944" cy="6771084"/>
          </a:xfrm>
          <a:prstGeom prst="rect">
            <a:avLst/>
          </a:prstGeom>
        </p:spPr>
        <p:txBody>
          <a:bodyPr wrap="square">
            <a:spAutoFit/>
          </a:bodyPr>
          <a:lstStyle/>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дошкольного и общего образования.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Следует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продолжить работу по повышению доступности качественного образования для детей с ограниченными возможностями здоровья, детей-инвалидов посредством развития программ инклюзивного образования, а также по обеспечению условий, гарантирующих сохранение здоровья детей и безопасность участников образовательного процесса.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Главным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вопросом на повестке дня остается безопасность перевозок обучающихся, проживающих в сельской местности. Поэтому актуальным является приобретение новых школьных автобусов, соответствующих требованиям ГОСТ, и поэтапная замена автотранспорта, выработавшего свой ресурс. Как и в предыдущие годы, продолжится финансирование проектов, направленных на поддержку инноваций в муниципальных общеобразовательных организациях, лучших муниципальных загородных оздоровительных лагерей по итогам областного конкурса.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продолжить работу по созданию конкурентной среды и повышению доступности и качества дополнительного образования детей, поддержке и развитию способностей и талантов у детей и молодежи.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Предусматриваются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мероприятия по созданию современной и безопасной цифровой образовательной среды, обеспечивающей высокое качество и доступность образования всех уровней, путем обновления информационно-коммуникационной инфраструктуры, подготовки кадров, внедрения инструментов федеральной цифровой платформы в образовательный процесс.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Планируется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реализация программ психолого-педагогической, методической и консультативной помощи родителям детей, получающим образование в семье, а также по созданию условий для раннего развития детей.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целях повышения кадрового потенциала педагогов следует обеспечить уровень их заработной платы не ниже среднемесячного дохода от трудовой деятельности по региону.</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Должны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сохранится все предусмотренные областным законодательством меры социальной поддержки работников системы образования.</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Бюджетная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в сфере физической культуры и спорта будет направлена на реализацию цели - доведение к 2024 году до 55% доли населения, систематически занимающего физической культурой и спортом.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Главным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приоритетом в отрасли станет создание для всех слоев населения возможностей для занятий физической культурой и спортом.</a:t>
            </a:r>
          </a:p>
          <a:p>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5324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251520" y="188639"/>
            <a:ext cx="8568952" cy="6555641"/>
          </a:xfrm>
          <a:prstGeom prst="rect">
            <a:avLst/>
          </a:prstGeom>
        </p:spPr>
        <p:txBody>
          <a:bodyPr wrap="square">
            <a:spAutoFit/>
          </a:bodyPr>
          <a:lstStyle/>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Приоритетным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направлением расходов в сфере культуры является поддержка из областного бюджета материально-технической базы муниципальных учреждений культуры. Также планируются гранты на реализацию творческих проектов на селе в сфере культуры.</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Продолжится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обеспечение школ искусств музыкальными инструментами и оборудованием.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Должны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быть предусмотрены мероприятия по развитию библиотечного дела в части обеспечения сохранности и пополнения библиотечных фондов.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2020 году в области экологии приоритетом останется создание основ экологической культуры в обществе, воспитание бережного отношения населения к природе, формирование у граждан норм экологического поведения.</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целях повышения качества и безопасности питьевой воды возможно участие муниципального образования Юрьев-Польский район в регионального проекте «Чистая вода».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Бюджетная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в сфере дорожного хозяйства будет направлена на создание безопасных и качественных дорог. Достижение поставленной цели должно быть обеспечено за средств муниципального дорожного фонда.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За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счет муниципального дорожного фонда планируются мероприятия по ремонту и содержанию автомобильных дорог, что дает возможность увеличить долю автомобильных дорог общего пользования местного значения, отвечающих нормативным требованиям.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целях повышения доступности транспортных услуг для населения сохранено предоставление гражданам мер социальной поддержки при оплате проезда в общественном транспорте.</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Бюджетная политика в сфере поддержки занятости населения направлена на содействие трудоустройству граждан, ищущих работу, безработных граждан.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Бюджетная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в области жилищно-коммунального хозяйства будет направлена на </a:t>
            </a:r>
            <a:r>
              <a:rPr lang="ru-RU" sz="1400" dirty="0" err="1" smtClean="0">
                <a:solidFill>
                  <a:schemeClr val="tx1">
                    <a:lumMod val="85000"/>
                    <a:lumOff val="15000"/>
                  </a:schemeClr>
                </a:solidFill>
                <a:latin typeface="Times New Roman" panose="02020603050405020304" pitchFamily="18" charset="0"/>
                <a:cs typeface="Times New Roman" panose="02020603050405020304" pitchFamily="18" charset="0"/>
              </a:rPr>
              <a:t>газифицрование</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твердотопливных котельных, строительство и модернизация объектов теплоснабжения, водоснабжения и водоотведения.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Необходимо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продолжить обустройство коммунальной и транспортной инфраструктурой участков, предоставленных под жилищное строительство семьям, имеющим трех и более детей.</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Средства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бюджета на создание возможностей для обеспечения нуждающихся в улучшении жилищных условий граждан планируется направить как на предоставление социального жилья для малоимущих граждан  и детей-сирот, детей, оставшихся без попечения родителей, так и на выплаты субсидий различным категориям – молодым семьям, ветеранам, инвалидам, семьям с детьми – инвалидами, многодетным семьям, </a:t>
            </a:r>
          </a:p>
        </p:txBody>
      </p:sp>
    </p:spTree>
    <p:extLst>
      <p:ext uri="{BB962C8B-B14F-4D97-AF65-F5344CB8AC3E}">
        <p14:creationId xmlns:p14="http://schemas.microsoft.com/office/powerpoint/2010/main" val="35059356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260648"/>
            <a:ext cx="8496944" cy="6555641"/>
          </a:xfrm>
          <a:prstGeom prst="rect">
            <a:avLst/>
          </a:prstGeom>
        </p:spPr>
        <p:txBody>
          <a:bodyPr wrap="square">
            <a:spAutoFit/>
          </a:bodyPr>
          <a:lstStyle/>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ветеранам войны и боевых действий, работникам бюджетной сферы, молодым специалистам и гражданам, проживающим на селе.</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Осуществление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бюджетной политики в рамках муниципальной поддержки малого и среднего предпринимательства направлено на создание благоприятных условий для ведения предпринимательской деятельности на территории муниципального образования Юрьев-Польский район и обеспечение устойчивого развития предпринимательства.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2020 году сохранятся основные приоритеты муниципальной поддержки малого и среднего предпринимательства: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оказание организационной, информационной, имущественной и финансовой поддержки;</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поддержка муниципальной программы, направленной на развитие малого и среднего предпринимательства.</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В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области капитального строительства бюджетная политика должна быть направлена на концентрацию ресурсов на объектах с высокой степенью готовности, на объектах, имеющих большое значение для социально-экономического развития района и муниципальных образований, на объектах, строительство которых осуществляется с привлечением средств федерального  и областного бюджетов.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Согласно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требованиям Бюджетного кодекса Российской Федерации планирование бюджетных ассигнований на капитальные вложения и бюджетные инвестиции, предоставление субсидий бюджетам муниципальных образований на </a:t>
            </a:r>
            <a:r>
              <a:rPr lang="ru-RU" sz="1400" dirty="0" err="1">
                <a:solidFill>
                  <a:schemeClr val="tx1">
                    <a:lumMod val="85000"/>
                    <a:lumOff val="15000"/>
                  </a:schemeClr>
                </a:solidFill>
                <a:latin typeface="Times New Roman" panose="02020603050405020304" pitchFamily="18" charset="0"/>
                <a:cs typeface="Times New Roman" panose="02020603050405020304" pitchFamily="18" charset="0"/>
              </a:rPr>
              <a:t>софинансирование</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строительства (реконструкции) объектов муниципальной собственности и приобретение объектов недвижимого имущества на 2020 год будет осуществляться исключительно при наличии актуализированной проектно-сметной документации, положительного заключения государственной экспертизы, принятых решений о выделении земельных участков под строительство, разработанных и утвержденных графиков работ. Кроме того, капитальные расходы должны быть включены в областной бюджет при наличии информации департамента строительства и архитектуры администрации области о полноте и актуальности проектно-сметной документации по каждому объекту.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Для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обеспечения безопасности населения и территорий области продолжится развитие и совершенствование системы обеспечения вызова экстренных оперативных служб по единому номеру «112».</a:t>
            </a:r>
          </a:p>
          <a:p>
            <a:pPr algn="just"/>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89471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188641"/>
            <a:ext cx="8568952" cy="6524863"/>
          </a:xfrm>
          <a:prstGeom prst="rect">
            <a:avLst/>
          </a:prstGeom>
        </p:spPr>
        <p:txBody>
          <a:bodyPr wrap="square">
            <a:spAutoFit/>
          </a:bodyPr>
          <a:lstStyle/>
          <a:p>
            <a:pPr algn="ct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III. Основные подходы к формированию бюджетных расходов </a:t>
            </a:r>
          </a:p>
          <a:p>
            <a:pPr algn="ct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на 2020 год</a:t>
            </a:r>
          </a:p>
          <a:p>
            <a:pPr algn="just"/>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Основой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для формирования расходов бюджета муниципального образования Юрьев-Польский район является реестр действующих расходных обязательств муниципального образования Юрьев-Польский район на 2020 год и плановый период 2021-2022 годы.</a:t>
            </a:r>
          </a:p>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Безвозмездные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поступления в бюджет муниципального образования Юрьев-Польский район на 2020 год планируется включать в доходы и расходы бюджета муниципального образования Юрьев-Польский район в соответствии с показателями областного бюджета на 2019 - 2021 годы, на 2022 год – по предложениям главных администраторов доходов бюджета муниципального образования Юрьев-Польский район.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Предельные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объемы бюджетных ассигнований бюджета муниципального образования Юрьев-Польский район на реализацию муниципальных программ и непрограммных расходов на 2020 год сформированы на основе следующих основных подходов:</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1</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объемы действующих расходных обязательств на 2020 год  определены в соответствии с данными реестра расходных обязательств, составленного  главными распорядителями средств бюджета муниципального образования Юрьев-Польский район;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2</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объемы бюджетных ассигнований на исполнение изменения действующих расходных обязательств определены в соответствии нормативными правовыми актами муниципального образования Юрьев-Польский район, принятыми и действующими в 2019 году.</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Особенностью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планирования бюджетных ассигнований на 2020 год по оплате труда отдельных категорий работников учреждений в сфере образования и культуры является обеспечение сохранения целевых показателей указов Президента Российской Федерации (2012 года). На исполнение изменения действующих расходных обязательств предусмотрено увеличение расходов исходя из показателя среднемесячного дохода от трудовой деятельности по региону на 2019 год по прогнозу социально-экономического развития области; </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3</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объемы бюджетных ассигнований на исполнение принимаемых обязательств определяются главными распорядителями в пределах объема действующих расходных обязательств за счет их сокращения или отмены;</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4</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 рамках принимаемых обязательств муниципального образования Юрьев-Польский </a:t>
            </a:r>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район</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049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23528" y="305768"/>
            <a:ext cx="8496944" cy="6124754"/>
          </a:xfrm>
          <a:prstGeom prst="rect">
            <a:avLst/>
          </a:prstGeom>
        </p:spPr>
        <p:txBody>
          <a:bodyPr wrap="square">
            <a:spAutoFit/>
          </a:bodyPr>
          <a:lstStyle/>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определены расходы на индексацию на уровень не ниже инфляции с 1 января 2020 года - оплаты труда работников бюджетной сферы, не подпадающих под действие Указа Президента Российской Федерации от 7 мая 2012 г. № 597.</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Главным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распорядителям средств бюджета муниципального образования Юрьев-Польский район при подготовке проектировок бюджета на 2020 год:</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1</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 пределах доведенных бюджетных ассигнований - самостоятельно определить приоритеты бюджетных расходов для финансового обеспечения полномочий муниципального образования Юрьев-Польский район в соответствующей сфере деятельности исходя из необходимости достижения контрольных точек по реализации Указа Президента Российской Федерации от 7 мая 2018 г. № 204;</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2</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принять решения об изменении ранее утвержденных муниципальных программ, в том числе об изменении объема бюджетных ассигнований на финансовое обеспечение реализации программ, в связи с не исполнением целевых показателей основных мероприятий программ;</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3</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включать в проект  бюджета расходные обязательства по строительству объектов, имеющих по состоянию на 1 августа текущего года документы по отводу земельного участка под строительство, проектно-сметную документацию, прошедшую экспертизу, и информацию департамента строительства и архитектуры администрации области о полноте и актуальности проектно-сметной документации;</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4</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подготовить в 2019 году необходимую конкурсную документацию по расходам инвестиционного характера, в том числе осуществляемым в рамках национальных проектов, для проведения контрактации расходов в январе-феврале 2020 года;</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5</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учесть заключение Счетной палаты Владимирской области по итогам контрольного и экспертно- аналитического мероприятия, а также заключения муниципального казенного учреждения «Контрольно-счетный орган муниципального образования Юрьев-Польский район» по отчету об исполнении бюджета за 2018 год.</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Долговая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политика муниципального образования Юрьев-Польский район в 2020 году, как и в предыдущие годы, будет направлена на обеспечение сбалансированности и долговой устойчивости бюджета муниципального образования Юрьев-Польский район.</a:t>
            </a:r>
          </a:p>
          <a:p>
            <a:pPr algn="just"/>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        Бюджет </a:t>
            </a:r>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муниципального образования Юрьев-Польский район на 2020 год планируется без привлечения муниципальных заимствований. </a:t>
            </a:r>
          </a:p>
        </p:txBody>
      </p:sp>
    </p:spTree>
    <p:extLst>
      <p:ext uri="{BB962C8B-B14F-4D97-AF65-F5344CB8AC3E}">
        <p14:creationId xmlns:p14="http://schemas.microsoft.com/office/powerpoint/2010/main" val="1256964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
            </a:r>
            <a:br>
              <a:rPr lang="ru-RU" altLang="ru-RU" sz="2800" dirty="0">
                <a:solidFill>
                  <a:srgbClr val="7030A0"/>
                </a:solidFill>
                <a:latin typeface="Times New Roman" pitchFamily="16" charset="0"/>
                <a:cs typeface="Times New Roman" pitchFamily="16" charset="0"/>
              </a:rPr>
            </a:br>
            <a:r>
              <a:rPr lang="ru-RU" altLang="ru-RU" sz="2800" dirty="0">
                <a:solidFill>
                  <a:srgbClr val="7030A0"/>
                </a:solidFill>
                <a:latin typeface="Times New Roman" pitchFamily="16" charset="0"/>
                <a:cs typeface="Times New Roman" pitchFamily="16" charset="0"/>
              </a:rPr>
              <a:t>Доходы бюджета муниципального образования Юрьев-Польский район на </a:t>
            </a:r>
            <a:r>
              <a:rPr lang="ru-RU" altLang="ru-RU" sz="2800" dirty="0" smtClean="0">
                <a:solidFill>
                  <a:srgbClr val="7030A0"/>
                </a:solidFill>
                <a:latin typeface="Times New Roman" pitchFamily="16" charset="0"/>
                <a:cs typeface="Times New Roman" pitchFamily="16" charset="0"/>
              </a:rPr>
              <a:t>2020 </a:t>
            </a:r>
            <a:r>
              <a:rPr lang="ru-RU" altLang="ru-RU" sz="2800" dirty="0">
                <a:solidFill>
                  <a:srgbClr val="7030A0"/>
                </a:solidFill>
                <a:latin typeface="Times New Roman" pitchFamily="16" charset="0"/>
                <a:cs typeface="Times New Roman" pitchFamily="16" charset="0"/>
              </a:rPr>
              <a:t>год</a:t>
            </a:r>
            <a:br>
              <a:rPr lang="ru-RU" altLang="ru-RU" sz="2800" dirty="0">
                <a:solidFill>
                  <a:srgbClr val="7030A0"/>
                </a:solidFill>
                <a:latin typeface="Times New Roman" pitchFamily="16" charset="0"/>
                <a:cs typeface="Times New Roman" pitchFamily="16" charset="0"/>
              </a:rPr>
            </a:br>
            <a:endParaRPr lang="ru-RU" altLang="ru-RU" sz="2800" dirty="0">
              <a:solidFill>
                <a:srgbClr val="7030A0"/>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1" y="1741191"/>
            <a:ext cx="6408712" cy="408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12738" y="404813"/>
            <a:ext cx="84978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Основные характеристики бюджета муниципального образования </a:t>
            </a:r>
            <a:br>
              <a:rPr lang="ru-RU" altLang="ru-RU" sz="2000" dirty="0">
                <a:solidFill>
                  <a:srgbClr val="7030A0"/>
                </a:solidFill>
                <a:latin typeface="Times New Roman" pitchFamily="16" charset="0"/>
                <a:cs typeface="Times New Roman" pitchFamily="16" charset="0"/>
              </a:rPr>
            </a:br>
            <a:r>
              <a:rPr lang="ru-RU" altLang="ru-RU" sz="2000" dirty="0">
                <a:solidFill>
                  <a:srgbClr val="7030A0"/>
                </a:solidFill>
                <a:latin typeface="Times New Roman" pitchFamily="16" charset="0"/>
                <a:cs typeface="Times New Roman" pitchFamily="16" charset="0"/>
              </a:rPr>
              <a:t>Юрьев- Польский район на </a:t>
            </a:r>
            <a:r>
              <a:rPr lang="ru-RU" altLang="ru-RU" sz="2000" dirty="0" smtClean="0">
                <a:solidFill>
                  <a:srgbClr val="7030A0"/>
                </a:solidFill>
                <a:latin typeface="Times New Roman" pitchFamily="16" charset="0"/>
                <a:cs typeface="Times New Roman" pitchFamily="16" charset="0"/>
              </a:rPr>
              <a:t>2018-2020  г. г.  </a:t>
            </a:r>
            <a:r>
              <a:rPr lang="ru-RU" altLang="ru-RU" sz="2000" dirty="0">
                <a:solidFill>
                  <a:srgbClr val="7030A0"/>
                </a:solidFill>
                <a:latin typeface="Times New Roman" pitchFamily="16" charset="0"/>
                <a:cs typeface="Times New Roman" pitchFamily="16" charset="0"/>
              </a:rPr>
              <a:t>(тыс. рублей)</a:t>
            </a:r>
          </a:p>
        </p:txBody>
      </p:sp>
      <p:graphicFrame>
        <p:nvGraphicFramePr>
          <p:cNvPr id="3" name="Диаграмма 2"/>
          <p:cNvGraphicFramePr/>
          <p:nvPr>
            <p:extLst>
              <p:ext uri="{D42A27DB-BD31-4B8C-83A1-F6EECF244321}">
                <p14:modId xmlns:p14="http://schemas.microsoft.com/office/powerpoint/2010/main" val="1719706355"/>
              </p:ext>
            </p:extLst>
          </p:nvPr>
        </p:nvGraphicFramePr>
        <p:xfrm>
          <a:off x="827584" y="1557338"/>
          <a:ext cx="8018561" cy="475198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468313" y="404813"/>
            <a:ext cx="8229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Доходы бюджета муниципального образования</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 на </a:t>
            </a:r>
            <a:r>
              <a:rPr lang="ru-RU" altLang="ru-RU" sz="2000" dirty="0" smtClean="0">
                <a:solidFill>
                  <a:srgbClr val="7030A0"/>
                </a:solidFill>
                <a:latin typeface="Times New Roman" pitchFamily="16" charset="0"/>
                <a:cs typeface="Times New Roman" pitchFamily="16" charset="0"/>
              </a:rPr>
              <a:t>2020 </a:t>
            </a:r>
            <a:r>
              <a:rPr lang="ru-RU" altLang="ru-RU" sz="2000" dirty="0">
                <a:solidFill>
                  <a:srgbClr val="7030A0"/>
                </a:solidFill>
                <a:latin typeface="Times New Roman" pitchFamily="16" charset="0"/>
                <a:cs typeface="Times New Roman" pitchFamily="16" charset="0"/>
              </a:rPr>
              <a:t>год</a:t>
            </a:r>
          </a:p>
        </p:txBody>
      </p:sp>
      <p:sp>
        <p:nvSpPr>
          <p:cNvPr id="2" name="Блок-схема: узел 1"/>
          <p:cNvSpPr/>
          <p:nvPr/>
        </p:nvSpPr>
        <p:spPr>
          <a:xfrm>
            <a:off x="5940152" y="1641770"/>
            <a:ext cx="2448272" cy="1280765"/>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rPr>
              <a:t>Неналоговые доходы  31252 тыс. руб. </a:t>
            </a:r>
            <a:endParaRPr lang="ru-RU" sz="1400" b="1" dirty="0">
              <a:solidFill>
                <a:schemeClr val="tx1">
                  <a:lumMod val="65000"/>
                  <a:lumOff val="35000"/>
                </a:schemeClr>
              </a:solidFill>
            </a:endParaRPr>
          </a:p>
        </p:txBody>
      </p:sp>
      <p:sp>
        <p:nvSpPr>
          <p:cNvPr id="3" name="Блок-схема: узел 2"/>
          <p:cNvSpPr/>
          <p:nvPr/>
        </p:nvSpPr>
        <p:spPr>
          <a:xfrm>
            <a:off x="344549" y="1639944"/>
            <a:ext cx="2787292" cy="1429597"/>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rPr>
              <a:t>Налоговые доходы </a:t>
            </a:r>
            <a:r>
              <a:rPr lang="en-US" sz="1400" b="1" dirty="0" smtClean="0">
                <a:solidFill>
                  <a:schemeClr val="tx1">
                    <a:lumMod val="65000"/>
                    <a:lumOff val="35000"/>
                  </a:schemeClr>
                </a:solidFill>
              </a:rPr>
              <a:t> </a:t>
            </a:r>
            <a:r>
              <a:rPr lang="ru-RU" sz="1400" b="1" dirty="0" smtClean="0">
                <a:solidFill>
                  <a:schemeClr val="tx1">
                    <a:lumMod val="65000"/>
                    <a:lumOff val="35000"/>
                  </a:schemeClr>
                </a:solidFill>
              </a:rPr>
              <a:t> 209433тыс. руб.</a:t>
            </a:r>
            <a:endParaRPr lang="ru-RU" sz="1400" b="1" dirty="0">
              <a:solidFill>
                <a:schemeClr val="tx1">
                  <a:lumMod val="65000"/>
                  <a:lumOff val="35000"/>
                </a:schemeClr>
              </a:solidFill>
            </a:endParaRPr>
          </a:p>
        </p:txBody>
      </p:sp>
      <p:sp>
        <p:nvSpPr>
          <p:cNvPr id="4" name="Блок-схема: узел 3"/>
          <p:cNvSpPr/>
          <p:nvPr/>
        </p:nvSpPr>
        <p:spPr>
          <a:xfrm>
            <a:off x="2984922" y="5301208"/>
            <a:ext cx="3391577" cy="1424726"/>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ru-RU" altLang="ru-RU" sz="1400" b="1" dirty="0" smtClean="0">
                <a:solidFill>
                  <a:schemeClr val="tx1">
                    <a:lumMod val="65000"/>
                    <a:lumOff val="35000"/>
                  </a:schemeClr>
                </a:solidFill>
                <a:latin typeface="Candara" pitchFamily="32" charset="0"/>
              </a:rPr>
              <a:t>Безвозмездные поступления</a:t>
            </a:r>
          </a:p>
          <a:p>
            <a:pPr algn="ctr">
              <a:buClrTx/>
            </a:pPr>
            <a:r>
              <a:rPr lang="ru-RU" altLang="ru-RU" sz="1400" b="1" dirty="0" smtClean="0">
                <a:solidFill>
                  <a:schemeClr val="tx1">
                    <a:lumMod val="65000"/>
                    <a:lumOff val="35000"/>
                  </a:schemeClr>
                </a:solidFill>
                <a:latin typeface="Candara" pitchFamily="32" charset="0"/>
              </a:rPr>
              <a:t> </a:t>
            </a:r>
            <a:r>
              <a:rPr lang="ru-RU" altLang="ru-RU" sz="1400" b="1" dirty="0" smtClean="0">
                <a:solidFill>
                  <a:schemeClr val="tx1">
                    <a:lumMod val="65000"/>
                    <a:lumOff val="35000"/>
                  </a:schemeClr>
                </a:solidFill>
              </a:rPr>
              <a:t>639112,4</a:t>
            </a:r>
            <a:r>
              <a:rPr lang="en-US" altLang="ru-RU" sz="1400" b="1" dirty="0" smtClean="0">
                <a:solidFill>
                  <a:schemeClr val="tx1">
                    <a:lumMod val="65000"/>
                    <a:lumOff val="35000"/>
                  </a:schemeClr>
                </a:solidFill>
              </a:rPr>
              <a:t> </a:t>
            </a:r>
            <a:r>
              <a:rPr lang="ru-RU" altLang="ru-RU" sz="1400" b="1" dirty="0" smtClean="0">
                <a:solidFill>
                  <a:schemeClr val="tx1">
                    <a:lumMod val="65000"/>
                    <a:lumOff val="35000"/>
                  </a:schemeClr>
                </a:solidFill>
                <a:latin typeface="Candara" pitchFamily="32" charset="0"/>
              </a:rPr>
              <a:t>тыс. руб</a:t>
            </a:r>
            <a:r>
              <a:rPr lang="ru-RU" altLang="ru-RU" sz="1400" dirty="0" smtClean="0">
                <a:solidFill>
                  <a:schemeClr val="tx1">
                    <a:lumMod val="65000"/>
                    <a:lumOff val="35000"/>
                  </a:schemeClr>
                </a:solidFill>
                <a:latin typeface="Candara" pitchFamily="32" charset="0"/>
              </a:rPr>
              <a:t>.</a:t>
            </a:r>
            <a:endParaRPr lang="ru-RU" altLang="ru-RU" sz="1400" dirty="0">
              <a:solidFill>
                <a:schemeClr val="tx1">
                  <a:lumMod val="65000"/>
                  <a:lumOff val="35000"/>
                </a:schemeClr>
              </a:solidFill>
              <a:latin typeface="Candara" pitchFamily="32" charset="0"/>
            </a:endParaRPr>
          </a:p>
        </p:txBody>
      </p:sp>
      <p:sp>
        <p:nvSpPr>
          <p:cNvPr id="11" name="Стрелка вниз 10"/>
          <p:cNvSpPr/>
          <p:nvPr/>
        </p:nvSpPr>
        <p:spPr>
          <a:xfrm>
            <a:off x="4583112" y="4555570"/>
            <a:ext cx="276920" cy="663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349261" y="2922534"/>
            <a:ext cx="2662898" cy="1564881"/>
          </a:xfrm>
          <a:prstGeom prst="ellipse">
            <a:avLst/>
          </a:prstGeom>
          <a:solidFill>
            <a:srgbClr val="5EA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65000"/>
                    <a:lumOff val="35000"/>
                  </a:schemeClr>
                </a:solidFill>
              </a:rPr>
              <a:t>Доходы бюджета 879797,4</a:t>
            </a:r>
          </a:p>
          <a:p>
            <a:pPr algn="ctr"/>
            <a:r>
              <a:rPr lang="ru-RU" sz="1400" b="1" dirty="0">
                <a:solidFill>
                  <a:schemeClr val="tx1">
                    <a:lumMod val="65000"/>
                    <a:lumOff val="35000"/>
                  </a:schemeClr>
                </a:solidFill>
              </a:rPr>
              <a:t>т</a:t>
            </a:r>
            <a:r>
              <a:rPr lang="ru-RU" sz="1400" b="1" dirty="0" smtClean="0">
                <a:solidFill>
                  <a:schemeClr val="tx1">
                    <a:lumMod val="65000"/>
                    <a:lumOff val="35000"/>
                  </a:schemeClr>
                </a:solidFill>
              </a:rPr>
              <a:t>ыс. руб.</a:t>
            </a:r>
            <a:endParaRPr lang="ru-RU" sz="1400" b="1" dirty="0">
              <a:solidFill>
                <a:schemeClr val="tx1">
                  <a:lumMod val="65000"/>
                  <a:lumOff val="35000"/>
                </a:schemeClr>
              </a:solidFill>
            </a:endParaRPr>
          </a:p>
        </p:txBody>
      </p:sp>
      <p:sp>
        <p:nvSpPr>
          <p:cNvPr id="40974" name="Стрелка вверх 40973"/>
          <p:cNvSpPr/>
          <p:nvPr/>
        </p:nvSpPr>
        <p:spPr>
          <a:xfrm>
            <a:off x="2984922" y="2708920"/>
            <a:ext cx="364339" cy="720080"/>
          </a:xfrm>
          <a:prstGeom prst="upArrow">
            <a:avLst>
              <a:gd name="adj1" fmla="val 26474"/>
              <a:gd name="adj2" fmla="val 50000"/>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5" name="Стрелка вправо 40974"/>
          <p:cNvSpPr/>
          <p:nvPr/>
        </p:nvSpPr>
        <p:spPr>
          <a:xfrm>
            <a:off x="5580112" y="2781448"/>
            <a:ext cx="648072" cy="213613"/>
          </a:xfrm>
          <a:prstGeom prst="rightArrow">
            <a:avLst/>
          </a:prstGeom>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44513" y="328613"/>
            <a:ext cx="80025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Составление проекта бюджета муниципального образования </a:t>
            </a:r>
          </a:p>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Юрьев-Польский район основывается </a:t>
            </a:r>
            <a:r>
              <a:rPr lang="ru-RU" altLang="ru-RU" sz="2000" dirty="0" smtClean="0">
                <a:solidFill>
                  <a:srgbClr val="7030A0"/>
                </a:solidFill>
                <a:latin typeface="Times New Roman" pitchFamily="16" charset="0"/>
                <a:cs typeface="Times New Roman" pitchFamily="16" charset="0"/>
              </a:rPr>
              <a:t>на следующих документах:</a:t>
            </a:r>
            <a:endParaRPr lang="ru-RU" altLang="ru-RU" sz="2000" dirty="0">
              <a:solidFill>
                <a:srgbClr val="7030A0"/>
              </a:solidFill>
              <a:latin typeface="Times New Roman" pitchFamily="16" charset="0"/>
              <a:cs typeface="Times New Roman" pitchFamily="16" charset="0"/>
            </a:endParaRPr>
          </a:p>
        </p:txBody>
      </p:sp>
      <p:sp>
        <p:nvSpPr>
          <p:cNvPr id="8195" name="AutoShape 2"/>
          <p:cNvSpPr>
            <a:spLocks noChangeArrowheads="1"/>
          </p:cNvSpPr>
          <p:nvPr/>
        </p:nvSpPr>
        <p:spPr bwMode="auto">
          <a:xfrm>
            <a:off x="4679950" y="1412875"/>
            <a:ext cx="3887788" cy="1368425"/>
          </a:xfrm>
          <a:prstGeom prst="round2DiagRect">
            <a:avLst/>
          </a:prstGeom>
          <a:solidFill>
            <a:srgbClr val="C7F797"/>
          </a:solidFill>
          <a:ln w="9360" cap="sq">
            <a:solidFill>
              <a:srgbClr val="000000"/>
            </a:solidFill>
            <a:miter lim="800000"/>
            <a:headEnd/>
            <a:tailEnd/>
          </a:ln>
          <a:effectLst>
            <a:outerShdw dist="50760" dir="5400000" algn="ctr" rotWithShape="0">
              <a:srgbClr val="000000">
                <a:alpha val="93004"/>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Послание Президента Российской </a:t>
            </a:r>
          </a:p>
          <a:p>
            <a:pPr algn="ctr" eaLnBrk="1" hangingPunct="1">
              <a:buClrTx/>
              <a:buFontTx/>
              <a:buNone/>
              <a:defRPr/>
            </a:pPr>
            <a:r>
              <a:rPr lang="ru-RU" altLang="ru-RU" sz="1400" dirty="0" smtClean="0">
                <a:solidFill>
                  <a:schemeClr val="tx1">
                    <a:lumMod val="75000"/>
                    <a:lumOff val="25000"/>
                  </a:schemeClr>
                </a:solidFill>
              </a:rPr>
              <a:t>Федерации Федеральному</a:t>
            </a:r>
            <a:r>
              <a:rPr lang="ru-RU" altLang="ru-RU" dirty="0" smtClean="0">
                <a:solidFill>
                  <a:schemeClr val="tx1">
                    <a:lumMod val="75000"/>
                    <a:lumOff val="25000"/>
                  </a:schemeClr>
                </a:solidFill>
              </a:rPr>
              <a:t> </a:t>
            </a:r>
            <a:r>
              <a:rPr lang="ru-RU" altLang="ru-RU" sz="1400" dirty="0" smtClean="0">
                <a:solidFill>
                  <a:schemeClr val="tx1">
                    <a:lumMod val="75000"/>
                    <a:lumOff val="25000"/>
                  </a:schemeClr>
                </a:solidFill>
              </a:rPr>
              <a:t>Собранию</a:t>
            </a:r>
            <a:r>
              <a:rPr lang="ru-RU" altLang="ru-RU" dirty="0" smtClean="0">
                <a:solidFill>
                  <a:schemeClr val="tx1">
                    <a:lumMod val="75000"/>
                    <a:lumOff val="25000"/>
                  </a:schemeClr>
                </a:solidFill>
              </a:rPr>
              <a:t> </a:t>
            </a:r>
          </a:p>
        </p:txBody>
      </p:sp>
      <p:sp>
        <p:nvSpPr>
          <p:cNvPr id="8196" name="Rectangle 3"/>
          <p:cNvSpPr>
            <a:spLocks noChangeArrowheads="1"/>
          </p:cNvSpPr>
          <p:nvPr/>
        </p:nvSpPr>
        <p:spPr bwMode="auto">
          <a:xfrm>
            <a:off x="3924300" y="5516563"/>
            <a:ext cx="358775" cy="914400"/>
          </a:xfrm>
          <a:prstGeom prst="rect">
            <a:avLst/>
          </a:prstGeom>
          <a:solidFill>
            <a:srgbClr val="CCCCFF"/>
          </a:solidFill>
          <a:ln w="9360" cap="sq">
            <a:solidFill>
              <a:srgbClr val="000000"/>
            </a:solidFill>
            <a:miter lim="800000"/>
            <a:headEnd/>
            <a:tailEnd/>
          </a:ln>
        </p:spPr>
        <p:txBody>
          <a:bodyPr wrap="none" anchor="ctr"/>
          <a:lstStyle/>
          <a:p>
            <a:endParaRPr lang="ru-RU" altLang="ru-RU"/>
          </a:p>
        </p:txBody>
      </p:sp>
      <p:sp>
        <p:nvSpPr>
          <p:cNvPr id="8197" name="Rectangle 4"/>
          <p:cNvSpPr>
            <a:spLocks noChangeArrowheads="1"/>
          </p:cNvSpPr>
          <p:nvPr/>
        </p:nvSpPr>
        <p:spPr bwMode="auto">
          <a:xfrm>
            <a:off x="3924300" y="4652963"/>
            <a:ext cx="360363" cy="914400"/>
          </a:xfrm>
          <a:prstGeom prst="rect">
            <a:avLst/>
          </a:prstGeom>
          <a:solidFill>
            <a:srgbClr val="FFCCFF"/>
          </a:solidFill>
          <a:ln w="9360" cap="sq">
            <a:solidFill>
              <a:srgbClr val="000000"/>
            </a:solidFill>
            <a:miter lim="800000"/>
            <a:headEnd/>
            <a:tailEnd/>
          </a:ln>
        </p:spPr>
        <p:txBody>
          <a:bodyPr wrap="none" anchor="ctr"/>
          <a:lstStyle/>
          <a:p>
            <a:endParaRPr lang="ru-RU" altLang="ru-RU"/>
          </a:p>
        </p:txBody>
      </p:sp>
      <p:sp>
        <p:nvSpPr>
          <p:cNvPr id="8198" name="Rectangle 5"/>
          <p:cNvSpPr>
            <a:spLocks noChangeArrowheads="1"/>
          </p:cNvSpPr>
          <p:nvPr/>
        </p:nvSpPr>
        <p:spPr bwMode="auto">
          <a:xfrm>
            <a:off x="3924300" y="3789363"/>
            <a:ext cx="360363" cy="914400"/>
          </a:xfrm>
          <a:prstGeom prst="rect">
            <a:avLst/>
          </a:prstGeom>
          <a:solidFill>
            <a:srgbClr val="FFCC66"/>
          </a:solidFill>
          <a:ln w="9360" cap="sq">
            <a:solidFill>
              <a:srgbClr val="000000"/>
            </a:solidFill>
            <a:miter lim="800000"/>
            <a:headEnd/>
            <a:tailEnd/>
          </a:ln>
        </p:spPr>
        <p:txBody>
          <a:bodyPr wrap="none" anchor="ctr"/>
          <a:lstStyle/>
          <a:p>
            <a:endParaRPr lang="ru-RU" altLang="ru-RU"/>
          </a:p>
        </p:txBody>
      </p:sp>
      <p:sp>
        <p:nvSpPr>
          <p:cNvPr id="8199" name="Rectangle 6"/>
          <p:cNvSpPr>
            <a:spLocks noChangeArrowheads="1"/>
          </p:cNvSpPr>
          <p:nvPr/>
        </p:nvSpPr>
        <p:spPr bwMode="auto">
          <a:xfrm>
            <a:off x="3924300" y="2060575"/>
            <a:ext cx="360363" cy="914400"/>
          </a:xfrm>
          <a:prstGeom prst="rect">
            <a:avLst/>
          </a:prstGeom>
          <a:solidFill>
            <a:srgbClr val="66FF99"/>
          </a:solidFill>
          <a:ln w="9360" cap="sq">
            <a:solidFill>
              <a:srgbClr val="000000"/>
            </a:solidFill>
            <a:miter lim="800000"/>
            <a:headEnd/>
            <a:tailEnd/>
          </a:ln>
        </p:spPr>
        <p:txBody>
          <a:bodyPr wrap="none" anchor="ctr"/>
          <a:lstStyle/>
          <a:p>
            <a:endParaRPr lang="ru-RU" altLang="ru-RU"/>
          </a:p>
        </p:txBody>
      </p:sp>
      <p:sp>
        <p:nvSpPr>
          <p:cNvPr id="8200" name="Rectangle 7"/>
          <p:cNvSpPr>
            <a:spLocks noChangeArrowheads="1"/>
          </p:cNvSpPr>
          <p:nvPr/>
        </p:nvSpPr>
        <p:spPr bwMode="auto">
          <a:xfrm>
            <a:off x="3924300" y="2924175"/>
            <a:ext cx="358775" cy="914400"/>
          </a:xfrm>
          <a:prstGeom prst="rect">
            <a:avLst/>
          </a:prstGeom>
          <a:solidFill>
            <a:srgbClr val="66CCFF"/>
          </a:solidFill>
          <a:ln w="9360" cap="sq">
            <a:solidFill>
              <a:srgbClr val="000000"/>
            </a:solidFill>
            <a:miter lim="800000"/>
            <a:headEnd/>
            <a:tailEnd/>
          </a:ln>
        </p:spPr>
        <p:txBody>
          <a:bodyPr wrap="none" anchor="ctr"/>
          <a:lstStyle/>
          <a:p>
            <a:endParaRPr lang="ru-RU" altLang="ru-RU"/>
          </a:p>
        </p:txBody>
      </p:sp>
      <p:sp>
        <p:nvSpPr>
          <p:cNvPr id="8201" name="Rectangle 8"/>
          <p:cNvSpPr>
            <a:spLocks noChangeArrowheads="1"/>
          </p:cNvSpPr>
          <p:nvPr/>
        </p:nvSpPr>
        <p:spPr bwMode="auto">
          <a:xfrm>
            <a:off x="3924300" y="1196975"/>
            <a:ext cx="360363" cy="914400"/>
          </a:xfrm>
          <a:prstGeom prst="rect">
            <a:avLst/>
          </a:prstGeom>
          <a:solidFill>
            <a:srgbClr val="FFFF99"/>
          </a:solidFill>
          <a:ln w="9360" cap="sq">
            <a:solidFill>
              <a:srgbClr val="000000"/>
            </a:solidFill>
            <a:miter lim="800000"/>
            <a:headEnd/>
            <a:tailEnd/>
          </a:ln>
        </p:spPr>
        <p:txBody>
          <a:bodyPr wrap="none" anchor="ctr"/>
          <a:lstStyle/>
          <a:p>
            <a:endParaRPr lang="ru-RU" altLang="ru-RU"/>
          </a:p>
        </p:txBody>
      </p:sp>
      <p:sp>
        <p:nvSpPr>
          <p:cNvPr id="8202" name="AutoShape 9"/>
          <p:cNvSpPr>
            <a:spLocks noChangeArrowheads="1"/>
          </p:cNvSpPr>
          <p:nvPr/>
        </p:nvSpPr>
        <p:spPr bwMode="auto">
          <a:xfrm>
            <a:off x="407988" y="2670175"/>
            <a:ext cx="3240087" cy="1422400"/>
          </a:xfrm>
          <a:prstGeom prst="round2DiagRect">
            <a:avLst/>
          </a:prstGeom>
          <a:solidFill>
            <a:srgbClr val="FAD7C2"/>
          </a:solidFill>
          <a:ln w="9360" cap="sq">
            <a:solidFill>
              <a:srgbClr val="000000"/>
            </a:solidFill>
            <a:miter lim="800000"/>
            <a:headEnd/>
            <a:tailEnd/>
          </a:ln>
          <a:effectLst>
            <a:outerShdw dist="50760" dir="5400000" algn="ctr" rotWithShape="0">
              <a:srgbClr val="000000">
                <a:alpha val="95003"/>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Основные направления бюджетной</a:t>
            </a:r>
          </a:p>
          <a:p>
            <a:pPr algn="ctr" eaLnBrk="1" hangingPunct="1">
              <a:buClrTx/>
              <a:buFontTx/>
              <a:buNone/>
              <a:defRPr/>
            </a:pPr>
            <a:r>
              <a:rPr lang="ru-RU" altLang="ru-RU" sz="1400" dirty="0" smtClean="0">
                <a:solidFill>
                  <a:schemeClr val="tx1">
                    <a:lumMod val="75000"/>
                    <a:lumOff val="25000"/>
                  </a:schemeClr>
                </a:solidFill>
              </a:rPr>
              <a:t> и налоговой политики </a:t>
            </a:r>
          </a:p>
          <a:p>
            <a:pPr algn="ctr" eaLnBrk="1" hangingPunct="1">
              <a:buClrTx/>
              <a:buFontTx/>
              <a:buNone/>
              <a:defRPr/>
            </a:pPr>
            <a:r>
              <a:rPr lang="ru-RU" altLang="ru-RU" sz="1400" dirty="0" smtClean="0">
                <a:solidFill>
                  <a:schemeClr val="tx1">
                    <a:lumMod val="75000"/>
                    <a:lumOff val="25000"/>
                  </a:schemeClr>
                </a:solidFill>
              </a:rPr>
              <a:t>муниципального</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a:t>
            </a:r>
          </a:p>
        </p:txBody>
      </p:sp>
      <p:sp>
        <p:nvSpPr>
          <p:cNvPr id="8203" name="AutoShape 10"/>
          <p:cNvSpPr>
            <a:spLocks noChangeArrowheads="1"/>
          </p:cNvSpPr>
          <p:nvPr/>
        </p:nvSpPr>
        <p:spPr bwMode="auto">
          <a:xfrm>
            <a:off x="4679950" y="3335338"/>
            <a:ext cx="3671888" cy="1368425"/>
          </a:xfrm>
          <a:prstGeom prst="round2DiagRect">
            <a:avLst/>
          </a:prstGeom>
          <a:solidFill>
            <a:schemeClr val="accent2">
              <a:lumMod val="60000"/>
              <a:lumOff val="40000"/>
            </a:schemeClr>
          </a:solidFill>
          <a:ln w="9360" cap="sq">
            <a:solidFill>
              <a:srgbClr val="000000"/>
            </a:solidFill>
            <a:miter lim="800000"/>
            <a:headEnd/>
            <a:tailEnd/>
          </a:ln>
          <a:effectLst>
            <a:outerShdw dist="50760" dir="5400000" algn="ctr" rotWithShape="0">
              <a:srgbClr val="00000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chemeClr val="tx1">
                    <a:lumMod val="75000"/>
                    <a:lumOff val="25000"/>
                  </a:schemeClr>
                </a:solidFill>
              </a:rPr>
              <a:t>Муниципальные программы</a:t>
            </a:r>
            <a:r>
              <a:rPr lang="ru-RU" altLang="ru-RU" dirty="0" smtClean="0">
                <a:solidFill>
                  <a:schemeClr val="tx1">
                    <a:lumMod val="75000"/>
                    <a:lumOff val="25000"/>
                  </a:schemeClr>
                </a:solidFill>
              </a:rPr>
              <a:t> </a:t>
            </a:r>
          </a:p>
        </p:txBody>
      </p:sp>
      <p:sp>
        <p:nvSpPr>
          <p:cNvPr id="8204" name="AutoShape 11"/>
          <p:cNvSpPr>
            <a:spLocks noChangeArrowheads="1"/>
          </p:cNvSpPr>
          <p:nvPr/>
        </p:nvSpPr>
        <p:spPr bwMode="auto">
          <a:xfrm>
            <a:off x="323850" y="4711700"/>
            <a:ext cx="3313113" cy="1366838"/>
          </a:xfrm>
          <a:prstGeom prst="round2DiagRect">
            <a:avLst/>
          </a:prstGeom>
          <a:solidFill>
            <a:schemeClr val="tx2">
              <a:lumMod val="20000"/>
              <a:lumOff val="80000"/>
            </a:schemeClr>
          </a:solidFill>
          <a:ln w="9360" cap="sq">
            <a:solidFill>
              <a:srgbClr val="000000"/>
            </a:solidFill>
            <a:miter lim="800000"/>
            <a:headEnd/>
            <a:tailEnd/>
          </a:ln>
          <a:effectLst>
            <a:outerShdw dist="50760" dir="5400000" algn="ctr" rotWithShape="0">
              <a:srgbClr val="00000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200" dirty="0" smtClean="0">
              <a:solidFill>
                <a:srgbClr val="000000"/>
              </a:solidFill>
            </a:endParaRPr>
          </a:p>
          <a:p>
            <a:pPr algn="ctr" eaLnBrk="1" hangingPunct="1">
              <a:buClrTx/>
              <a:buFontTx/>
              <a:buNone/>
              <a:defRPr/>
            </a:pPr>
            <a:r>
              <a:rPr lang="ru-RU" altLang="ru-RU" sz="1400" dirty="0" smtClean="0">
                <a:solidFill>
                  <a:schemeClr val="tx1">
                    <a:lumMod val="75000"/>
                    <a:lumOff val="25000"/>
                  </a:schemeClr>
                </a:solidFill>
              </a:rPr>
              <a:t>Прогноз социально-экономического </a:t>
            </a:r>
          </a:p>
          <a:p>
            <a:pPr algn="ctr" eaLnBrk="1" hangingPunct="1">
              <a:buClrTx/>
              <a:buFontTx/>
              <a:buNone/>
              <a:defRPr/>
            </a:pPr>
            <a:r>
              <a:rPr lang="ru-RU" altLang="ru-RU" sz="1400" dirty="0" smtClean="0">
                <a:solidFill>
                  <a:schemeClr val="tx1">
                    <a:lumMod val="75000"/>
                    <a:lumOff val="25000"/>
                  </a:schemeClr>
                </a:solidFill>
              </a:rPr>
              <a:t>развития муниципального </a:t>
            </a:r>
          </a:p>
          <a:p>
            <a:pPr algn="ctr" eaLnBrk="1" hangingPunct="1">
              <a:buClrTx/>
              <a:buFontTx/>
              <a:buNone/>
              <a:defRPr/>
            </a:pPr>
            <a:r>
              <a:rPr lang="ru-RU" altLang="ru-RU" sz="1400" dirty="0" smtClean="0">
                <a:solidFill>
                  <a:schemeClr val="tx1">
                    <a:lumMod val="75000"/>
                    <a:lumOff val="25000"/>
                  </a:schemeClr>
                </a:solidFill>
              </a:rPr>
              <a:t>образования Юрьев-Польский район </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5516563"/>
            <a:ext cx="10795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2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800" y="165100"/>
            <a:ext cx="5476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fill="hold" nodeType="clickEffect">
                                  <p:stCondLst>
                                    <p:cond delay="0"/>
                                  </p:stCondLst>
                                  <p:childTnLst>
                                    <p:set>
                                      <p:cBhvr additive="repl">
                                        <p:cTn id="6" dur="1" fill="hold">
                                          <p:stCondLst>
                                            <p:cond delay="0"/>
                                          </p:stCondLst>
                                        </p:cTn>
                                        <p:tgtEl>
                                          <p:spTgt spid="6156"/>
                                        </p:tgtEl>
                                        <p:attrNameLst>
                                          <p:attrName>style.visibility</p:attrName>
                                        </p:attrNameLst>
                                      </p:cBhvr>
                                      <p:to>
                                        <p:strVal val="visible"/>
                                      </p:to>
                                    </p:set>
                                    <p:animEffect transition="in" filter="fade">
                                      <p:cBhvr additive="repl">
                                        <p:cTn id="7" dur="2000"/>
                                        <p:tgtEl>
                                          <p:spTgt spid="6156"/>
                                        </p:tgtEl>
                                      </p:cBhvr>
                                    </p:animEffect>
                                    <p:anim calcmode="lin" valueType="num">
                                      <p:cBhvr additive="repl">
                                        <p:cTn id="8" dur="2000" fill="hold"/>
                                        <p:tgtEl>
                                          <p:spTgt spid="6156"/>
                                        </p:tgtEl>
                                        <p:attrNameLst>
                                          <p:attrName>ppt_w</p:attrName>
                                        </p:attrNameLst>
                                      </p:cBhvr>
                                      <p:tavLst>
                                        <p:tav tm="0" fmla="#ppt_w*sin(2.5*pi*$)">
                                          <p:val>
                                            <p:fltVal val="0"/>
                                          </p:val>
                                        </p:tav>
                                        <p:tav tm="100000">
                                          <p:val>
                                            <p:fltVal val="1"/>
                                          </p:val>
                                        </p:tav>
                                      </p:tavLst>
                                    </p:anim>
                                    <p:anim calcmode="lin" valueType="num">
                                      <p:cBhvr additive="repl">
                                        <p:cTn id="9" dur="2000" fill="hold"/>
                                        <p:tgtEl>
                                          <p:spTgt spid="6156"/>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77000">
              <a:srgbClr val="FFCCFF"/>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775110881"/>
              </p:ext>
            </p:extLst>
          </p:nvPr>
        </p:nvGraphicFramePr>
        <p:xfrm>
          <a:off x="219572" y="980728"/>
          <a:ext cx="8568952" cy="5484330"/>
        </p:xfrm>
        <a:graphic>
          <a:graphicData uri="http://schemas.openxmlformats.org/drawingml/2006/table">
            <a:tbl>
              <a:tblPr>
                <a:tableStyleId>{5C22544A-7EE6-4342-B048-85BDC9FD1C3A}</a:tableStyleId>
              </a:tblPr>
              <a:tblGrid>
                <a:gridCol w="5616624"/>
                <a:gridCol w="936104"/>
                <a:gridCol w="1040060"/>
                <a:gridCol w="976164"/>
              </a:tblGrid>
              <a:tr h="39977">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Доходы</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2018 год</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2019 год</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2020 год</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8056">
                <a:tc>
                  <a:txBody>
                    <a:bodyPr/>
                    <a:lstStyle/>
                    <a:p>
                      <a:pPr algn="l" fontAlgn="b"/>
                      <a:r>
                        <a:rPr lang="ru-RU" sz="1300" u="none" strike="noStrike">
                          <a:effectLst/>
                          <a:latin typeface="Times New Roman" panose="02020603050405020304" pitchFamily="18" charset="0"/>
                          <a:cs typeface="Times New Roman" panose="02020603050405020304" pitchFamily="18" charset="0"/>
                        </a:rPr>
                        <a:t>Налоговые и неналоговые доходы</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203683</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220073</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240685</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l" fontAlgn="b"/>
                      <a:r>
                        <a:rPr lang="ru-RU" sz="1300" u="none" strike="noStrike">
                          <a:effectLst/>
                          <a:latin typeface="Times New Roman" panose="02020603050405020304" pitchFamily="18" charset="0"/>
                          <a:cs typeface="Times New Roman" panose="02020603050405020304" pitchFamily="18" charset="0"/>
                        </a:rPr>
                        <a:t>Налоги на прибыль, доходы</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127260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137900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151623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783">
                <a:tc>
                  <a:txBody>
                    <a:bodyPr/>
                    <a:lstStyle/>
                    <a:p>
                      <a:pPr algn="l" fontAlgn="b"/>
                      <a:r>
                        <a:rPr lang="ru-RU" sz="1300" u="none" strike="noStrike">
                          <a:effectLst/>
                          <a:latin typeface="Times New Roman" panose="02020603050405020304" pitchFamily="18" charset="0"/>
                          <a:cs typeface="Times New Roman" panose="02020603050405020304" pitchFamily="18" charset="0"/>
                        </a:rPr>
                        <a:t>Налог на доходы физических лиц</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127260</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137900</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151623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fontAlgn="b"/>
                      <a:r>
                        <a:rPr lang="ru-RU" sz="1300" u="none" strike="noStrike">
                          <a:effectLst/>
                          <a:latin typeface="Times New Roman" panose="02020603050405020304" pitchFamily="18" charset="0"/>
                          <a:cs typeface="Times New Roman" panose="02020603050405020304" pitchFamily="18" charset="0"/>
                        </a:rPr>
                        <a:t>Налоги на товары (работы, услуги), реализуемые на территории Российской Федерации</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12740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15800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15634</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Акцизы по подакцизным товарам (</a:t>
                      </a:r>
                      <a:r>
                        <a:rPr lang="ru-RU" sz="1300" u="none" strike="noStrike" dirty="0" smtClean="0">
                          <a:effectLst/>
                          <a:latin typeface="Times New Roman" panose="02020603050405020304" pitchFamily="18" charset="0"/>
                          <a:cs typeface="Times New Roman" panose="02020603050405020304" pitchFamily="18" charset="0"/>
                        </a:rPr>
                        <a:t>продукции), </a:t>
                      </a:r>
                      <a:r>
                        <a:rPr lang="ru-RU" sz="1300" u="none" strike="noStrike" dirty="0">
                          <a:effectLst/>
                          <a:latin typeface="Times New Roman" panose="02020603050405020304" pitchFamily="18" charset="0"/>
                          <a:cs typeface="Times New Roman" panose="02020603050405020304" pitchFamily="18" charset="0"/>
                        </a:rPr>
                        <a:t>производимым на территории Российской Федерации</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12740</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15800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15634</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Налоги на совокупный доход</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26310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27485</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31235</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Налог, взимаемый в связи с применением упрощенной системы налогообложения</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4819</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6629</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12012</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l" fontAlgn="b"/>
                      <a:r>
                        <a:rPr lang="ru-RU" sz="1300" u="none" strike="noStrike">
                          <a:effectLst/>
                          <a:latin typeface="Times New Roman" panose="02020603050405020304" pitchFamily="18" charset="0"/>
                          <a:cs typeface="Times New Roman" panose="02020603050405020304" pitchFamily="18" charset="0"/>
                        </a:rPr>
                        <a:t>Единый налог на вмененный доход</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17500</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17000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13841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Единый сельхозналог</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391</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383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666</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3600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3473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4716</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026">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Государственная пошлина</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3700</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4800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4800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7087">
                <a:tc>
                  <a:txBody>
                    <a:bodyPr/>
                    <a:lstStyle/>
                    <a:p>
                      <a:pPr algn="l" fontAlgn="b"/>
                      <a:r>
                        <a:rPr lang="ru-RU" sz="1300" u="none" strike="noStrike">
                          <a:effectLst/>
                          <a:latin typeface="Times New Roman" panose="02020603050405020304" pitchFamily="18" charset="0"/>
                          <a:cs typeface="Times New Roman" panose="02020603050405020304" pitchFamily="18" charset="0"/>
                        </a:rPr>
                        <a:t>Налог на добычу полезных ископаемых</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300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300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728">
                <a:tc>
                  <a:txBody>
                    <a:bodyPr/>
                    <a:lstStyle/>
                    <a:p>
                      <a:pPr algn="l"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Транспортный налог</a:t>
                      </a:r>
                      <a:r>
                        <a:rPr lang="ru-RU" sz="1300" b="0" i="0" u="none" strike="noStrike" baseline="0" dirty="0" smtClean="0">
                          <a:solidFill>
                            <a:srgbClr val="000000"/>
                          </a:solidFill>
                          <a:effectLst/>
                          <a:latin typeface="Times New Roman" panose="02020603050405020304" pitchFamily="18" charset="0"/>
                          <a:cs typeface="Times New Roman" panose="02020603050405020304" pitchFamily="18" charset="0"/>
                        </a:rPr>
                        <a:t> с физических лиц</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5841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983">
                <a:tc>
                  <a:txBody>
                    <a:bodyPr/>
                    <a:lstStyle/>
                    <a:p>
                      <a:pPr algn="l" fontAlgn="b"/>
                      <a:r>
                        <a:rPr lang="ru-RU" sz="1300" u="none" strike="noStrike">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26522</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27696</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27293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33">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Платежи при пользовании природными ресурсами</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638</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639</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857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017">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Доходы от оказания платных услуг и компенсации затрат государства</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123</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150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040">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4013</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2480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2475</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7087">
                <a:tc>
                  <a:txBody>
                    <a:bodyPr/>
                    <a:lstStyle/>
                    <a:p>
                      <a:pPr algn="l" fontAlgn="b"/>
                      <a:r>
                        <a:rPr lang="ru-RU" sz="1300" u="none" strike="noStrike">
                          <a:effectLst/>
                          <a:latin typeface="Times New Roman" panose="02020603050405020304" pitchFamily="18" charset="0"/>
                          <a:cs typeface="Times New Roman" panose="02020603050405020304" pitchFamily="18" charset="0"/>
                        </a:rPr>
                        <a:t>Штрафы, санкции, возмещение ущерба</a:t>
                      </a:r>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2500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2800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377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985">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Прочие неналоговые доходы</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50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113" marR="1113" marT="11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Прямоугольник 3"/>
          <p:cNvSpPr/>
          <p:nvPr/>
        </p:nvSpPr>
        <p:spPr>
          <a:xfrm>
            <a:off x="251520" y="116632"/>
            <a:ext cx="8640960" cy="707886"/>
          </a:xfrm>
          <a:prstGeom prst="rect">
            <a:avLst/>
          </a:prstGeom>
        </p:spPr>
        <p:txBody>
          <a:bodyPr wrap="square">
            <a:spAutoFit/>
          </a:bodyPr>
          <a:lstStyle/>
          <a:p>
            <a:pPr algn="ctr">
              <a:buClrTx/>
            </a:pPr>
            <a:r>
              <a:rPr lang="ru-RU" altLang="ru-RU" dirty="0" smtClean="0">
                <a:solidFill>
                  <a:srgbClr val="7030A0"/>
                </a:solidFill>
                <a:latin typeface="Times New Roman" pitchFamily="16" charset="0"/>
                <a:cs typeface="Times New Roman" pitchFamily="16" charset="0"/>
              </a:rPr>
              <a:t>Распределение налоговых и неналоговых </a:t>
            </a:r>
            <a:r>
              <a:rPr lang="ru-RU" altLang="ru-RU" dirty="0">
                <a:solidFill>
                  <a:srgbClr val="7030A0"/>
                </a:solidFill>
                <a:latin typeface="Times New Roman" pitchFamily="16" charset="0"/>
                <a:cs typeface="Times New Roman" pitchFamily="16" charset="0"/>
              </a:rPr>
              <a:t>доходов местного </a:t>
            </a:r>
            <a:r>
              <a:rPr lang="ru-RU" altLang="ru-RU" dirty="0" smtClean="0">
                <a:solidFill>
                  <a:srgbClr val="7030A0"/>
                </a:solidFill>
                <a:latin typeface="Times New Roman" pitchFamily="16" charset="0"/>
                <a:cs typeface="Times New Roman" pitchFamily="16" charset="0"/>
              </a:rPr>
              <a:t>бюджета</a:t>
            </a:r>
          </a:p>
          <a:p>
            <a:pPr algn="ctr">
              <a:buClrTx/>
            </a:pPr>
            <a:r>
              <a:rPr lang="ru-RU" altLang="ru-RU" dirty="0" smtClean="0">
                <a:solidFill>
                  <a:srgbClr val="7030A0"/>
                </a:solidFill>
                <a:latin typeface="Times New Roman" pitchFamily="16" charset="0"/>
                <a:cs typeface="Times New Roman" pitchFamily="16" charset="0"/>
              </a:rPr>
              <a:t> </a:t>
            </a:r>
            <a:r>
              <a:rPr lang="ru-RU" altLang="ru-RU" dirty="0">
                <a:solidFill>
                  <a:srgbClr val="7030A0"/>
                </a:solidFill>
                <a:latin typeface="Times New Roman" pitchFamily="16" charset="0"/>
                <a:cs typeface="Times New Roman" pitchFamily="16" charset="0"/>
              </a:rPr>
              <a:t>в </a:t>
            </a:r>
            <a:r>
              <a:rPr lang="ru-RU" altLang="ru-RU" dirty="0" smtClean="0">
                <a:solidFill>
                  <a:srgbClr val="7030A0"/>
                </a:solidFill>
                <a:latin typeface="Times New Roman" pitchFamily="16" charset="0"/>
                <a:cs typeface="Times New Roman" pitchFamily="16" charset="0"/>
              </a:rPr>
              <a:t>2018-2020 г. </a:t>
            </a:r>
            <a:r>
              <a:rPr lang="ru-RU" altLang="ru-RU" dirty="0">
                <a:solidFill>
                  <a:srgbClr val="7030A0"/>
                </a:solidFill>
                <a:latin typeface="Times New Roman" pitchFamily="16" charset="0"/>
                <a:cs typeface="Times New Roman" pitchFamily="16" charset="0"/>
              </a:rPr>
              <a:t>г</a:t>
            </a:r>
            <a:r>
              <a:rPr lang="ru-RU" altLang="ru-RU" dirty="0" smtClean="0">
                <a:solidFill>
                  <a:srgbClr val="7030A0"/>
                </a:solidFill>
                <a:latin typeface="Times New Roman" pitchFamily="16" charset="0"/>
                <a:cs typeface="Times New Roman" pitchFamily="16" charset="0"/>
              </a:rPr>
              <a:t>. (тыс. руб.)</a:t>
            </a:r>
            <a:endParaRPr lang="ru-RU" altLang="ru-RU" dirty="0">
              <a:solidFill>
                <a:srgbClr val="7030A0"/>
              </a:solidFill>
              <a:latin typeface="Times New Roman" pitchFamily="16" charset="0"/>
              <a:cs typeface="Times New Roman" pitchFamily="16" charset="0"/>
            </a:endParaRPr>
          </a:p>
        </p:txBody>
      </p:sp>
    </p:spTree>
    <p:extLst>
      <p:ext uri="{BB962C8B-B14F-4D97-AF65-F5344CB8AC3E}">
        <p14:creationId xmlns:p14="http://schemas.microsoft.com/office/powerpoint/2010/main" val="3392865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172449719"/>
              </p:ext>
            </p:extLst>
          </p:nvPr>
        </p:nvGraphicFramePr>
        <p:xfrm>
          <a:off x="167769" y="908720"/>
          <a:ext cx="9001000" cy="5760440"/>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467544" y="116633"/>
            <a:ext cx="8352928" cy="707886"/>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a:t>
            </a:r>
            <a:r>
              <a:rPr lang="ru-RU" altLang="ru-RU" dirty="0" smtClean="0">
                <a:solidFill>
                  <a:srgbClr val="7030A0"/>
                </a:solidFill>
                <a:latin typeface="Times New Roman" pitchFamily="16" charset="0"/>
                <a:cs typeface="Times New Roman" pitchFamily="16" charset="0"/>
              </a:rPr>
              <a:t>налоговых доходов </a:t>
            </a:r>
            <a:r>
              <a:rPr lang="ru-RU" altLang="ru-RU" dirty="0">
                <a:solidFill>
                  <a:srgbClr val="7030A0"/>
                </a:solidFill>
                <a:latin typeface="Times New Roman" pitchFamily="16" charset="0"/>
                <a:cs typeface="Times New Roman" pitchFamily="16" charset="0"/>
              </a:rPr>
              <a:t>местного </a:t>
            </a:r>
            <a:r>
              <a:rPr lang="ru-RU" altLang="ru-RU" dirty="0" smtClean="0">
                <a:solidFill>
                  <a:srgbClr val="7030A0"/>
                </a:solidFill>
                <a:latin typeface="Times New Roman" pitchFamily="16" charset="0"/>
                <a:cs typeface="Times New Roman" pitchFamily="16" charset="0"/>
              </a:rPr>
              <a:t>бюджета  </a:t>
            </a:r>
          </a:p>
          <a:p>
            <a:pPr algn="ctr">
              <a:buClrTx/>
            </a:pPr>
            <a:r>
              <a:rPr lang="ru-RU" altLang="ru-RU" dirty="0" smtClean="0">
                <a:solidFill>
                  <a:srgbClr val="7030A0"/>
                </a:solidFill>
                <a:latin typeface="Times New Roman" pitchFamily="16" charset="0"/>
                <a:cs typeface="Times New Roman" pitchFamily="16" charset="0"/>
              </a:rPr>
              <a:t>в 2018-2020 г. г. (тыс. руб.)</a:t>
            </a:r>
            <a:endParaRPr lang="ru-RU" altLang="ru-RU" dirty="0">
              <a:solidFill>
                <a:srgbClr val="7030A0"/>
              </a:solidFill>
              <a:latin typeface="Times New Roman" pitchFamily="16" charset="0"/>
              <a:cs typeface="Times New Roman" pitchFamily="16" charset="0"/>
            </a:endParaRPr>
          </a:p>
        </p:txBody>
      </p:sp>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792088" cy="98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26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323528" y="116632"/>
            <a:ext cx="8280920" cy="1015663"/>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неналоговых доходов местного бюджета </a:t>
            </a:r>
            <a:endParaRPr lang="ru-RU" altLang="ru-RU" dirty="0" smtClean="0">
              <a:solidFill>
                <a:srgbClr val="7030A0"/>
              </a:solidFill>
              <a:latin typeface="Times New Roman" pitchFamily="16" charset="0"/>
              <a:cs typeface="Times New Roman" pitchFamily="16" charset="0"/>
            </a:endParaRPr>
          </a:p>
          <a:p>
            <a:pPr algn="ctr">
              <a:buClrTx/>
            </a:pPr>
            <a:r>
              <a:rPr lang="ru-RU" altLang="ru-RU" dirty="0" smtClean="0">
                <a:solidFill>
                  <a:srgbClr val="7030A0"/>
                </a:solidFill>
                <a:latin typeface="Times New Roman" pitchFamily="16" charset="0"/>
                <a:cs typeface="Times New Roman" pitchFamily="16" charset="0"/>
              </a:rPr>
              <a:t>в 2018-2020 г. г. (тыс. руб.)</a:t>
            </a:r>
            <a:r>
              <a:rPr lang="ru-RU" altLang="ru-RU" dirty="0">
                <a:solidFill>
                  <a:srgbClr val="7030A0"/>
                </a:solidFill>
                <a:latin typeface="Times New Roman" pitchFamily="16" charset="0"/>
                <a:cs typeface="Times New Roman" pitchFamily="16" charset="0"/>
              </a:rPr>
              <a:t/>
            </a:r>
            <a:br>
              <a:rPr lang="ru-RU" altLang="ru-RU" dirty="0">
                <a:solidFill>
                  <a:srgbClr val="7030A0"/>
                </a:solidFill>
                <a:latin typeface="Times New Roman" pitchFamily="16" charset="0"/>
                <a:cs typeface="Times New Roman" pitchFamily="16" charset="0"/>
              </a:rPr>
            </a:br>
            <a:endParaRPr lang="ru-RU" altLang="ru-RU" dirty="0">
              <a:solidFill>
                <a:srgbClr val="7030A0"/>
              </a:solidFill>
              <a:latin typeface="Times New Roman" pitchFamily="16" charset="0"/>
              <a:cs typeface="Times New Roman" pitchFamily="16" charset="0"/>
            </a:endParaRPr>
          </a:p>
        </p:txBody>
      </p:sp>
      <p:graphicFrame>
        <p:nvGraphicFramePr>
          <p:cNvPr id="4" name="Диаграмма 3"/>
          <p:cNvGraphicFramePr/>
          <p:nvPr>
            <p:extLst>
              <p:ext uri="{D42A27DB-BD31-4B8C-83A1-F6EECF244321}">
                <p14:modId xmlns:p14="http://schemas.microsoft.com/office/powerpoint/2010/main" val="177563061"/>
              </p:ext>
            </p:extLst>
          </p:nvPr>
        </p:nvGraphicFramePr>
        <p:xfrm>
          <a:off x="107504" y="824518"/>
          <a:ext cx="8856984" cy="59168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792088" cy="98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85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 name="Прямоугольник 2"/>
          <p:cNvSpPr/>
          <p:nvPr/>
        </p:nvSpPr>
        <p:spPr>
          <a:xfrm>
            <a:off x="251520" y="260648"/>
            <a:ext cx="8640960" cy="1323439"/>
          </a:xfrm>
          <a:prstGeom prst="rect">
            <a:avLst/>
          </a:prstGeom>
        </p:spPr>
        <p:txBody>
          <a:bodyPr wrap="square">
            <a:spAutoFit/>
          </a:bodyPr>
          <a:lstStyle/>
          <a:p>
            <a:pPr algn="ctr"/>
            <a:r>
              <a:rPr lang="ru-RU" altLang="ru-RU" dirty="0">
                <a:solidFill>
                  <a:srgbClr val="7030A0"/>
                </a:solidFill>
                <a:latin typeface="Times New Roman" pitchFamily="16" charset="0"/>
                <a:cs typeface="Times New Roman" pitchFamily="16" charset="0"/>
              </a:rPr>
              <a:t>Структура безвозмездных поступлений в бюджет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муниципального </a:t>
            </a:r>
            <a:r>
              <a:rPr lang="ru-RU" altLang="ru-RU" dirty="0">
                <a:solidFill>
                  <a:srgbClr val="7030A0"/>
                </a:solidFill>
                <a:latin typeface="Times New Roman" pitchFamily="16" charset="0"/>
                <a:cs typeface="Times New Roman" pitchFamily="16" charset="0"/>
              </a:rPr>
              <a:t>образования Юрьев-Польский район </a:t>
            </a:r>
            <a:endParaRPr lang="ru-RU" altLang="ru-RU" dirty="0" smtClean="0">
              <a:solidFill>
                <a:srgbClr val="7030A0"/>
              </a:solidFill>
              <a:latin typeface="Times New Roman" pitchFamily="16" charset="0"/>
              <a:cs typeface="Times New Roman" pitchFamily="16" charset="0"/>
            </a:endParaRPr>
          </a:p>
          <a:p>
            <a:pPr algn="ctr"/>
            <a:r>
              <a:rPr lang="ru-RU" altLang="ru-RU" dirty="0" smtClean="0">
                <a:solidFill>
                  <a:srgbClr val="7030A0"/>
                </a:solidFill>
                <a:latin typeface="Times New Roman" pitchFamily="16" charset="0"/>
                <a:cs typeface="Times New Roman" pitchFamily="16" charset="0"/>
              </a:rPr>
              <a:t>в 2020 </a:t>
            </a:r>
            <a:r>
              <a:rPr lang="ru-RU" altLang="ru-RU" dirty="0">
                <a:solidFill>
                  <a:srgbClr val="7030A0"/>
                </a:solidFill>
                <a:latin typeface="Times New Roman" pitchFamily="16" charset="0"/>
                <a:cs typeface="Times New Roman" pitchFamily="16" charset="0"/>
              </a:rPr>
              <a:t>году </a:t>
            </a:r>
            <a:r>
              <a:rPr lang="ru-RU" altLang="ru-RU" dirty="0" smtClean="0">
                <a:solidFill>
                  <a:srgbClr val="7030A0"/>
                </a:solidFill>
                <a:latin typeface="Times New Roman" pitchFamily="16" charset="0"/>
                <a:cs typeface="Times New Roman" pitchFamily="16" charset="0"/>
              </a:rPr>
              <a:t> </a:t>
            </a:r>
            <a:r>
              <a:rPr lang="ru-RU" altLang="ru-RU" dirty="0">
                <a:solidFill>
                  <a:srgbClr val="7030A0"/>
                </a:solidFill>
                <a:latin typeface="Times New Roman" pitchFamily="16" charset="0"/>
                <a:cs typeface="Times New Roman" pitchFamily="16" charset="0"/>
              </a:rPr>
              <a:t/>
            </a:r>
            <a:br>
              <a:rPr lang="ru-RU" altLang="ru-RU" dirty="0">
                <a:solidFill>
                  <a:srgbClr val="7030A0"/>
                </a:solidFill>
                <a:latin typeface="Times New Roman" pitchFamily="16" charset="0"/>
                <a:cs typeface="Times New Roman" pitchFamily="16" charset="0"/>
              </a:rPr>
            </a:br>
            <a:endParaRPr lang="ru-RU" dirty="0"/>
          </a:p>
        </p:txBody>
      </p:sp>
      <p:graphicFrame>
        <p:nvGraphicFramePr>
          <p:cNvPr id="4" name="Диаграмма 3"/>
          <p:cNvGraphicFramePr/>
          <p:nvPr>
            <p:extLst>
              <p:ext uri="{D42A27DB-BD31-4B8C-83A1-F6EECF244321}">
                <p14:modId xmlns:p14="http://schemas.microsoft.com/office/powerpoint/2010/main" val="4174602174"/>
              </p:ext>
            </p:extLst>
          </p:nvPr>
        </p:nvGraphicFramePr>
        <p:xfrm>
          <a:off x="755576" y="1276311"/>
          <a:ext cx="7920880" cy="503300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2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79512" y="116632"/>
            <a:ext cx="8712968" cy="1015663"/>
          </a:xfrm>
          <a:prstGeom prst="rect">
            <a:avLst/>
          </a:prstGeom>
        </p:spPr>
        <p:txBody>
          <a:bodyPr wrap="square">
            <a:spAutoFit/>
          </a:bodyPr>
          <a:lstStyle/>
          <a:p>
            <a:pPr algn="ctr"/>
            <a:r>
              <a:rPr lang="ru-RU" altLang="ru-RU" dirty="0">
                <a:solidFill>
                  <a:srgbClr val="7030A0"/>
                </a:solidFill>
                <a:latin typeface="Times New Roman" pitchFamily="16" charset="0"/>
                <a:cs typeface="Times New Roman" pitchFamily="16" charset="0"/>
              </a:rPr>
              <a:t>Структура безвозмездных </a:t>
            </a:r>
            <a:r>
              <a:rPr lang="ru-RU" altLang="ru-RU" dirty="0" smtClean="0">
                <a:solidFill>
                  <a:srgbClr val="7030A0"/>
                </a:solidFill>
                <a:latin typeface="Times New Roman" pitchFamily="16" charset="0"/>
                <a:cs typeface="Times New Roman" pitchFamily="16" charset="0"/>
              </a:rPr>
              <a:t>поступлений </a:t>
            </a:r>
            <a:r>
              <a:rPr lang="ru-RU" altLang="ru-RU" dirty="0">
                <a:solidFill>
                  <a:srgbClr val="7030A0"/>
                </a:solidFill>
                <a:latin typeface="Times New Roman" pitchFamily="16" charset="0"/>
                <a:cs typeface="Times New Roman" pitchFamily="16" charset="0"/>
              </a:rPr>
              <a:t>в бюджет муниципального образования Юрьев-Польский район в </a:t>
            </a:r>
            <a:r>
              <a:rPr lang="ru-RU" altLang="ru-RU" dirty="0" smtClean="0">
                <a:solidFill>
                  <a:srgbClr val="7030A0"/>
                </a:solidFill>
                <a:latin typeface="Times New Roman" pitchFamily="16" charset="0"/>
                <a:cs typeface="Times New Roman" pitchFamily="16" charset="0"/>
              </a:rPr>
              <a:t>2018-2020 г. г.  (тыс</a:t>
            </a:r>
            <a:r>
              <a:rPr lang="ru-RU" altLang="ru-RU" dirty="0">
                <a:solidFill>
                  <a:srgbClr val="7030A0"/>
                </a:solidFill>
                <a:latin typeface="Times New Roman" pitchFamily="16" charset="0"/>
                <a:cs typeface="Times New Roman" pitchFamily="16" charset="0"/>
              </a:rPr>
              <a:t>. </a:t>
            </a:r>
            <a:r>
              <a:rPr lang="ru-RU" altLang="ru-RU" dirty="0" smtClean="0">
                <a:solidFill>
                  <a:srgbClr val="7030A0"/>
                </a:solidFill>
                <a:latin typeface="Times New Roman" pitchFamily="16" charset="0"/>
                <a:cs typeface="Times New Roman" pitchFamily="16" charset="0"/>
              </a:rPr>
              <a:t>руб.)</a:t>
            </a:r>
            <a:r>
              <a:rPr lang="ru-RU" altLang="ru-RU" dirty="0">
                <a:solidFill>
                  <a:srgbClr val="7030A0"/>
                </a:solidFill>
                <a:latin typeface="Times New Roman" pitchFamily="16" charset="0"/>
                <a:cs typeface="Times New Roman" pitchFamily="16" charset="0"/>
              </a:rPr>
              <a:t/>
            </a:r>
            <a:br>
              <a:rPr lang="ru-RU" altLang="ru-RU" dirty="0">
                <a:solidFill>
                  <a:srgbClr val="7030A0"/>
                </a:solidFill>
                <a:latin typeface="Times New Roman" pitchFamily="16" charset="0"/>
                <a:cs typeface="Times New Roman" pitchFamily="16" charset="0"/>
              </a:rPr>
            </a:br>
            <a:endParaRPr lang="ru-RU" dirty="0"/>
          </a:p>
        </p:txBody>
      </p:sp>
      <p:graphicFrame>
        <p:nvGraphicFramePr>
          <p:cNvPr id="3" name="Диаграмма 2"/>
          <p:cNvGraphicFramePr/>
          <p:nvPr>
            <p:extLst>
              <p:ext uri="{D42A27DB-BD31-4B8C-83A1-F6EECF244321}">
                <p14:modId xmlns:p14="http://schemas.microsoft.com/office/powerpoint/2010/main" val="2750515967"/>
              </p:ext>
            </p:extLst>
          </p:nvPr>
        </p:nvGraphicFramePr>
        <p:xfrm>
          <a:off x="570573" y="1132295"/>
          <a:ext cx="8064896"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4355976" y="1132295"/>
            <a:ext cx="114015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639112,4 тыс. руб.</a:t>
            </a:r>
            <a:endParaRPr lang="ru-RU" sz="1600" dirty="0">
              <a:solidFill>
                <a:schemeClr val="tx1"/>
              </a:solidFill>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17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Расходы бюджета муниципального </a:t>
            </a:r>
            <a:endParaRPr lang="ru-RU" altLang="ru-RU" sz="2800" dirty="0" smtClean="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800" dirty="0" smtClean="0">
                <a:solidFill>
                  <a:srgbClr val="7030A0"/>
                </a:solidFill>
                <a:latin typeface="Times New Roman" pitchFamily="16" charset="0"/>
                <a:cs typeface="Times New Roman" pitchFamily="16" charset="0"/>
              </a:rPr>
              <a:t>образования Юрьев-Польский </a:t>
            </a:r>
            <a:r>
              <a:rPr lang="ru-RU" altLang="ru-RU" sz="2800" dirty="0">
                <a:solidFill>
                  <a:srgbClr val="7030A0"/>
                </a:solidFill>
                <a:latin typeface="Times New Roman" pitchFamily="16" charset="0"/>
                <a:cs typeface="Times New Roman" pitchFamily="16" charset="0"/>
              </a:rPr>
              <a:t>район на </a:t>
            </a:r>
            <a:r>
              <a:rPr lang="ru-RU" altLang="ru-RU" sz="2800" dirty="0" smtClean="0">
                <a:solidFill>
                  <a:srgbClr val="7030A0"/>
                </a:solidFill>
                <a:latin typeface="Times New Roman" pitchFamily="16" charset="0"/>
                <a:cs typeface="Times New Roman" pitchFamily="16" charset="0"/>
              </a:rPr>
              <a:t>2020 год</a:t>
            </a:r>
            <a:endParaRPr lang="ru-RU" altLang="ru-RU" sz="2800" dirty="0">
              <a:solidFill>
                <a:srgbClr val="7030A0"/>
              </a:solidFill>
              <a:latin typeface="Times New Roman" pitchFamily="16" charset="0"/>
              <a:cs typeface="Times New Roman" pitchFamily="16" charset="0"/>
            </a:endParaRPr>
          </a:p>
        </p:txBody>
      </p:sp>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lpravda.ru/pictures/news/big/70419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625646"/>
            <a:ext cx="6267835"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1"/>
            <a:ext cx="8640960" cy="707886"/>
          </a:xfrm>
          <a:prstGeom prst="rect">
            <a:avLst/>
          </a:prstGeom>
        </p:spPr>
        <p:txBody>
          <a:bodyPr wrap="square">
            <a:spAutoFit/>
          </a:bodyPr>
          <a:lstStyle/>
          <a:p>
            <a:pPr algn="ctr">
              <a:buClrTx/>
            </a:pPr>
            <a:r>
              <a:rPr lang="ru-RU" altLang="ru-RU" dirty="0">
                <a:solidFill>
                  <a:srgbClr val="7030A0"/>
                </a:solidFill>
                <a:latin typeface="Times New Roman" panose="02020603050405020304" pitchFamily="18" charset="0"/>
                <a:cs typeface="Times New Roman" panose="02020603050405020304" pitchFamily="18" charset="0"/>
              </a:rPr>
              <a:t>Динамика расходов бюджета муниципального образования</a:t>
            </a:r>
          </a:p>
          <a:p>
            <a:pPr algn="ctr">
              <a:buClrTx/>
            </a:pPr>
            <a:r>
              <a:rPr lang="ru-RU" altLang="ru-RU" dirty="0">
                <a:solidFill>
                  <a:srgbClr val="7030A0"/>
                </a:solidFill>
                <a:latin typeface="Times New Roman" panose="02020603050405020304" pitchFamily="18" charset="0"/>
                <a:cs typeface="Times New Roman" panose="02020603050405020304" pitchFamily="18" charset="0"/>
              </a:rPr>
              <a:t> Юрьев-Польский район на </a:t>
            </a:r>
            <a:r>
              <a:rPr lang="ru-RU" altLang="ru-RU" dirty="0" smtClean="0">
                <a:solidFill>
                  <a:srgbClr val="7030A0"/>
                </a:solidFill>
                <a:latin typeface="Times New Roman" panose="02020603050405020304" pitchFamily="18" charset="0"/>
                <a:cs typeface="Times New Roman" panose="02020603050405020304" pitchFamily="18" charset="0"/>
              </a:rPr>
              <a:t>2018-2020  </a:t>
            </a:r>
            <a:r>
              <a:rPr lang="ru-RU" altLang="ru-RU" dirty="0">
                <a:solidFill>
                  <a:srgbClr val="7030A0"/>
                </a:solidFill>
                <a:latin typeface="Times New Roman" panose="02020603050405020304" pitchFamily="18" charset="0"/>
                <a:cs typeface="Times New Roman" panose="02020603050405020304" pitchFamily="18" charset="0"/>
              </a:rPr>
              <a:t>г.</a:t>
            </a:r>
            <a:r>
              <a:rPr lang="en-US" altLang="ru-RU" dirty="0">
                <a:solidFill>
                  <a:srgbClr val="7030A0"/>
                </a:solidFill>
                <a:latin typeface="Times New Roman" panose="02020603050405020304" pitchFamily="18" charset="0"/>
                <a:cs typeface="Times New Roman" panose="02020603050405020304" pitchFamily="18" charset="0"/>
              </a:rPr>
              <a:t> </a:t>
            </a:r>
            <a:r>
              <a:rPr lang="ru-RU" altLang="ru-RU" dirty="0">
                <a:solidFill>
                  <a:srgbClr val="7030A0"/>
                </a:solidFill>
                <a:latin typeface="Times New Roman" panose="02020603050405020304" pitchFamily="18" charset="0"/>
                <a:cs typeface="Times New Roman" panose="02020603050405020304" pitchFamily="18" charset="0"/>
              </a:rPr>
              <a:t>г. </a:t>
            </a:r>
            <a:r>
              <a:rPr lang="ru-RU" altLang="ru-RU" dirty="0" smtClean="0">
                <a:solidFill>
                  <a:srgbClr val="7030A0"/>
                </a:solidFill>
                <a:latin typeface="Times New Roman" panose="02020603050405020304" pitchFamily="18" charset="0"/>
                <a:cs typeface="Times New Roman" panose="02020603050405020304" pitchFamily="18" charset="0"/>
              </a:rPr>
              <a:t>(тыс. руб.)</a:t>
            </a:r>
            <a:endParaRPr lang="ru-RU" altLang="ru-RU" dirty="0">
              <a:solidFill>
                <a:srgbClr val="7030A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367719" y="4869160"/>
            <a:ext cx="1274440" cy="51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endParaRPr>
          </a:p>
        </p:txBody>
      </p:sp>
      <p:graphicFrame>
        <p:nvGraphicFramePr>
          <p:cNvPr id="5" name="Диаграмма 4"/>
          <p:cNvGraphicFramePr/>
          <p:nvPr>
            <p:extLst>
              <p:ext uri="{D42A27DB-BD31-4B8C-83A1-F6EECF244321}">
                <p14:modId xmlns:p14="http://schemas.microsoft.com/office/powerpoint/2010/main" val="324422372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98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 name="Прямоугольник 2"/>
          <p:cNvSpPr/>
          <p:nvPr/>
        </p:nvSpPr>
        <p:spPr>
          <a:xfrm>
            <a:off x="323528" y="260649"/>
            <a:ext cx="8424936" cy="707886"/>
          </a:xfrm>
          <a:prstGeom prst="rect">
            <a:avLst/>
          </a:prstGeom>
        </p:spPr>
        <p:txBody>
          <a:bodyPr wrap="square">
            <a:spAutoFit/>
          </a:bodyPr>
          <a:lstStyle/>
          <a:p>
            <a:pPr algn="ctr">
              <a:buClrTx/>
            </a:pPr>
            <a:r>
              <a:rPr lang="ru-RU" altLang="ru-RU" dirty="0">
                <a:solidFill>
                  <a:srgbClr val="7030A0"/>
                </a:solidFill>
              </a:rPr>
              <a:t>Структура расходов бюджета муниципального образования</a:t>
            </a:r>
          </a:p>
          <a:p>
            <a:pPr algn="ctr">
              <a:buClrTx/>
            </a:pPr>
            <a:r>
              <a:rPr lang="ru-RU" altLang="ru-RU" dirty="0">
                <a:solidFill>
                  <a:srgbClr val="7030A0"/>
                </a:solidFill>
              </a:rPr>
              <a:t> Юрьев-Польский район на </a:t>
            </a:r>
            <a:r>
              <a:rPr lang="ru-RU" altLang="ru-RU" dirty="0" smtClean="0">
                <a:solidFill>
                  <a:srgbClr val="7030A0"/>
                </a:solidFill>
              </a:rPr>
              <a:t>2020 год (%)</a:t>
            </a:r>
            <a:endParaRPr lang="ru-RU" altLang="ru-RU" dirty="0">
              <a:solidFill>
                <a:srgbClr val="7030A0"/>
              </a:solidFill>
            </a:endParaRPr>
          </a:p>
        </p:txBody>
      </p:sp>
      <p:graphicFrame>
        <p:nvGraphicFramePr>
          <p:cNvPr id="4" name="Диаграмма 3"/>
          <p:cNvGraphicFramePr/>
          <p:nvPr>
            <p:extLst>
              <p:ext uri="{D42A27DB-BD31-4B8C-83A1-F6EECF244321}">
                <p14:modId xmlns:p14="http://schemas.microsoft.com/office/powerpoint/2010/main" val="147714011"/>
              </p:ext>
            </p:extLst>
          </p:nvPr>
        </p:nvGraphicFramePr>
        <p:xfrm>
          <a:off x="267535" y="936932"/>
          <a:ext cx="8856984" cy="573237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7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971550" y="349250"/>
            <a:ext cx="727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dirty="0">
                <a:solidFill>
                  <a:srgbClr val="7030A0"/>
                </a:solidFill>
                <a:latin typeface="Tahoma" pitchFamily="32" charset="0"/>
              </a:rPr>
              <a:t>Безвозмездные поступления из областного бюджета на </a:t>
            </a:r>
            <a:r>
              <a:rPr lang="ru-RU" altLang="ru-RU" sz="1800" dirty="0" smtClean="0">
                <a:solidFill>
                  <a:srgbClr val="7030A0"/>
                </a:solidFill>
                <a:latin typeface="Tahoma" pitchFamily="32" charset="0"/>
              </a:rPr>
              <a:t>2020 </a:t>
            </a:r>
            <a:r>
              <a:rPr lang="ru-RU" altLang="ru-RU" sz="1800" dirty="0">
                <a:solidFill>
                  <a:srgbClr val="7030A0"/>
                </a:solidFill>
                <a:latin typeface="Tahoma" pitchFamily="32" charset="0"/>
              </a:rPr>
              <a:t>год</a:t>
            </a:r>
          </a:p>
        </p:txBody>
      </p:sp>
      <p:graphicFrame>
        <p:nvGraphicFramePr>
          <p:cNvPr id="45058" name="Group 2"/>
          <p:cNvGraphicFramePr>
            <a:graphicFrameLocks noGrp="1"/>
          </p:cNvGraphicFramePr>
          <p:nvPr>
            <p:extLst>
              <p:ext uri="{D42A27DB-BD31-4B8C-83A1-F6EECF244321}">
                <p14:modId xmlns:p14="http://schemas.microsoft.com/office/powerpoint/2010/main" val="3914087257"/>
              </p:ext>
            </p:extLst>
          </p:nvPr>
        </p:nvGraphicFramePr>
        <p:xfrm>
          <a:off x="323528" y="908720"/>
          <a:ext cx="8356600" cy="5625960"/>
        </p:xfrm>
        <a:graphic>
          <a:graphicData uri="http://schemas.openxmlformats.org/drawingml/2006/table">
            <a:tbl>
              <a:tblPr/>
              <a:tblGrid>
                <a:gridCol w="7564437"/>
                <a:gridCol w="792163"/>
              </a:tblGrid>
              <a:tr h="216024">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Российской Федерации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639 112,4</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216024">
                <a:tc>
                  <a:txBody>
                    <a:bodyPr/>
                    <a:lstStyle/>
                    <a:p>
                      <a:pPr algn="l" fontAlgn="b"/>
                      <a:r>
                        <a:rPr lang="ru-RU" sz="1200" b="1" i="0" u="none" strike="noStrike">
                          <a:solidFill>
                            <a:srgbClr val="000000"/>
                          </a:solidFill>
                          <a:effectLst/>
                          <a:latin typeface="Times New Roman" panose="02020603050405020304" pitchFamily="18" charset="0"/>
                          <a:cs typeface="Times New Roman" panose="02020603050405020304" pitchFamily="18" charset="0"/>
                        </a:rPr>
                        <a:t>Дотации бюджетам бюджетной системы Российской Федерации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a:solidFill>
                            <a:srgbClr val="000000"/>
                          </a:solidFill>
                          <a:effectLst/>
                          <a:latin typeface="Times New Roman" panose="02020603050405020304" pitchFamily="18" charset="0"/>
                          <a:cs typeface="Times New Roman" panose="02020603050405020304" pitchFamily="18" charset="0"/>
                        </a:rPr>
                        <a:t>171 537,0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216024">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110 736,3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обновление материально-технической базы для формирования у обучающихся современных технологических и гуманитарных навыков</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2234,0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внедрение целевой модели цифровой образовательной среды в общеобразовательных организациях и профессиональных образовательных организациях</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2259,2</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оснащение объектов спортивной инфраструктуры спортивно-технологическим оборудованием</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2675,8</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строительство и реконструкцию (модернизацию) объектов питьевого водоснабжения</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89272,0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обустройство и восстановление воинских захоронений, находящихся в государственной собственности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22,3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4405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муниципальных районов на реализацию мероприятий по обеспечению жильем молодых семей</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1 328,3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63926">
                <a:tc>
                  <a:txBody>
                    <a:bodyPr/>
                    <a:lstStyle/>
                    <a:p>
                      <a:pPr algn="just"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софинансирование мероприятий по обеспечению территорий документацией для осуществления градостроительной деятельности)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261,0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обеспечение равной доступности услуг транспорта общего пользования для отдельных категорий граждан в муниципальном сообщении)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0,4</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73248">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 597, от 1 июня 2012 года №761</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3735,0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372556">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поддержку приоритетных направлений развития отрасли образования)</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8848,3</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512568">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субсидии бюджетам муниципальных районов (Прочие субсидии бюджетам муниципальных районов на мероприятия по созданию и оборудованию кабинетов наркопрофилактики в образовательных организациях)</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100,0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83246189"/>
              </p:ext>
            </p:extLst>
          </p:nvPr>
        </p:nvGraphicFramePr>
        <p:xfrm>
          <a:off x="395536" y="332656"/>
          <a:ext cx="8424935" cy="6328244"/>
        </p:xfrm>
        <a:graphic>
          <a:graphicData uri="http://schemas.openxmlformats.org/drawingml/2006/table">
            <a:tbl>
              <a:tblPr/>
              <a:tblGrid>
                <a:gridCol w="6585964"/>
                <a:gridCol w="1838971"/>
              </a:tblGrid>
              <a:tr h="255789">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субъектов Российской Федерации и муниципальных образований</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1" i="0" u="none" strike="noStrike">
                          <a:solidFill>
                            <a:srgbClr val="000000"/>
                          </a:solidFill>
                          <a:effectLst/>
                          <a:latin typeface="Times New Roman" panose="02020603050405020304" pitchFamily="18" charset="0"/>
                          <a:cs typeface="Times New Roman" panose="02020603050405020304" pitchFamily="18" charset="0"/>
                        </a:rPr>
                        <a:t>270 276,0</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8307">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деятельности комиссий по делам несовершеннолетних и защите их прав)</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501,8</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реализацию отдельных государственных полномочий  по вопросам административного законодательства)</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456,1</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2088">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полномочий по организации и осуществлению деятельности по опеке и попечительству в отношении несовершеннолетних граждан)</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1924,5</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64">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обеспечение охраны музейных фондов, находящихся в областной собственности)</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430,0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социальную поддержку детей-инвалидов дошкольного возраста)</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470,5</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128">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компенсацию расходов на оплату жилых помещений, отопления и освещения педагогическим работникам, а также компенсацию по оплате за содержание и ремонт жилья, услуг теплоснабжения (отопления) и электроснабжения другим категориям специалистов, работающих в образовательных организациях, расположенных в сельских населенных пунктах, поселках городского типа)</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10 037,1</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770">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 сельских поселений за счет средств областного бюджета)</a:t>
                      </a:r>
                      <a:br>
                        <a:rPr lang="ru-RU" sz="1200" b="0" i="0" u="none" strike="noStrike">
                          <a:solidFill>
                            <a:srgbClr val="000000"/>
                          </a:solidFill>
                          <a:effectLst/>
                          <a:latin typeface="Times New Roman" panose="02020603050405020304" pitchFamily="18" charset="0"/>
                          <a:cs typeface="Times New Roman" panose="02020603050405020304" pitchFamily="18" charset="0"/>
                        </a:rPr>
                      </a:b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3 250,0</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739">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a:t>
                      </a:r>
                      <a:br>
                        <a:rPr lang="ru-RU" sz="1200" b="0" i="0" u="none" strike="noStrike">
                          <a:solidFill>
                            <a:srgbClr val="000000"/>
                          </a:solidFill>
                          <a:effectLst/>
                          <a:latin typeface="Times New Roman" panose="02020603050405020304" pitchFamily="18" charset="0"/>
                          <a:cs typeface="Times New Roman" panose="02020603050405020304" pitchFamily="18" charset="0"/>
                        </a:rPr>
                      </a:br>
                      <a:r>
                        <a:rPr lang="ru-RU" sz="1200" b="0" i="0" u="none" strike="noStrike">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осуществление отдельных государственных полномочий Владимирской области в сфере обращения с безнадзорными животными)</a:t>
                      </a:r>
                    </a:p>
                  </a:txBody>
                  <a:tcPr marL="902" marR="902" marT="9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369,5</a:t>
                      </a:r>
                    </a:p>
                  </a:txBody>
                  <a:tcPr marL="902" marR="902" marT="9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2967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00050" y="1125538"/>
            <a:ext cx="8229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endParaRPr lang="ru-RU" altLang="ru-RU" sz="1600">
              <a:solidFill>
                <a:srgbClr val="073E87"/>
              </a:solidFill>
              <a:latin typeface="Candara" pitchFamily="32" charset="0"/>
            </a:endParaRPr>
          </a:p>
          <a:p>
            <a:pPr eaLnBrk="1" hangingPunct="1">
              <a:spcBef>
                <a:spcPts val="400"/>
              </a:spcBef>
              <a:spcAft>
                <a:spcPct val="0"/>
              </a:spcAft>
              <a:buClrTx/>
              <a:buSzPct val="100000"/>
              <a:buFontTx/>
              <a:buNone/>
            </a:pPr>
            <a:r>
              <a:rPr lang="ru-RU" altLang="ru-RU" sz="1600">
                <a:solidFill>
                  <a:srgbClr val="073E87"/>
                </a:solidFill>
                <a:latin typeface="Candara" pitchFamily="32" charset="0"/>
              </a:rPr>
              <a:t>                                   </a:t>
            </a:r>
          </a:p>
        </p:txBody>
      </p:sp>
      <p:sp>
        <p:nvSpPr>
          <p:cNvPr id="9219" name="Text Box 2"/>
          <p:cNvSpPr txBox="1">
            <a:spLocks noChangeArrowheads="1"/>
          </p:cNvSpPr>
          <p:nvPr/>
        </p:nvSpPr>
        <p:spPr bwMode="auto">
          <a:xfrm>
            <a:off x="901700" y="366713"/>
            <a:ext cx="73564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этапы проходит бюджет?</a:t>
            </a:r>
          </a:p>
        </p:txBody>
      </p:sp>
      <p:sp>
        <p:nvSpPr>
          <p:cNvPr id="9220" name="AutoShape 3"/>
          <p:cNvSpPr>
            <a:spLocks noChangeArrowheads="1"/>
          </p:cNvSpPr>
          <p:nvPr/>
        </p:nvSpPr>
        <p:spPr bwMode="auto">
          <a:xfrm>
            <a:off x="457200" y="1916832"/>
            <a:ext cx="6131024" cy="576585"/>
          </a:xfrm>
          <a:prstGeom prst="round2DiagRect">
            <a:avLst/>
          </a:prstGeom>
          <a:solidFill>
            <a:srgbClr val="C7F797"/>
          </a:solidFill>
          <a:ln w="38160" cap="sq">
            <a:solidFill>
              <a:schemeClr val="tx1">
                <a:lumMod val="50000"/>
                <a:lumOff val="50000"/>
              </a:schemeClr>
            </a:solidFill>
            <a:miter lim="800000"/>
            <a:headEnd/>
            <a:tailEnd/>
          </a:ln>
          <a:scene3d>
            <a:camera prst="orthographicFront"/>
            <a:lightRig rig="chilly" dir="t"/>
          </a:scene3d>
          <a:sp3d prstMaterial="translucentPowder"/>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Составление проекта бюджета(планирование)</a:t>
            </a:r>
          </a:p>
        </p:txBody>
      </p:sp>
      <p:sp>
        <p:nvSpPr>
          <p:cNvPr id="9221" name="AutoShape 4"/>
          <p:cNvSpPr>
            <a:spLocks noChangeArrowheads="1"/>
          </p:cNvSpPr>
          <p:nvPr/>
        </p:nvSpPr>
        <p:spPr bwMode="auto">
          <a:xfrm>
            <a:off x="423863" y="3011488"/>
            <a:ext cx="5688012" cy="677862"/>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Рассмотрение и утверждение бюджета</a:t>
            </a:r>
          </a:p>
        </p:txBody>
      </p:sp>
      <p:sp>
        <p:nvSpPr>
          <p:cNvPr id="9222" name="AutoShape 5"/>
          <p:cNvSpPr>
            <a:spLocks noChangeArrowheads="1"/>
          </p:cNvSpPr>
          <p:nvPr/>
        </p:nvSpPr>
        <p:spPr bwMode="auto">
          <a:xfrm>
            <a:off x="406400" y="4213225"/>
            <a:ext cx="5688013" cy="72231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Исполнение бюджета</a:t>
            </a:r>
          </a:p>
        </p:txBody>
      </p:sp>
      <p:sp>
        <p:nvSpPr>
          <p:cNvPr id="9223" name="AutoShape 6"/>
          <p:cNvSpPr>
            <a:spLocks noChangeArrowheads="1"/>
          </p:cNvSpPr>
          <p:nvPr/>
        </p:nvSpPr>
        <p:spPr bwMode="auto">
          <a:xfrm>
            <a:off x="457200" y="5387975"/>
            <a:ext cx="5961063" cy="69056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000000"/>
                </a:solidFill>
              </a:rPr>
              <a:t>Муниципальный финансовый контроль</a:t>
            </a:r>
          </a:p>
        </p:txBody>
      </p:sp>
      <p:pic>
        <p:nvPicPr>
          <p:cNvPr id="92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613" y="188913"/>
            <a:ext cx="5302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descr="http://kuzbassmayak.ru/wp-content/uploads/2018/09/%D0%91%D0%AE%D0%94%D0%96%D0%95%D0%A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263" y="2703037"/>
            <a:ext cx="2555283" cy="1734076"/>
          </a:xfrm>
          <a:prstGeom prst="rect">
            <a:avLst/>
          </a:prstGeom>
          <a:noFill/>
          <a:ln>
            <a:noFill/>
          </a:ln>
        </p:spPr>
      </p:pic>
      <p:pic>
        <p:nvPicPr>
          <p:cNvPr id="11"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77836627"/>
              </p:ext>
            </p:extLst>
          </p:nvPr>
        </p:nvGraphicFramePr>
        <p:xfrm>
          <a:off x="395536" y="404664"/>
          <a:ext cx="8352927" cy="5870538"/>
        </p:xfrm>
        <a:graphic>
          <a:graphicData uri="http://schemas.openxmlformats.org/drawingml/2006/table">
            <a:tbl>
              <a:tblPr/>
              <a:tblGrid>
                <a:gridCol w="6448279"/>
                <a:gridCol w="1904648"/>
              </a:tblGrid>
              <a:tr h="570521">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осуществление отдельных государственных полномочий по региональному государственному жилищному надзору и лицензионному контролю)</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375,0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2964">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Федерации(Субвенции бюджетам муниципальных образований на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306,6</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2704">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выполнение передаваемых полномочий субъектов Российской Федерации (Субвенции бюджетам муниципальных районов на выполнение передаваемых полномочий субъектов Российской Федерации (Единая субвенция бюджетам муниципальных районов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образовательных организациях, обеспечение дополнительного образования детей в муниципальных общеобразовательных организациях)</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220 723,0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591">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содержание ребенка в семье опекуна и приемной семье, а также  вознаграждение, причитающееся приемному родителю </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11 157,0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54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14 434,5</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8567">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2 881,1</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8567">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4,3</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635">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проведение Всероссийской переписи населения 2020 года</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600,0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612">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муниципальных районов на государственную регистрацию актов гражданского состояния </a:t>
                      </a:r>
                    </a:p>
                  </a:txBody>
                  <a:tcPr marL="2042" marR="2042" marT="2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2 355,0</a:t>
                      </a:r>
                    </a:p>
                  </a:txBody>
                  <a:tcPr marL="2042" marR="2042" marT="20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14710042"/>
              </p:ext>
            </p:extLst>
          </p:nvPr>
        </p:nvGraphicFramePr>
        <p:xfrm>
          <a:off x="467544" y="620688"/>
          <a:ext cx="8280920" cy="4470216"/>
        </p:xfrm>
        <a:graphic>
          <a:graphicData uri="http://schemas.openxmlformats.org/drawingml/2006/table">
            <a:tbl>
              <a:tblPr/>
              <a:tblGrid>
                <a:gridCol w="6392688"/>
                <a:gridCol w="1888232"/>
              </a:tblGrid>
              <a:tr h="102144">
                <a:tc>
                  <a:txBody>
                    <a:bodyPr/>
                    <a:lstStyle/>
                    <a:p>
                      <a:pPr algn="l" fontAlgn="b"/>
                      <a:r>
                        <a:rPr lang="ru-RU" sz="1200" b="1" i="0" u="none" strike="noStrike" baseline="0" dirty="0">
                          <a:solidFill>
                            <a:srgbClr val="000000"/>
                          </a:solidFill>
                          <a:effectLst/>
                          <a:latin typeface="Times New Roman" panose="02020603050405020304" pitchFamily="18" charset="0"/>
                          <a:cs typeface="Times New Roman" panose="02020603050405020304" pitchFamily="18" charset="0"/>
                        </a:rPr>
                        <a:t> </a:t>
                      </a:r>
                      <a:endPar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endParaRPr>
                    </a:p>
                    <a:p>
                      <a:pPr algn="l" fontAlgn="b"/>
                      <a:r>
                        <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И</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ные </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межбюджетные </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трансферты</a:t>
                      </a:r>
                    </a:p>
                    <a:p>
                      <a:pPr algn="l" fontAlgn="b"/>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256" marR="4256" marT="4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2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t"/>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86 563,1</a:t>
                      </a:r>
                    </a:p>
                    <a:p>
                      <a:pPr algn="ctr" fontAlgn="t"/>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960">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36 180,5</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47 941,5</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610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организацию видеонаблюдения  в пунктах проведения экзаменов при проведении государственной итоговой аттестации по образовательным программам среднего общего образования)</a:t>
                      </a:r>
                    </a:p>
                  </a:txBody>
                  <a:tcPr marL="4256" marR="4256" marT="4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540,2</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4136">
                <a:tc>
                  <a:txBody>
                    <a:bodyPr/>
                    <a:lstStyle/>
                    <a:p>
                      <a:pPr algn="l"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на</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предоставление жилищных субсидий государственным гражданским служащим Владимирской области, работникам государственных учреждений, финансируемых из областного бюджета, муниципальным служащим и работникам учреждений бюджетной сферы, финансируемых из местных бюджетов)</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1 068,9</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80">
                <a:tc>
                  <a:txBody>
                    <a:bodyPr/>
                    <a:lstStyle/>
                    <a:p>
                      <a:pPr algn="l" fontAlgn="t"/>
                      <a:r>
                        <a:rPr lang="ru-RU" sz="1200" b="0" i="0" u="none" strike="noStrike">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муниципальных районов (Прочие межбюджетные трансферты, передаваемые бюджетам муниципальных районов на мероприятия по укреплению материально-технической базы муниципальных музеев области)</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832,0</a:t>
                      </a:r>
                    </a:p>
                  </a:txBody>
                  <a:tcPr marL="4256" marR="4256" marT="4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6511" y="333375"/>
            <a:ext cx="9180512"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smtClean="0">
                <a:solidFill>
                  <a:srgbClr val="330099"/>
                </a:solidFill>
                <a:latin typeface="Tahoma" pitchFamily="32" charset="0"/>
              </a:rPr>
              <a:t> </a:t>
            </a:r>
            <a:r>
              <a:rPr lang="ru-RU" altLang="ru-RU" sz="1800" dirty="0">
                <a:solidFill>
                  <a:srgbClr val="330099"/>
                </a:solidFill>
                <a:latin typeface="Tahoma" pitchFamily="32" charset="0"/>
              </a:rPr>
              <a:t>Безвозмездные поступления из бюджетов</a:t>
            </a:r>
          </a:p>
          <a:p>
            <a:pPr algn="ctr" eaLnBrk="1" hangingPunct="1">
              <a:spcBef>
                <a:spcPct val="0"/>
              </a:spcBef>
              <a:spcAft>
                <a:spcPct val="0"/>
              </a:spcAft>
              <a:buClrTx/>
              <a:buSzPct val="100000"/>
              <a:buFontTx/>
              <a:buNone/>
            </a:pPr>
            <a:r>
              <a:rPr lang="ru-RU" altLang="ru-RU" sz="1800" dirty="0">
                <a:solidFill>
                  <a:srgbClr val="330099"/>
                </a:solidFill>
                <a:latin typeface="Tahoma" pitchFamily="32" charset="0"/>
              </a:rPr>
              <a:t> городского и сельских </a:t>
            </a:r>
            <a:r>
              <a:rPr lang="ru-RU" altLang="ru-RU" sz="1800" dirty="0" smtClean="0">
                <a:solidFill>
                  <a:srgbClr val="330099"/>
                </a:solidFill>
                <a:latin typeface="Tahoma" pitchFamily="32" charset="0"/>
              </a:rPr>
              <a:t>поселений на 2020 год</a:t>
            </a:r>
            <a:endParaRPr lang="ru-RU" altLang="ru-RU" sz="1800" dirty="0">
              <a:solidFill>
                <a:srgbClr val="330099"/>
              </a:solidFill>
              <a:latin typeface="Tahoma" pitchFamily="32" charset="0"/>
            </a:endParaRPr>
          </a:p>
        </p:txBody>
      </p:sp>
      <p:graphicFrame>
        <p:nvGraphicFramePr>
          <p:cNvPr id="49154" name="Group 2"/>
          <p:cNvGraphicFramePr>
            <a:graphicFrameLocks noGrp="1"/>
          </p:cNvGraphicFramePr>
          <p:nvPr>
            <p:extLst>
              <p:ext uri="{D42A27DB-BD31-4B8C-83A1-F6EECF244321}">
                <p14:modId xmlns:p14="http://schemas.microsoft.com/office/powerpoint/2010/main" val="3914873698"/>
              </p:ext>
            </p:extLst>
          </p:nvPr>
        </p:nvGraphicFramePr>
        <p:xfrm>
          <a:off x="1143000" y="1700213"/>
          <a:ext cx="6865938" cy="3585892"/>
        </p:xfrm>
        <a:graphic>
          <a:graphicData uri="http://schemas.openxmlformats.org/drawingml/2006/table">
            <a:tbl>
              <a:tblPr/>
              <a:tblGrid>
                <a:gridCol w="5151438"/>
                <a:gridCol w="1714500"/>
              </a:tblGrid>
              <a:tr h="490603">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Итого безвозмездных поступлений из бюджетов городского и сельских поселений</a:t>
                      </a:r>
                    </a:p>
                  </a:txBody>
                  <a:tcPr marL="68760" marR="68760" marT="104822" marB="0"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84122,0</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179333">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Межбюджетные трансферты, передаваемые бюджету муниципального района из бюджетов поселений на осуществление части полномочий по решению вопросов местного значения в соответствии с заключенными соглашениями, в том числе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Красносельское 12234,6 тыс. руб.</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Небыловское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8765,5 тыс. руб.</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МО </a:t>
                      </a:r>
                      <a:r>
                        <a:rPr kumimoji="0" lang="ru-RU"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Симское</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15180,4 тыс. руб.</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36180,5</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4942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Прочие межбюджетные трансферты, передаваемые бюджету муниципального района на исполнение вопросов местного значения муниципального образования г. Юрьев-польский</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47941,5</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0" y="260648"/>
            <a:ext cx="9144000" cy="707886"/>
          </a:xfrm>
          <a:prstGeom prst="rect">
            <a:avLst/>
          </a:prstGeom>
        </p:spPr>
        <p:txBody>
          <a:bodyPr wrap="square">
            <a:spAutoFit/>
          </a:bodyPr>
          <a:lstStyle/>
          <a:p>
            <a:pPr algn="ctr">
              <a:buClrTx/>
            </a:pPr>
            <a:r>
              <a:rPr lang="ru-RU" altLang="ru-RU" dirty="0" smtClean="0">
                <a:solidFill>
                  <a:srgbClr val="7030A0"/>
                </a:solidFill>
                <a:latin typeface="Times New Roman" pitchFamily="16" charset="0"/>
              </a:rPr>
              <a:t>Распределение расходов бюджета муниципального образования Юрьев-Польский район по разделам бюджетной классификации на 2018-2020 г. г. (тыс. </a:t>
            </a:r>
            <a:r>
              <a:rPr lang="ru-RU" altLang="ru-RU" dirty="0">
                <a:solidFill>
                  <a:srgbClr val="7030A0"/>
                </a:solidFill>
                <a:latin typeface="Times New Roman" pitchFamily="16" charset="0"/>
              </a:rPr>
              <a:t>р</a:t>
            </a:r>
            <a:r>
              <a:rPr lang="ru-RU" altLang="ru-RU" dirty="0" smtClean="0">
                <a:solidFill>
                  <a:srgbClr val="7030A0"/>
                </a:solidFill>
                <a:latin typeface="Times New Roman" pitchFamily="16" charset="0"/>
              </a:rPr>
              <a:t>уб</a:t>
            </a:r>
            <a:r>
              <a:rPr lang="ru-RU" altLang="ru-RU" dirty="0">
                <a:solidFill>
                  <a:srgbClr val="7030A0"/>
                </a:solidFill>
                <a:latin typeface="Times New Roman" pitchFamily="16" charset="0"/>
              </a:rPr>
              <a:t>.</a:t>
            </a:r>
            <a:r>
              <a:rPr lang="ru-RU" altLang="ru-RU" dirty="0" smtClean="0">
                <a:solidFill>
                  <a:srgbClr val="7030A0"/>
                </a:solidFill>
                <a:latin typeface="Times New Roman" pitchFamily="16" charset="0"/>
              </a:rPr>
              <a:t>)</a:t>
            </a:r>
            <a:endParaRPr lang="ru-RU" altLang="ru-RU" dirty="0">
              <a:solidFill>
                <a:srgbClr val="7030A0"/>
              </a:solidFill>
              <a:latin typeface="Times New Roman" pitchFamily="16" charset="0"/>
            </a:endParaRPr>
          </a:p>
        </p:txBody>
      </p:sp>
      <p:sp>
        <p:nvSpPr>
          <p:cNvPr id="4" name="Rectangle 1"/>
          <p:cNvSpPr>
            <a:spLocks noChangeArrowheads="1"/>
          </p:cNvSpPr>
          <p:nvPr/>
        </p:nvSpPr>
        <p:spPr bwMode="auto">
          <a:xfrm>
            <a:off x="1143000" y="1330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866609106"/>
              </p:ext>
            </p:extLst>
          </p:nvPr>
        </p:nvGraphicFramePr>
        <p:xfrm>
          <a:off x="467545" y="1124744"/>
          <a:ext cx="8352927" cy="5269170"/>
        </p:xfrm>
        <a:graphic>
          <a:graphicData uri="http://schemas.openxmlformats.org/drawingml/2006/table">
            <a:tbl>
              <a:tblPr firstRow="1" firstCol="1" bandRow="1">
                <a:tableStyleId>{5C22544A-7EE6-4342-B048-85BDC9FD1C3A}</a:tableStyleId>
              </a:tblPr>
              <a:tblGrid>
                <a:gridCol w="5112567"/>
                <a:gridCol w="720080"/>
                <a:gridCol w="936104"/>
                <a:gridCol w="792088"/>
                <a:gridCol w="792088"/>
              </a:tblGrid>
              <a:tr h="0">
                <a:tc rowSpan="2">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Наименование</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Раздел</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Сумма</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r>
              <a:tr h="42232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2018 год</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2019 год</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2020 год</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Расходы бюджета - ИТОГО</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698035,7</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877855,5</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887297,4</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fontAlgn="base">
                        <a:lnSpc>
                          <a:spcPct val="77000"/>
                        </a:lnSpc>
                        <a:spcAft>
                          <a:spcPts val="0"/>
                        </a:spcAft>
                        <a:tabLst>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ru-RU" sz="1400" kern="1200" dirty="0">
                          <a:solidFill>
                            <a:schemeClr val="tx1"/>
                          </a:solidFill>
                          <a:effectLst/>
                          <a:latin typeface="Times New Roman" panose="02020603050405020304" pitchFamily="18" charset="0"/>
                          <a:cs typeface="Times New Roman" panose="02020603050405020304" pitchFamily="18" charset="0"/>
                        </a:rPr>
                        <a:t>Общегосударственные вопросы</a:t>
                      </a:r>
                      <a:endParaRPr lang="ru-RU"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77000"/>
                        </a:lnSpc>
                        <a:spcAft>
                          <a:spcPts val="0"/>
                        </a:spcAft>
                        <a:tabLst>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ru-RU" sz="1400" kern="1200">
                          <a:effectLst/>
                          <a:latin typeface="Times New Roman" panose="02020603050405020304" pitchFamily="18" charset="0"/>
                          <a:cs typeface="Times New Roman" panose="02020603050405020304" pitchFamily="18" charset="0"/>
                        </a:rPr>
                        <a:t>01</a:t>
                      </a:r>
                      <a:endParaRPr lang="ru-RU" sz="1400">
                        <a:effectLst/>
                        <a:latin typeface="Times New Roman" panose="02020603050405020304" pitchFamily="18" charset="0"/>
                        <a:ea typeface="Times New Roman"/>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53013,1</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kern="1200" dirty="0">
                          <a:effectLst/>
                          <a:latin typeface="Times New Roman" panose="02020603050405020304" pitchFamily="18" charset="0"/>
                          <a:cs typeface="Times New Roman" panose="02020603050405020304" pitchFamily="18" charset="0"/>
                        </a:rPr>
                        <a:t>51718,1</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56144,3</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Национальная оборона</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02</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53,0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53,0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154</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2692">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03</a:t>
                      </a:r>
                      <a:endParaRPr lang="ru-RU" sz="140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4073,5</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3651</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4014,9</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0981">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Национальная экономика</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04</a:t>
                      </a:r>
                      <a:endParaRPr lang="ru-RU" sz="140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23093,6</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25859,3</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33501,5</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Жилищно-коммунальное хозяйство</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05</a:t>
                      </a:r>
                      <a:endParaRPr lang="ru-RU" sz="140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17267,7</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45758,0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112675</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Охрана окружающей среды</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06</a:t>
                      </a:r>
                      <a:endParaRPr lang="ru-RU" sz="140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94,0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95,0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95</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Образование</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07</a:t>
                      </a:r>
                      <a:endParaRPr lang="ru-RU" sz="140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447238,9</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491091,2</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506126,5</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Культура,  кинематография</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08</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74808,3</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87174,1</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94860,8</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Социальная политика</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38847,6</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50879,0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40151,7</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Физическая культура и спорт</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11</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601,0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500,0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3430,4</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Средства массовой информации</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570,0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595,0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934</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0354">
                <a:tc>
                  <a:txBody>
                    <a:bodyPr/>
                    <a:lstStyle/>
                    <a:p>
                      <a:pP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Межбюджетные трансферты общего характера бюджетам субъектов Российской Федерации и муниципальных образований</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14</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38375,0</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120481,8</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35209,3</a:t>
                      </a:r>
                      <a:endParaRPr lang="ru-RU" sz="1400" dirty="0">
                        <a:effectLst/>
                        <a:latin typeface="Times New Roman" panose="02020603050405020304" pitchFamily="18" charset="0"/>
                        <a:ea typeface="Calibri"/>
                        <a:cs typeface="Times New Roman" panose="02020603050405020304" pitchFamily="18" charset="0"/>
                      </a:endParaRPr>
                    </a:p>
                  </a:txBody>
                  <a:tcPr marL="44726" marR="44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83118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463721638"/>
              </p:ext>
            </p:extLst>
          </p:nvPr>
        </p:nvGraphicFramePr>
        <p:xfrm>
          <a:off x="118431" y="762963"/>
          <a:ext cx="8856984" cy="620233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107504" y="0"/>
            <a:ext cx="8928992" cy="646331"/>
          </a:xfrm>
          <a:prstGeom prst="rect">
            <a:avLst/>
          </a:prstGeom>
        </p:spPr>
        <p:txBody>
          <a:bodyPr wrap="square">
            <a:spAutoFit/>
          </a:bodyPr>
          <a:lstStyle/>
          <a:p>
            <a:pPr algn="ctr">
              <a:buClrTx/>
            </a:pPr>
            <a:r>
              <a:rPr lang="ru-RU" altLang="ru-RU" sz="1800" dirty="0" smtClean="0">
                <a:solidFill>
                  <a:srgbClr val="7030A0"/>
                </a:solidFill>
                <a:latin typeface="Times New Roman" panose="02020603050405020304" pitchFamily="18" charset="0"/>
                <a:cs typeface="Times New Roman" panose="02020603050405020304" pitchFamily="18" charset="0"/>
              </a:rPr>
              <a:t>Динамика </a:t>
            </a:r>
            <a:r>
              <a:rPr lang="ru-RU" altLang="ru-RU" sz="1800" dirty="0">
                <a:solidFill>
                  <a:srgbClr val="7030A0"/>
                </a:solidFill>
                <a:latin typeface="Times New Roman" panose="02020603050405020304" pitchFamily="18" charset="0"/>
                <a:cs typeface="Times New Roman" panose="02020603050405020304" pitchFamily="18" charset="0"/>
              </a:rPr>
              <a:t>расходов бюджета муниципального образования</a:t>
            </a:r>
          </a:p>
          <a:p>
            <a:pPr algn="ctr">
              <a:buClrTx/>
            </a:pPr>
            <a:r>
              <a:rPr lang="ru-RU" altLang="ru-RU" sz="1800" dirty="0">
                <a:solidFill>
                  <a:srgbClr val="7030A0"/>
                </a:solidFill>
                <a:latin typeface="Times New Roman" panose="02020603050405020304" pitchFamily="18" charset="0"/>
                <a:cs typeface="Times New Roman" panose="02020603050405020304" pitchFamily="18" charset="0"/>
              </a:rPr>
              <a:t> Юрьев-Польский район на </a:t>
            </a:r>
            <a:r>
              <a:rPr lang="ru-RU" altLang="ru-RU" sz="1800" dirty="0" smtClean="0">
                <a:solidFill>
                  <a:srgbClr val="7030A0"/>
                </a:solidFill>
                <a:latin typeface="Times New Roman" panose="02020603050405020304" pitchFamily="18" charset="0"/>
                <a:cs typeface="Times New Roman" panose="02020603050405020304" pitchFamily="18" charset="0"/>
              </a:rPr>
              <a:t>2018-2020  г.</a:t>
            </a:r>
            <a:r>
              <a:rPr lang="en-US" altLang="ru-RU" sz="1800" dirty="0" smtClean="0">
                <a:solidFill>
                  <a:srgbClr val="7030A0"/>
                </a:solidFill>
                <a:latin typeface="Times New Roman" panose="02020603050405020304" pitchFamily="18" charset="0"/>
                <a:cs typeface="Times New Roman" panose="02020603050405020304" pitchFamily="18" charset="0"/>
              </a:rPr>
              <a:t> </a:t>
            </a:r>
            <a:r>
              <a:rPr lang="ru-RU" altLang="ru-RU" sz="1800" dirty="0" smtClean="0">
                <a:solidFill>
                  <a:srgbClr val="7030A0"/>
                </a:solidFill>
                <a:latin typeface="Times New Roman" panose="02020603050405020304" pitchFamily="18" charset="0"/>
                <a:cs typeface="Times New Roman" panose="02020603050405020304" pitchFamily="18" charset="0"/>
              </a:rPr>
              <a:t>г. (тыс. руб.)</a:t>
            </a:r>
            <a:endParaRPr lang="ru-RU" altLang="ru-RU" sz="1800" dirty="0">
              <a:solidFill>
                <a:srgbClr val="7030A0"/>
              </a:solidFill>
              <a:latin typeface="Times New Roman" panose="02020603050405020304" pitchFamily="18" charset="0"/>
              <a:cs typeface="Times New Roman" panose="02020603050405020304" pitchFamily="18" charset="0"/>
            </a:endParaRPr>
          </a:p>
        </p:txBody>
      </p:sp>
      <p:pic>
        <p:nvPicPr>
          <p:cNvPr id="5"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818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765175"/>
            <a:ext cx="82296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algn="just" eaLnBrk="1" hangingPunct="1">
              <a:spcBef>
                <a:spcPts val="400"/>
              </a:spcBef>
              <a:spcAft>
                <a:spcPct val="0"/>
              </a:spcAft>
              <a:buClrTx/>
              <a:buSzPct val="100000"/>
              <a:buFontTx/>
              <a:buNone/>
            </a:pPr>
            <a:r>
              <a:rPr lang="ru-RU" altLang="ru-RU" sz="1600" b="1" dirty="0">
                <a:solidFill>
                  <a:srgbClr val="66CCFF"/>
                </a:solidFill>
                <a:latin typeface="Candara" pitchFamily="32" charset="0"/>
              </a:rPr>
              <a:t>	</a:t>
            </a:r>
          </a:p>
          <a:p>
            <a:pPr algn="just" eaLnBrk="1" hangingPunct="1">
              <a:spcBef>
                <a:spcPts val="400"/>
              </a:spcBef>
              <a:spcAft>
                <a:spcPct val="0"/>
              </a:spcAft>
              <a:buClrTx/>
              <a:buSzPct val="100000"/>
              <a:buFontTx/>
              <a:buNone/>
            </a:pPr>
            <a:endParaRPr lang="ru-RU" altLang="ru-RU" sz="1600" b="1" dirty="0">
              <a:solidFill>
                <a:srgbClr val="66CCFF"/>
              </a:solidFill>
              <a:latin typeface="Candara" pitchFamily="32" charset="0"/>
            </a:endParaRPr>
          </a:p>
          <a:p>
            <a:pPr algn="just" eaLnBrk="1" hangingPunct="1">
              <a:spcBef>
                <a:spcPts val="400"/>
              </a:spcBef>
              <a:spcAft>
                <a:spcPct val="0"/>
              </a:spcAft>
              <a:buClrTx/>
              <a:buSzPct val="100000"/>
              <a:buFontTx/>
              <a:buNone/>
            </a:pPr>
            <a:endParaRPr lang="ru-RU" altLang="ru-RU" sz="1600" b="1" dirty="0">
              <a:solidFill>
                <a:srgbClr val="FF0000"/>
              </a:solidFill>
              <a:latin typeface="Candara" pitchFamily="32" charset="0"/>
            </a:endParaRPr>
          </a:p>
          <a:p>
            <a:pPr algn="just" eaLnBrk="1" hangingPunct="1">
              <a:spcBef>
                <a:spcPts val="400"/>
              </a:spcBef>
              <a:spcAft>
                <a:spcPct val="0"/>
              </a:spcAft>
              <a:buClrTx/>
              <a:buSzPct val="100000"/>
              <a:buFontTx/>
              <a:buNone/>
            </a:pPr>
            <a:r>
              <a:rPr lang="ru-RU" altLang="ru-RU" sz="1600" b="1" dirty="0">
                <a:solidFill>
                  <a:srgbClr val="FF0000"/>
                </a:solidFill>
                <a:latin typeface="Times New Roman" pitchFamily="16" charset="0"/>
                <a:cs typeface="Times New Roman" pitchFamily="16" charset="0"/>
              </a:rPr>
              <a:t>                     Программный бюджет </a:t>
            </a:r>
            <a:r>
              <a:rPr lang="ru-RU" altLang="ru-RU" sz="1600" b="1" dirty="0">
                <a:solidFill>
                  <a:srgbClr val="0D0D0D"/>
                </a:solidFill>
                <a:latin typeface="Times New Roman" pitchFamily="16" charset="0"/>
                <a:cs typeface="Times New Roman" pitchFamily="16" charset="0"/>
              </a:rPr>
              <a:t>отличается от традиционного тем, что все или почти все расходы включены в программы и каждая программа своей целью прямо увязана с тем или иным стратегическим итогом деятельности </a:t>
            </a:r>
            <a:r>
              <a:rPr lang="ru-RU" altLang="ru-RU" sz="1600" b="1" dirty="0" smtClean="0">
                <a:solidFill>
                  <a:srgbClr val="0D0D0D"/>
                </a:solidFill>
                <a:latin typeface="Times New Roman" pitchFamily="16" charset="0"/>
                <a:cs typeface="Times New Roman" pitchFamily="16" charset="0"/>
              </a:rPr>
              <a:t>главных распорядителей.</a:t>
            </a:r>
            <a:endParaRPr lang="ru-RU" altLang="ru-RU" sz="1600" b="1" dirty="0">
              <a:solidFill>
                <a:srgbClr val="0D0D0D"/>
              </a:solidFill>
              <a:latin typeface="Times New Roman" pitchFamily="16" charset="0"/>
              <a:cs typeface="Times New Roman" pitchFamily="16" charset="0"/>
            </a:endParaRPr>
          </a:p>
          <a:p>
            <a:pPr algn="just" eaLnBrk="1" hangingPunct="1">
              <a:spcBef>
                <a:spcPts val="400"/>
              </a:spcBef>
              <a:spcAft>
                <a:spcPct val="0"/>
              </a:spcAft>
              <a:buClrTx/>
              <a:buSzPct val="100000"/>
              <a:buFontTx/>
              <a:buNone/>
            </a:pPr>
            <a:r>
              <a:rPr lang="ru-RU" altLang="ru-RU" sz="1600" b="1" dirty="0">
                <a:solidFill>
                  <a:srgbClr val="073E87"/>
                </a:solidFill>
                <a:latin typeface="Times New Roman" pitchFamily="16" charset="0"/>
                <a:cs typeface="Times New Roman" pitchFamily="16" charset="0"/>
              </a:rPr>
              <a:t>    	             </a:t>
            </a:r>
            <a:r>
              <a:rPr lang="ru-RU" altLang="ru-RU" sz="1600" b="1" dirty="0">
                <a:solidFill>
                  <a:srgbClr val="FF0000"/>
                </a:solidFill>
                <a:latin typeface="Times New Roman" pitchFamily="16" charset="0"/>
                <a:cs typeface="Times New Roman" pitchFamily="16" charset="0"/>
              </a:rPr>
              <a:t>Программное бюджетирование </a:t>
            </a:r>
            <a:r>
              <a:rPr lang="ru-RU" altLang="ru-RU" sz="1600" b="1" dirty="0">
                <a:solidFill>
                  <a:srgbClr val="0D0D0D"/>
                </a:solidFill>
                <a:latin typeface="Times New Roman" pitchFamily="16" charset="0"/>
                <a:cs typeface="Times New Roman" pitchFamily="16" charset="0"/>
              </a:rPr>
              <a:t>представляет собой методологию планирования, исполнения и контроля за исполнением бюджета, обеспечивающую взаимосвязь процесса распределения расходов с результатами от реализации программ, разрабатываемых на основе стратегических целей, целей социально-экономического развития муниципального образования Юрьев- Польский с учетом приоритетов государственной политики, задач органа местного самоуправления, общественной значимости ожидаемых и конечных результатов использования средств</a:t>
            </a:r>
          </a:p>
        </p:txBody>
      </p:sp>
      <p:sp>
        <p:nvSpPr>
          <p:cNvPr id="53251" name="Text Box 2"/>
          <p:cNvSpPr txBox="1">
            <a:spLocks noChangeArrowheads="1"/>
          </p:cNvSpPr>
          <p:nvPr/>
        </p:nvSpPr>
        <p:spPr bwMode="auto">
          <a:xfrm>
            <a:off x="457200" y="26035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rPr>
              <a:t>ЧТО ТАКОЕ ПРОГРАММНЫЙ БЮДЖЕТ?</a:t>
            </a:r>
          </a:p>
        </p:txBody>
      </p:sp>
      <p:sp>
        <p:nvSpPr>
          <p:cNvPr id="53252" name="AutoShape 3"/>
          <p:cNvSpPr>
            <a:spLocks noChangeArrowheads="1"/>
          </p:cNvSpPr>
          <p:nvPr/>
        </p:nvSpPr>
        <p:spPr bwMode="auto">
          <a:xfrm>
            <a:off x="539750" y="4724400"/>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Осуществление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посредством</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финансирования</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3" name="AutoShape 4"/>
          <p:cNvSpPr>
            <a:spLocks noChangeArrowheads="1"/>
          </p:cNvSpPr>
          <p:nvPr/>
        </p:nvSpPr>
        <p:spPr bwMode="auto">
          <a:xfrm>
            <a:off x="3276600" y="4581525"/>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Взаимосвязь</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с результатами</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4" name="AutoShape 5"/>
          <p:cNvSpPr>
            <a:spLocks noChangeArrowheads="1"/>
          </p:cNvSpPr>
          <p:nvPr/>
        </p:nvSpPr>
        <p:spPr bwMode="auto">
          <a:xfrm>
            <a:off x="6084888" y="4437063"/>
            <a:ext cx="2233612"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Повышение качества</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бюджетного</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планирования и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исполнения бюджета</a:t>
            </a:r>
          </a:p>
        </p:txBody>
      </p:sp>
      <p:sp>
        <p:nvSpPr>
          <p:cNvPr id="53255" name="AutoShape 6"/>
          <p:cNvSpPr>
            <a:spLocks noChangeArrowheads="1"/>
          </p:cNvSpPr>
          <p:nvPr/>
        </p:nvSpPr>
        <p:spPr bwMode="auto">
          <a:xfrm>
            <a:off x="2771775" y="5084763"/>
            <a:ext cx="503238" cy="485775"/>
          </a:xfrm>
          <a:prstGeom prst="rightArrow">
            <a:avLst>
              <a:gd name="adj1" fmla="val 50000"/>
              <a:gd name="adj2" fmla="val 25899"/>
            </a:avLst>
          </a:prstGeom>
          <a:solidFill>
            <a:srgbClr val="31B6FD"/>
          </a:solidFill>
          <a:ln w="9360" cap="sq">
            <a:solidFill>
              <a:srgbClr val="000000"/>
            </a:solidFill>
            <a:miter lim="800000"/>
            <a:headEnd/>
            <a:tailEnd/>
          </a:ln>
        </p:spPr>
        <p:txBody>
          <a:bodyPr wrap="none" anchor="ctr"/>
          <a:lstStyle/>
          <a:p>
            <a:endParaRPr lang="ru-RU" altLang="ru-RU"/>
          </a:p>
        </p:txBody>
      </p:sp>
      <p:sp>
        <p:nvSpPr>
          <p:cNvPr id="53256" name="AutoShape 7"/>
          <p:cNvSpPr>
            <a:spLocks noChangeArrowheads="1"/>
          </p:cNvSpPr>
          <p:nvPr/>
        </p:nvSpPr>
        <p:spPr bwMode="auto">
          <a:xfrm>
            <a:off x="5508625" y="4941888"/>
            <a:ext cx="576263" cy="485775"/>
          </a:xfrm>
          <a:prstGeom prst="rightArrow">
            <a:avLst>
              <a:gd name="adj1" fmla="val 50000"/>
              <a:gd name="adj2" fmla="val 29657"/>
            </a:avLst>
          </a:prstGeom>
          <a:solidFill>
            <a:srgbClr val="31B6FD"/>
          </a:solidFill>
          <a:ln w="9360" cap="sq">
            <a:solidFill>
              <a:srgbClr val="000000"/>
            </a:solidFill>
            <a:miter lim="800000"/>
            <a:headEnd/>
            <a:tailEnd/>
          </a:ln>
        </p:spPr>
        <p:txBody>
          <a:bodyPr wrap="none" anchor="ctr"/>
          <a:lstStyle/>
          <a:p>
            <a:endParaRPr lang="ru-RU" altLang="ru-RU"/>
          </a:p>
        </p:txBody>
      </p:sp>
      <p:pic>
        <p:nvPicPr>
          <p:cNvPr id="5325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255588"/>
            <a:ext cx="9890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395536" y="388695"/>
            <a:ext cx="8280920" cy="1815882"/>
          </a:xfrm>
          <a:prstGeom prst="rect">
            <a:avLst/>
          </a:prstGeom>
        </p:spPr>
        <p:txBody>
          <a:bodyPr wrap="square">
            <a:spAutoFit/>
          </a:bodyPr>
          <a:lstStyle/>
          <a:p>
            <a:pPr algn="just"/>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dirty="0" smtClean="0">
                <a:solidFill>
                  <a:schemeClr val="tx1"/>
                </a:solidFill>
                <a:latin typeface="Times New Roman" panose="02020603050405020304" pitchFamily="18" charset="0"/>
                <a:cs typeface="Times New Roman" panose="02020603050405020304" pitchFamily="18" charset="0"/>
              </a:rPr>
              <a:t>      Бюджет </a:t>
            </a:r>
            <a:r>
              <a:rPr lang="ru-RU" sz="1600" dirty="0">
                <a:solidFill>
                  <a:schemeClr val="tx1"/>
                </a:solidFill>
                <a:latin typeface="Times New Roman" panose="02020603050405020304" pitchFamily="18" charset="0"/>
                <a:cs typeface="Times New Roman" panose="02020603050405020304" pitchFamily="18" charset="0"/>
              </a:rPr>
              <a:t>муниципального образования Юрьев-Польский район  содержит в своей структуре расходы по </a:t>
            </a:r>
            <a:r>
              <a:rPr lang="ru-RU" sz="1600" dirty="0" smtClean="0">
                <a:solidFill>
                  <a:schemeClr val="tx1"/>
                </a:solidFill>
                <a:latin typeface="Times New Roman" panose="02020603050405020304" pitchFamily="18" charset="0"/>
                <a:cs typeface="Times New Roman" panose="02020603050405020304" pitchFamily="18" charset="0"/>
              </a:rPr>
              <a:t>15 </a:t>
            </a:r>
            <a:r>
              <a:rPr lang="ru-RU" sz="1600" dirty="0">
                <a:solidFill>
                  <a:schemeClr val="tx1"/>
                </a:solidFill>
                <a:latin typeface="Times New Roman" panose="02020603050405020304" pitchFamily="18" charset="0"/>
                <a:cs typeface="Times New Roman" panose="02020603050405020304" pitchFamily="18" charset="0"/>
              </a:rPr>
              <a:t>муниципальным программам. Доля программных расходов в </a:t>
            </a:r>
            <a:r>
              <a:rPr lang="ru-RU" sz="1600" dirty="0" smtClean="0">
                <a:solidFill>
                  <a:schemeClr val="tx1"/>
                </a:solidFill>
                <a:latin typeface="Times New Roman" panose="02020603050405020304" pitchFamily="18" charset="0"/>
                <a:cs typeface="Times New Roman" panose="02020603050405020304" pitchFamily="18" charset="0"/>
              </a:rPr>
              <a:t>2020 </a:t>
            </a:r>
            <a:r>
              <a:rPr lang="ru-RU" sz="1600" dirty="0">
                <a:solidFill>
                  <a:schemeClr val="tx1"/>
                </a:solidFill>
                <a:latin typeface="Times New Roman" panose="02020603050405020304" pitchFamily="18" charset="0"/>
                <a:cs typeface="Times New Roman" panose="02020603050405020304" pitchFamily="18" charset="0"/>
              </a:rPr>
              <a:t>году составит </a:t>
            </a:r>
            <a:r>
              <a:rPr lang="ru-RU" sz="1600" dirty="0" smtClean="0">
                <a:solidFill>
                  <a:schemeClr val="tx1"/>
                </a:solidFill>
                <a:latin typeface="Times New Roman" panose="02020603050405020304" pitchFamily="18" charset="0"/>
                <a:cs typeface="Times New Roman" panose="02020603050405020304" pitchFamily="18" charset="0"/>
              </a:rPr>
              <a:t>91,5 </a:t>
            </a:r>
            <a:r>
              <a:rPr lang="ru-RU" sz="1600" dirty="0">
                <a:solidFill>
                  <a:schemeClr val="tx1"/>
                </a:solidFill>
                <a:latin typeface="Times New Roman" panose="02020603050405020304" pitchFamily="18" charset="0"/>
                <a:cs typeface="Times New Roman" panose="02020603050405020304" pitchFamily="18" charset="0"/>
              </a:rPr>
              <a:t>процента в общем объеме расходов бюджета муниципального образования Юрьев-Польский район.</a:t>
            </a:r>
          </a:p>
          <a:p>
            <a:pPr algn="just"/>
            <a:r>
              <a:rPr lang="ru-RU" sz="1600" dirty="0" smtClean="0">
                <a:solidFill>
                  <a:schemeClr val="tx1"/>
                </a:solidFill>
                <a:latin typeface="Times New Roman" panose="02020603050405020304" pitchFamily="18" charset="0"/>
                <a:cs typeface="Times New Roman" panose="02020603050405020304" pitchFamily="18" charset="0"/>
              </a:rPr>
              <a:t>      Группировка </a:t>
            </a:r>
            <a:r>
              <a:rPr lang="ru-RU" sz="1600" dirty="0">
                <a:solidFill>
                  <a:schemeClr val="tx1"/>
                </a:solidFill>
                <a:latin typeface="Times New Roman" panose="02020603050405020304" pitchFamily="18" charset="0"/>
                <a:cs typeface="Times New Roman" panose="02020603050405020304" pitchFamily="18" charset="0"/>
              </a:rPr>
              <a:t>и финансирование муниципальных программ по направлениям:</a:t>
            </a:r>
          </a:p>
          <a:p>
            <a:pPr algn="just"/>
            <a:r>
              <a:rPr lang="ru-RU" sz="1600" dirty="0">
                <a:solidFill>
                  <a:schemeClr val="tx1"/>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395536" y="188640"/>
            <a:ext cx="8424936" cy="400110"/>
          </a:xfrm>
          <a:prstGeom prst="rect">
            <a:avLst/>
          </a:prstGeom>
        </p:spPr>
        <p:txBody>
          <a:bodyPr wrap="square">
            <a:spAutoFit/>
          </a:bodyPr>
          <a:lstStyle/>
          <a:p>
            <a:pPr algn="ctr">
              <a:buClrTx/>
            </a:pPr>
            <a:r>
              <a:rPr lang="ru-RU" altLang="ru-RU" dirty="0" smtClean="0">
                <a:solidFill>
                  <a:srgbClr val="7030A0"/>
                </a:solidFill>
                <a:latin typeface="Candara" pitchFamily="32" charset="0"/>
              </a:rPr>
              <a:t>Муниципальные  программы на  </a:t>
            </a:r>
            <a:r>
              <a:rPr lang="ru-RU" altLang="ru-RU" dirty="0" smtClean="0">
                <a:solidFill>
                  <a:srgbClr val="7030A0"/>
                </a:solidFill>
                <a:latin typeface="Times New Roman" pitchFamily="16" charset="0"/>
              </a:rPr>
              <a:t>2020 </a:t>
            </a:r>
            <a:r>
              <a:rPr lang="ru-RU" altLang="ru-RU" dirty="0" smtClean="0">
                <a:solidFill>
                  <a:srgbClr val="7030A0"/>
                </a:solidFill>
                <a:latin typeface="Candara" pitchFamily="32" charset="0"/>
              </a:rPr>
              <a:t>год</a:t>
            </a:r>
            <a:endParaRPr lang="ru-RU" altLang="ru-RU" dirty="0">
              <a:solidFill>
                <a:srgbClr val="7030A0"/>
              </a:solidFill>
              <a:latin typeface="Candara" pitchFamily="32"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852800120"/>
              </p:ext>
            </p:extLst>
          </p:nvPr>
        </p:nvGraphicFramePr>
        <p:xfrm>
          <a:off x="441559" y="2060848"/>
          <a:ext cx="8332890" cy="4203930"/>
        </p:xfrm>
        <a:graphic>
          <a:graphicData uri="http://schemas.openxmlformats.org/drawingml/2006/table">
            <a:tbl>
              <a:tblPr>
                <a:tableStyleId>{5C22544A-7EE6-4342-B048-85BDC9FD1C3A}</a:tableStyleId>
              </a:tblPr>
              <a:tblGrid>
                <a:gridCol w="7175686"/>
                <a:gridCol w="1157204"/>
              </a:tblGrid>
              <a:tr h="504056">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Программы по направлениям</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Сумма (тыс</a:t>
                      </a: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руб.)</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027">
                <a:tc>
                  <a:txBody>
                    <a:bodyPr/>
                    <a:lstStyle/>
                    <a:p>
                      <a:pPr>
                        <a:lnSpc>
                          <a:spcPct val="115000"/>
                        </a:lnSpc>
                        <a:spcAft>
                          <a:spcPts val="0"/>
                        </a:spcAft>
                      </a:pPr>
                      <a:r>
                        <a:rPr lang="ru-RU" sz="1600" i="1" dirty="0">
                          <a:effectLst/>
                          <a:latin typeface="Times New Roman" panose="02020603050405020304" pitchFamily="18" charset="0"/>
                          <a:cs typeface="Times New Roman" panose="02020603050405020304" pitchFamily="18" charset="0"/>
                        </a:rPr>
                        <a:t>ВСЕГО </a:t>
                      </a:r>
                      <a:endParaRPr lang="ru-RU" sz="1600" i="1"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i="1" dirty="0" smtClean="0">
                          <a:effectLst/>
                          <a:latin typeface="Times New Roman" panose="02020603050405020304" pitchFamily="18" charset="0"/>
                          <a:cs typeface="Times New Roman" panose="02020603050405020304" pitchFamily="18" charset="0"/>
                        </a:rPr>
                        <a:t>811846,3</a:t>
                      </a:r>
                      <a:endParaRPr lang="ru-RU" sz="1600" i="1"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027">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Сельское хозяйство </a:t>
                      </a:r>
                      <a:r>
                        <a:rPr lang="ru-RU" sz="1600" b="0" dirty="0">
                          <a:effectLst/>
                          <a:latin typeface="Times New Roman" panose="02020603050405020304" pitchFamily="18" charset="0"/>
                          <a:cs typeface="Times New Roman" panose="02020603050405020304" pitchFamily="18" charset="0"/>
                        </a:rPr>
                        <a:t>(</a:t>
                      </a:r>
                      <a:r>
                        <a:rPr lang="en-US" sz="1600" b="0" dirty="0">
                          <a:effectLst/>
                          <a:latin typeface="Times New Roman" panose="02020603050405020304" pitchFamily="18" charset="0"/>
                          <a:cs typeface="Times New Roman" panose="02020603050405020304" pitchFamily="18" charset="0"/>
                        </a:rPr>
                        <a:t>1</a:t>
                      </a:r>
                      <a:r>
                        <a:rPr lang="ru-RU" sz="1600" b="0" dirty="0">
                          <a:effectLst/>
                          <a:latin typeface="Times New Roman" panose="02020603050405020304" pitchFamily="18" charset="0"/>
                          <a:cs typeface="Times New Roman" panose="02020603050405020304" pitchFamily="18" charset="0"/>
                        </a:rPr>
                        <a:t>программа)</a:t>
                      </a:r>
                      <a:endParaRPr lang="ru-RU" sz="1600" b="0"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6010,0</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053">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"Развитие агропромышленного комплекса муниципального образования Юрьев-Польский район на 2014-2020 годы"</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ea typeface="+mn-ea"/>
                          <a:cs typeface="Times New Roman" panose="02020603050405020304" pitchFamily="18" charset="0"/>
                        </a:rPr>
                        <a:t>6010,0</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027">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Охрана окружающей среды </a:t>
                      </a:r>
                      <a:r>
                        <a:rPr lang="ru-RU" sz="1600" dirty="0">
                          <a:effectLst/>
                          <a:latin typeface="Times New Roman" panose="02020603050405020304" pitchFamily="18" charset="0"/>
                          <a:cs typeface="Times New Roman" panose="02020603050405020304" pitchFamily="18" charset="0"/>
                        </a:rPr>
                        <a:t>(1 программа)</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95,0</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08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"Экологическая безопасность территории муниципального образования Юрьев-Польский район на 2017-2020 годы"</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95,0</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027">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Предпринимательство</a:t>
                      </a:r>
                      <a:r>
                        <a:rPr lang="ru-RU" sz="1600" dirty="0">
                          <a:effectLst/>
                          <a:latin typeface="Times New Roman" panose="02020603050405020304" pitchFamily="18" charset="0"/>
                          <a:cs typeface="Times New Roman" panose="02020603050405020304" pitchFamily="18" charset="0"/>
                        </a:rPr>
                        <a:t> (1 программа)</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100,0</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0106">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"Содействие развитию малого и среднего предпринимательства </a:t>
                      </a:r>
                      <a:r>
                        <a:rPr lang="ru-RU" sz="1600" dirty="0" smtClean="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в муниципальном образовании Юрьев-Польский район на </a:t>
                      </a:r>
                      <a:r>
                        <a:rPr lang="ru-RU" sz="1600" dirty="0" smtClean="0">
                          <a:effectLst/>
                          <a:latin typeface="Times New Roman" panose="02020603050405020304" pitchFamily="18" charset="0"/>
                          <a:cs typeface="Times New Roman" panose="02020603050405020304" pitchFamily="18" charset="0"/>
                        </a:rPr>
                        <a:t>2020-2022 </a:t>
                      </a:r>
                      <a:r>
                        <a:rPr lang="ru-RU" sz="1600" dirty="0">
                          <a:effectLst/>
                          <a:latin typeface="Times New Roman" panose="02020603050405020304" pitchFamily="18" charset="0"/>
                          <a:cs typeface="Times New Roman" panose="02020603050405020304" pitchFamily="18" charset="0"/>
                        </a:rPr>
                        <a:t>годы"</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100,0</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027">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Привлечение инвестиций </a:t>
                      </a:r>
                      <a:r>
                        <a:rPr lang="ru-RU" sz="1600" dirty="0">
                          <a:effectLst/>
                          <a:latin typeface="Times New Roman" panose="02020603050405020304" pitchFamily="18" charset="0"/>
                          <a:cs typeface="Times New Roman" panose="02020603050405020304" pitchFamily="18" charset="0"/>
                        </a:rPr>
                        <a:t>(1 программа)</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98590,0</a:t>
                      </a:r>
                      <a:endParaRPr lang="ru-RU" sz="1600" dirty="0">
                        <a:effectLst/>
                        <a:latin typeface="Times New Roman" panose="02020603050405020304" pitchFamily="18" charset="0"/>
                        <a:ea typeface="Calibri"/>
                        <a:cs typeface="Times New Roman" panose="02020603050405020304" pitchFamily="18" charset="0"/>
                      </a:endParaRPr>
                    </a:p>
                  </a:txBody>
                  <a:tcPr marL="62954" marR="629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56068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842858"/>
              </p:ext>
            </p:extLst>
          </p:nvPr>
        </p:nvGraphicFramePr>
        <p:xfrm>
          <a:off x="251520" y="246296"/>
          <a:ext cx="8424935" cy="6169152"/>
        </p:xfrm>
        <a:graphic>
          <a:graphicData uri="http://schemas.openxmlformats.org/drawingml/2006/table">
            <a:tbl>
              <a:tblPr>
                <a:tableStyleId>{5C22544A-7EE6-4342-B048-85BDC9FD1C3A}</a:tableStyleId>
              </a:tblPr>
              <a:tblGrid>
                <a:gridCol w="7056784"/>
                <a:gridCol w="1368151"/>
              </a:tblGrid>
              <a:tr h="406575">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a:t>
                      </a:r>
                      <a:r>
                        <a:rPr lang="ru-RU" sz="1600" dirty="0" smtClean="0">
                          <a:effectLst/>
                          <a:latin typeface="Times New Roman" panose="02020603050405020304" pitchFamily="18" charset="0"/>
                          <a:cs typeface="Times New Roman" panose="02020603050405020304" pitchFamily="18" charset="0"/>
                        </a:rPr>
                        <a:t>«Модернизация и развитие коммунальной инфраструктуры МО </a:t>
                      </a:r>
                      <a:r>
                        <a:rPr lang="ru-RU" sz="1600" dirty="0">
                          <a:effectLst/>
                          <a:latin typeface="Times New Roman" panose="02020603050405020304" pitchFamily="18" charset="0"/>
                          <a:cs typeface="Times New Roman" panose="02020603050405020304" pitchFamily="18" charset="0"/>
                        </a:rPr>
                        <a:t>Юрьев-Польский </a:t>
                      </a:r>
                      <a:r>
                        <a:rPr lang="ru-RU" sz="1600" dirty="0" smtClean="0">
                          <a:effectLst/>
                          <a:latin typeface="Times New Roman" panose="02020603050405020304" pitchFamily="18" charset="0"/>
                          <a:cs typeface="Times New Roman" panose="02020603050405020304" pitchFamily="18" charset="0"/>
                        </a:rPr>
                        <a:t>район на 2020-2024 г. г.»</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98590,0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01">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Эффективная власть </a:t>
                      </a:r>
                      <a:r>
                        <a:rPr lang="ru-RU" sz="1600" dirty="0" smtClean="0">
                          <a:effectLst/>
                          <a:latin typeface="Times New Roman" panose="02020603050405020304" pitchFamily="18" charset="0"/>
                          <a:cs typeface="Times New Roman" panose="02020603050405020304" pitchFamily="18" charset="0"/>
                        </a:rPr>
                        <a:t>(4 </a:t>
                      </a:r>
                      <a:r>
                        <a:rPr lang="ru-RU" sz="1600" dirty="0">
                          <a:effectLst/>
                          <a:latin typeface="Times New Roman" panose="02020603050405020304" pitchFamily="18" charset="0"/>
                          <a:cs typeface="Times New Roman" panose="02020603050405020304" pitchFamily="18" charset="0"/>
                        </a:rPr>
                        <a:t>программы)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48306,3</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270">
                <a:tc>
                  <a:txBody>
                    <a:bodyPr/>
                    <a:lstStyle/>
                    <a:p>
                      <a:pP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Муниципальная программа «Управление муниципальными финансами и муниципальным долгом Юрьев-Польского района на 2020-2022 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47342,3</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27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"Развитие информатизации администрации МО Юрьев-Польский район на </a:t>
                      </a:r>
                      <a:r>
                        <a:rPr lang="ru-RU" sz="1600" dirty="0" smtClean="0">
                          <a:effectLst/>
                          <a:latin typeface="Times New Roman" panose="02020603050405020304" pitchFamily="18" charset="0"/>
                          <a:cs typeface="Times New Roman" panose="02020603050405020304" pitchFamily="18" charset="0"/>
                        </a:rPr>
                        <a:t>2020-2022 </a:t>
                      </a:r>
                      <a:r>
                        <a:rPr lang="ru-RU" sz="1600" dirty="0">
                          <a:effectLst/>
                          <a:latin typeface="Times New Roman" panose="02020603050405020304" pitchFamily="18" charset="0"/>
                          <a:cs typeface="Times New Roman" panose="02020603050405020304" pitchFamily="18" charset="0"/>
                        </a:rPr>
                        <a:t>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420,0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27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"Обеспечение территории Юрьев-Польского района документами территориального планирования на </a:t>
                      </a:r>
                      <a:r>
                        <a:rPr lang="ru-RU" sz="1600" dirty="0" smtClean="0">
                          <a:effectLst/>
                          <a:latin typeface="Times New Roman" panose="02020603050405020304" pitchFamily="18" charset="0"/>
                          <a:cs typeface="Times New Roman" panose="02020603050405020304" pitchFamily="18" charset="0"/>
                        </a:rPr>
                        <a:t>2020-2022 </a:t>
                      </a:r>
                      <a:r>
                        <a:rPr lang="ru-RU" sz="1600" dirty="0">
                          <a:effectLst/>
                          <a:latin typeface="Times New Roman" panose="02020603050405020304" pitchFamily="18" charset="0"/>
                          <a:cs typeface="Times New Roman" panose="02020603050405020304" pitchFamily="18" charset="0"/>
                        </a:rPr>
                        <a:t>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301,0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27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"Развитие муниципальной службы в муниципальном образовании Юрьев-Польский район на </a:t>
                      </a:r>
                      <a:r>
                        <a:rPr lang="ru-RU" sz="1600" dirty="0" smtClean="0">
                          <a:effectLst/>
                          <a:latin typeface="Times New Roman" panose="02020603050405020304" pitchFamily="18" charset="0"/>
                          <a:cs typeface="Times New Roman" panose="02020603050405020304" pitchFamily="18" charset="0"/>
                        </a:rPr>
                        <a:t>2020-2022 </a:t>
                      </a:r>
                      <a:r>
                        <a:rPr lang="ru-RU" sz="1600" dirty="0">
                          <a:effectLst/>
                          <a:latin typeface="Times New Roman" panose="02020603050405020304" pitchFamily="18" charset="0"/>
                          <a:cs typeface="Times New Roman" panose="02020603050405020304" pitchFamily="18" charset="0"/>
                        </a:rPr>
                        <a:t>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243,0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01">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Дорожная деятельность </a:t>
                      </a:r>
                      <a:r>
                        <a:rPr lang="ru-RU" sz="1600" dirty="0">
                          <a:effectLst/>
                          <a:latin typeface="Times New Roman" panose="02020603050405020304" pitchFamily="18" charset="0"/>
                          <a:cs typeface="Times New Roman" panose="02020603050405020304" pitchFamily="18" charset="0"/>
                        </a:rPr>
                        <a:t>(1 программа)</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21475,0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575">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"Развитие сети автомобильных дорог общего пользования местного значения муниципального образования Юрьев-Польский район на 2017-2021 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21475,0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01">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Образование</a:t>
                      </a:r>
                      <a:r>
                        <a:rPr lang="ru-RU" sz="1600" dirty="0">
                          <a:effectLst/>
                          <a:latin typeface="Times New Roman" panose="02020603050405020304" pitchFamily="18" charset="0"/>
                          <a:cs typeface="Times New Roman" panose="02020603050405020304" pitchFamily="18" charset="0"/>
                        </a:rPr>
                        <a:t> (1 программа)</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517473,4</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27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"Развитие образования на территории муниципального образования Юрьев-Польский район на 2015-2020 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517473,4</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01">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Спорт</a:t>
                      </a:r>
                      <a:r>
                        <a:rPr lang="ru-RU" sz="1600" dirty="0">
                          <a:effectLst/>
                          <a:latin typeface="Times New Roman" panose="02020603050405020304" pitchFamily="18" charset="0"/>
                          <a:cs typeface="Times New Roman" panose="02020603050405020304" pitchFamily="18" charset="0"/>
                        </a:rPr>
                        <a:t> (1 программа)</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3430,4</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9201">
                <a:tc>
                  <a:txBody>
                    <a:bodyPr/>
                    <a:lstStyle/>
                    <a:p>
                      <a:pP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Муниципальная программа «Развитие физической культуры и спорта на территории муниципального образования Юрьев-Польский район на 2018-2020 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3430,4</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34092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49458098"/>
              </p:ext>
            </p:extLst>
          </p:nvPr>
        </p:nvGraphicFramePr>
        <p:xfrm>
          <a:off x="251520" y="260645"/>
          <a:ext cx="8640959" cy="3925824"/>
        </p:xfrm>
        <a:graphic>
          <a:graphicData uri="http://schemas.openxmlformats.org/drawingml/2006/table">
            <a:tbl>
              <a:tblPr>
                <a:tableStyleId>{5C22544A-7EE6-4342-B048-85BDC9FD1C3A}</a:tableStyleId>
              </a:tblPr>
              <a:tblGrid>
                <a:gridCol w="7344816"/>
                <a:gridCol w="1296143"/>
              </a:tblGrid>
              <a:tr h="275509">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Безопасность</a:t>
                      </a:r>
                      <a:r>
                        <a:rPr lang="ru-RU" sz="1600" dirty="0">
                          <a:effectLst/>
                          <a:latin typeface="Times New Roman" panose="02020603050405020304" pitchFamily="18" charset="0"/>
                          <a:cs typeface="Times New Roman" panose="02020603050405020304" pitchFamily="18" charset="0"/>
                        </a:rPr>
                        <a:t> </a:t>
                      </a:r>
                      <a:r>
                        <a:rPr lang="ru-RU" sz="1600" dirty="0" smtClean="0">
                          <a:effectLst/>
                          <a:latin typeface="Times New Roman" panose="02020603050405020304" pitchFamily="18" charset="0"/>
                          <a:cs typeface="Times New Roman" panose="02020603050405020304" pitchFamily="18" charset="0"/>
                        </a:rPr>
                        <a:t>(3 </a:t>
                      </a:r>
                      <a:r>
                        <a:rPr lang="ru-RU" sz="1600" dirty="0">
                          <a:effectLst/>
                          <a:latin typeface="Times New Roman" panose="02020603050405020304" pitchFamily="18" charset="0"/>
                          <a:cs typeface="Times New Roman" panose="02020603050405020304" pitchFamily="18" charset="0"/>
                        </a:rPr>
                        <a:t>программы)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1027,9</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6527">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"Обеспечение общественного порядка и профилактики правонарушений на территории муниципального образования Юрьев-Польский район на 2017-2020 г</a:t>
                      </a:r>
                      <a:r>
                        <a:rPr lang="ru-RU" sz="1600" dirty="0" smtClean="0">
                          <a:effectLst/>
                          <a:latin typeface="Times New Roman" panose="02020603050405020304" pitchFamily="18" charset="0"/>
                          <a:cs typeface="Times New Roman" panose="02020603050405020304" pitchFamily="18" charset="0"/>
                        </a:rPr>
                        <a:t>. г</a:t>
                      </a: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10,0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2036">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Юрьев-Польский район на 2017-2020 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885,0</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6527">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"Комплексные меры противодействия злоупотреблению наркотиками и их незаконному обороту на территории МО Юрьев-Польский район на 2017-2020 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132,9</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509">
                <a:tc>
                  <a:txBody>
                    <a:bodyPr/>
                    <a:lstStyle/>
                    <a:p>
                      <a:pPr>
                        <a:lnSpc>
                          <a:spcPct val="115000"/>
                        </a:lnSpc>
                        <a:spcAft>
                          <a:spcPts val="0"/>
                        </a:spcAft>
                      </a:pPr>
                      <a:r>
                        <a:rPr lang="ru-RU" sz="1600" b="1" dirty="0">
                          <a:effectLst/>
                          <a:latin typeface="Times New Roman" panose="02020603050405020304" pitchFamily="18" charset="0"/>
                          <a:cs typeface="Times New Roman" panose="02020603050405020304" pitchFamily="18" charset="0"/>
                        </a:rPr>
                        <a:t>Культура и туризм </a:t>
                      </a:r>
                      <a:r>
                        <a:rPr lang="ru-RU" sz="1600" dirty="0">
                          <a:effectLst/>
                          <a:latin typeface="Times New Roman" panose="02020603050405020304" pitchFamily="18" charset="0"/>
                          <a:cs typeface="Times New Roman" panose="02020603050405020304" pitchFamily="18" charset="0"/>
                        </a:rPr>
                        <a:t>(1 программа)</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115338,3</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1018">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Муниципальная программа "Развитие культуры и туризма муниципального образования Юрьев-Польский район на 2014-2020 годы"</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115338,3</a:t>
                      </a:r>
                      <a:endParaRPr lang="ru-RU" sz="1600" dirty="0">
                        <a:effectLst/>
                        <a:latin typeface="Times New Roman" panose="02020603050405020304" pitchFamily="18" charset="0"/>
                        <a:ea typeface="Calibri"/>
                        <a:cs typeface="Times New Roman" panose="02020603050405020304" pitchFamily="18" charset="0"/>
                      </a:endParaRPr>
                    </a:p>
                  </a:txBody>
                  <a:tcPr marL="20985" marR="209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225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90501" y="1070328"/>
            <a:ext cx="8640762"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0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-создание необходимых условий для достижения открытости, результативности и эффективности при осуществлении должностных обязанностей;</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-обеспечение оперативности и полноты общественного контроля над деятельностью органов местного саморегулирования;</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-обеспечение актуальности, целостности и безопасности информационных систем и ресурсов МО Юрьев- польский район;</a:t>
            </a:r>
          </a:p>
          <a:p>
            <a:pPr algn="just"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-повышение квалификации сотрудников администрации района в области использования информационных технологий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632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«Развитие информатизации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администрации МО Юрьев- Польский район </a:t>
            </a:r>
            <a:r>
              <a:rPr lang="ru-RU" altLang="ru-RU" sz="2000" dirty="0" smtClean="0">
                <a:solidFill>
                  <a:srgbClr val="7030A0"/>
                </a:solidFill>
                <a:latin typeface="Times New Roman" pitchFamily="16" charset="0"/>
              </a:rPr>
              <a:t>2020-2022 </a:t>
            </a:r>
            <a:r>
              <a:rPr lang="ru-RU" altLang="ru-RU" sz="2000" dirty="0">
                <a:solidFill>
                  <a:srgbClr val="7030A0"/>
                </a:solidFill>
                <a:latin typeface="Candara" pitchFamily="32" charset="0"/>
              </a:rPr>
              <a:t>годы»</a:t>
            </a:r>
          </a:p>
        </p:txBody>
      </p:sp>
      <p:pic>
        <p:nvPicPr>
          <p:cNvPr id="563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350" y="4735513"/>
            <a:ext cx="31099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
        <p:nvSpPr>
          <p:cNvPr id="10" name="Пятиугольник 9"/>
          <p:cNvSpPr/>
          <p:nvPr/>
        </p:nvSpPr>
        <p:spPr>
          <a:xfrm>
            <a:off x="563935" y="5621441"/>
            <a:ext cx="648072" cy="288032"/>
          </a:xfrm>
          <a:prstGeom prst="homePlat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1259632" y="5635283"/>
            <a:ext cx="2664296" cy="274190"/>
          </a:xfrm>
          <a:prstGeom prst="chevron">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2020 год -420,0 </a:t>
            </a:r>
            <a:r>
              <a:rPr lang="ru-RU" sz="1600" dirty="0">
                <a:solidFill>
                  <a:schemeClr val="tx1"/>
                </a:solidFill>
                <a:latin typeface="Times New Roman" panose="02020603050405020304" pitchFamily="18" charset="0"/>
                <a:cs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042988" y="377825"/>
            <a:ext cx="75723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Гражданин, его участие в бюджетном процессе</a:t>
            </a:r>
          </a:p>
        </p:txBody>
      </p:sp>
      <p:sp>
        <p:nvSpPr>
          <p:cNvPr id="10243" name="AutoShape 2"/>
          <p:cNvSpPr>
            <a:spLocks noChangeArrowheads="1"/>
          </p:cNvSpPr>
          <p:nvPr/>
        </p:nvSpPr>
        <p:spPr bwMode="auto">
          <a:xfrm>
            <a:off x="764797" y="3478212"/>
            <a:ext cx="2016125" cy="1706563"/>
          </a:xfrm>
          <a:prstGeom prst="roundRect">
            <a:avLst>
              <a:gd name="adj" fmla="val 16667"/>
            </a:avLst>
          </a:prstGeom>
          <a:solidFill>
            <a:schemeClr val="accent4">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Гражданин </a:t>
            </a:r>
          </a:p>
          <a:p>
            <a:pPr algn="ctr" eaLnBrk="1" hangingPunct="1">
              <a:buClrTx/>
              <a:buFontTx/>
              <a:buNone/>
              <a:defRPr/>
            </a:pPr>
            <a:r>
              <a:rPr lang="ru-RU" altLang="ru-RU" sz="1400" u="sng" dirty="0" smtClean="0">
                <a:solidFill>
                  <a:srgbClr val="000000"/>
                </a:solidFill>
                <a:latin typeface="Times New Roman" panose="02020603050405020304" pitchFamily="18" charset="0"/>
                <a:cs typeface="Times New Roman" panose="02020603050405020304" pitchFamily="18" charset="0"/>
              </a:rPr>
              <a:t>как налогоплательщик</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(помогает</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формировать </a:t>
            </a:r>
          </a:p>
          <a:p>
            <a:pPr algn="ctr" eaLnBrk="1" hangingPunct="1">
              <a:buClrTx/>
              <a:buFontTx/>
              <a:buNone/>
              <a:defRPr/>
            </a:pPr>
            <a:r>
              <a:rPr lang="ru-RU" altLang="ru-RU" sz="1400" dirty="0" smtClean="0">
                <a:solidFill>
                  <a:srgbClr val="000000"/>
                </a:solidFill>
                <a:latin typeface="Times New Roman" panose="02020603050405020304" pitchFamily="18" charset="0"/>
                <a:cs typeface="Times New Roman" panose="02020603050405020304" pitchFamily="18" charset="0"/>
              </a:rPr>
              <a:t>доходную часть бюджета</a:t>
            </a:r>
          </a:p>
        </p:txBody>
      </p:sp>
      <p:sp>
        <p:nvSpPr>
          <p:cNvPr id="10246" name="AutoShape 5"/>
          <p:cNvSpPr>
            <a:spLocks noChangeArrowheads="1"/>
          </p:cNvSpPr>
          <p:nvPr/>
        </p:nvSpPr>
        <p:spPr bwMode="auto">
          <a:xfrm>
            <a:off x="6227763" y="3478214"/>
            <a:ext cx="2664717" cy="1706562"/>
          </a:xfrm>
          <a:prstGeom prst="roundRect">
            <a:avLst>
              <a:gd name="adj" fmla="val 16667"/>
            </a:avLst>
          </a:prstGeom>
          <a:solidFill>
            <a:srgbClr val="C7F797"/>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Гражданин как получатель </a:t>
            </a:r>
          </a:p>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социальных гарантий</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(расходная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часть бюджета- образование, ЖКХ,</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социальные льготы и другие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направления социальных гарантий)</a:t>
            </a:r>
          </a:p>
          <a:p>
            <a:pPr algn="ctr" eaLnBrk="1" hangingPunct="1">
              <a:spcBef>
                <a:spcPct val="0"/>
              </a:spcBef>
              <a:spcAft>
                <a:spcPct val="0"/>
              </a:spcAft>
              <a:buClrTx/>
              <a:buSzPct val="100000"/>
              <a:buFontTx/>
              <a:buNone/>
            </a:pP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48" name="Oval 7"/>
          <p:cNvSpPr>
            <a:spLocks noChangeArrowheads="1"/>
          </p:cNvSpPr>
          <p:nvPr/>
        </p:nvSpPr>
        <p:spPr bwMode="auto">
          <a:xfrm>
            <a:off x="764797" y="2420888"/>
            <a:ext cx="1646963" cy="936104"/>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Прочие налоговые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платежи</a:t>
            </a:r>
          </a:p>
        </p:txBody>
      </p:sp>
      <p:sp>
        <p:nvSpPr>
          <p:cNvPr id="10249" name="Oval 8"/>
          <p:cNvSpPr>
            <a:spLocks noChangeArrowheads="1"/>
          </p:cNvSpPr>
          <p:nvPr/>
        </p:nvSpPr>
        <p:spPr bwMode="auto">
          <a:xfrm>
            <a:off x="2642222" y="1096963"/>
            <a:ext cx="1313676" cy="588925"/>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err="1">
                <a:solidFill>
                  <a:srgbClr val="000000"/>
                </a:solidFill>
                <a:latin typeface="Times New Roman" panose="02020603050405020304" pitchFamily="18" charset="0"/>
                <a:cs typeface="Times New Roman" panose="02020603050405020304" pitchFamily="18" charset="0"/>
              </a:rPr>
              <a:t>Гос.пошлина</a:t>
            </a: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50" name="Oval 9"/>
          <p:cNvSpPr>
            <a:spLocks noChangeArrowheads="1"/>
          </p:cNvSpPr>
          <p:nvPr/>
        </p:nvSpPr>
        <p:spPr bwMode="auto">
          <a:xfrm>
            <a:off x="4242022" y="1071664"/>
            <a:ext cx="1409700" cy="531812"/>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НДФЛ</a:t>
            </a:r>
          </a:p>
        </p:txBody>
      </p:sp>
      <p:sp>
        <p:nvSpPr>
          <p:cNvPr id="10251" name="Oval 10"/>
          <p:cNvSpPr>
            <a:spLocks noChangeArrowheads="1"/>
          </p:cNvSpPr>
          <p:nvPr/>
        </p:nvSpPr>
        <p:spPr bwMode="auto">
          <a:xfrm>
            <a:off x="1259632" y="1484784"/>
            <a:ext cx="1351708" cy="788143"/>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Штрафы,</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санкции</a:t>
            </a:r>
          </a:p>
        </p:txBody>
      </p:sp>
      <p:pic>
        <p:nvPicPr>
          <p:cNvPr id="1025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141663"/>
            <a:ext cx="1703388" cy="1924050"/>
          </a:xfrm>
          <a:prstGeom prst="rect">
            <a:avLst/>
          </a:prstGeom>
          <a:noFill/>
          <a:ln>
            <a:noFill/>
          </a:ln>
          <a:effectLst>
            <a:outerShdw dist="139498" dir="2700000" algn="ctr" rotWithShape="0">
              <a:srgbClr val="808080">
                <a:alpha val="910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8363" y="188913"/>
            <a:ext cx="4762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трелка вниз 1"/>
          <p:cNvSpPr/>
          <p:nvPr/>
        </p:nvSpPr>
        <p:spPr>
          <a:xfrm rot="13822365">
            <a:off x="3081436" y="3783040"/>
            <a:ext cx="265981" cy="91809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18352916">
            <a:off x="5738896" y="3738440"/>
            <a:ext cx="311229" cy="838127"/>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573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555" y="3659880"/>
            <a:ext cx="2684414" cy="17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46" name="Text Box 1"/>
          <p:cNvSpPr txBox="1">
            <a:spLocks noChangeArrowheads="1"/>
          </p:cNvSpPr>
          <p:nvPr/>
        </p:nvSpPr>
        <p:spPr bwMode="auto">
          <a:xfrm>
            <a:off x="755576" y="1341439"/>
            <a:ext cx="8388424" cy="482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a:t>
            </a:r>
          </a:p>
          <a:p>
            <a:pPr algn="ctr" eaLnBrk="1" hangingPunct="1">
              <a:lnSpc>
                <a:spcPct val="90000"/>
              </a:lnSpc>
              <a:spcBef>
                <a:spcPts val="700"/>
              </a:spcBef>
              <a:spcAft>
                <a:spcPct val="0"/>
              </a:spcAft>
              <a:buClrTx/>
              <a:buSzPct val="100000"/>
              <a:buFontTx/>
              <a:buNone/>
            </a:pPr>
            <a:r>
              <a:rPr lang="ru-RU" altLang="ru-RU" sz="2800" dirty="0" smtClean="0">
                <a:solidFill>
                  <a:srgbClr val="FF5050"/>
                </a:solidFill>
                <a:latin typeface="Candara" pitchFamily="32" charset="0"/>
              </a:rPr>
              <a:t>Цели </a:t>
            </a:r>
            <a:r>
              <a:rPr lang="ru-RU" altLang="ru-RU" sz="2800" dirty="0">
                <a:solidFill>
                  <a:srgbClr val="FF5050"/>
                </a:solidFill>
                <a:latin typeface="Candara" pitchFamily="32" charset="0"/>
              </a:rPr>
              <a:t>программы</a:t>
            </a: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 содействие </a:t>
            </a:r>
            <a:r>
              <a:rPr lang="ru-RU" altLang="ru-RU" sz="1800" dirty="0">
                <a:solidFill>
                  <a:srgbClr val="000000"/>
                </a:solidFill>
                <a:latin typeface="Times New Roman" pitchFamily="16" charset="0"/>
                <a:cs typeface="Times New Roman" pitchFamily="16" charset="0"/>
              </a:rPr>
              <a:t>развитию субъектов малого и среднего предпринимательства </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Юрьев- Польского района;</a:t>
            </a:r>
          </a:p>
          <a:p>
            <a:pPr algn="just" eaLnBrk="1" hangingPunct="1">
              <a:lnSpc>
                <a:spcPct val="90000"/>
              </a:lnSpc>
              <a:spcBef>
                <a:spcPts val="450"/>
              </a:spcBef>
              <a:spcAft>
                <a:spcPct val="0"/>
              </a:spcAft>
              <a:buClrTx/>
              <a:buSzPct val="100000"/>
              <a:buFontTx/>
              <a:buNone/>
            </a:pPr>
            <a:r>
              <a:rPr lang="ru-RU" altLang="ru-RU" sz="1800" dirty="0" smtClean="0">
                <a:solidFill>
                  <a:srgbClr val="000000"/>
                </a:solidFill>
                <a:latin typeface="Times New Roman" pitchFamily="16" charset="0"/>
                <a:cs typeface="Times New Roman" pitchFamily="16" charset="0"/>
              </a:rPr>
              <a:t>- содействие повышению конкурентоспособности малого и среднего бизнеса</a:t>
            </a:r>
            <a:endParaRPr lang="ru-RU" altLang="ru-RU" sz="1800" dirty="0">
              <a:solidFill>
                <a:srgbClr val="000000"/>
              </a:solidFill>
              <a:latin typeface="Times New Roman" pitchFamily="16" charset="0"/>
              <a:cs typeface="Times New Roman" pitchFamily="16" charset="0"/>
            </a:endParaRPr>
          </a:p>
          <a:p>
            <a:pPr eaLnBrk="1" hangingPunct="1">
              <a:lnSpc>
                <a:spcPct val="90000"/>
              </a:lnSpc>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p:txBody>
      </p:sp>
      <p:sp>
        <p:nvSpPr>
          <p:cNvPr id="57347" name="Text Box 2"/>
          <p:cNvSpPr txBox="1">
            <a:spLocks noChangeArrowheads="1"/>
          </p:cNvSpPr>
          <p:nvPr/>
        </p:nvSpPr>
        <p:spPr bwMode="auto">
          <a:xfrm>
            <a:off x="384175" y="404813"/>
            <a:ext cx="8291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«Содействие развитию малого и </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среднего </a:t>
            </a:r>
            <a:r>
              <a:rPr lang="ru-RU" altLang="ru-RU" sz="2000" dirty="0" smtClean="0">
                <a:solidFill>
                  <a:srgbClr val="7030A0"/>
                </a:solidFill>
                <a:latin typeface="Candara" pitchFamily="32" charset="0"/>
              </a:rPr>
              <a:t>предпринимательства в </a:t>
            </a:r>
            <a:r>
              <a:rPr lang="ru-RU" altLang="ru-RU" sz="2000" dirty="0">
                <a:solidFill>
                  <a:srgbClr val="7030A0"/>
                </a:solidFill>
                <a:latin typeface="Candara" pitchFamily="32" charset="0"/>
              </a:rPr>
              <a:t>муниципальном образовании Юрьев-Польский район </a:t>
            </a:r>
            <a:r>
              <a:rPr lang="ru-RU" altLang="ru-RU" sz="2000" dirty="0" smtClean="0">
                <a:solidFill>
                  <a:srgbClr val="7030A0"/>
                </a:solidFill>
                <a:latin typeface="Candara" pitchFamily="32" charset="0"/>
              </a:rPr>
              <a:t>на </a:t>
            </a:r>
            <a:r>
              <a:rPr lang="ru-RU" altLang="ru-RU" sz="2000" dirty="0" smtClean="0">
                <a:solidFill>
                  <a:srgbClr val="7030A0"/>
                </a:solidFill>
                <a:latin typeface="Times New Roman" pitchFamily="16" charset="0"/>
              </a:rPr>
              <a:t>2020-2022</a:t>
            </a:r>
            <a:r>
              <a:rPr lang="ru-RU" altLang="ru-RU" sz="2000" dirty="0" smtClean="0">
                <a:solidFill>
                  <a:srgbClr val="7030A0"/>
                </a:solidFill>
                <a:latin typeface="Candara" pitchFamily="32" charset="0"/>
              </a:rPr>
              <a:t> </a:t>
            </a:r>
            <a:r>
              <a:rPr lang="ru-RU" altLang="ru-RU" sz="2000" dirty="0">
                <a:solidFill>
                  <a:srgbClr val="7030A0"/>
                </a:solidFill>
                <a:latin typeface="Candara" pitchFamily="32" charset="0"/>
              </a:rPr>
              <a:t>годы»</a:t>
            </a:r>
          </a:p>
        </p:txBody>
      </p:sp>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2541" y="3631996"/>
            <a:ext cx="30892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104466"/>
            <a:ext cx="709213" cy="885158"/>
          </a:xfrm>
          <a:prstGeom prst="rect">
            <a:avLst/>
          </a:prstGeom>
          <a:noFill/>
          <a:extLst>
            <a:ext uri="{909E8E84-426E-40DD-AFC4-6F175D3DCCD1}">
              <a14:hiddenFill xmlns:a14="http://schemas.microsoft.com/office/drawing/2010/main">
                <a:solidFill>
                  <a:srgbClr val="FFFFFF"/>
                </a:solidFill>
              </a14:hiddenFill>
            </a:ext>
          </a:extLst>
        </p:spPr>
      </p:pic>
      <p:sp>
        <p:nvSpPr>
          <p:cNvPr id="8" name="Пятиугольник 7"/>
          <p:cNvSpPr/>
          <p:nvPr/>
        </p:nvSpPr>
        <p:spPr>
          <a:xfrm>
            <a:off x="2194422" y="6008475"/>
            <a:ext cx="648072" cy="313655"/>
          </a:xfrm>
          <a:prstGeom prst="homePlat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ашивка 8"/>
          <p:cNvSpPr/>
          <p:nvPr/>
        </p:nvSpPr>
        <p:spPr>
          <a:xfrm>
            <a:off x="2842494" y="6008476"/>
            <a:ext cx="2882949" cy="313655"/>
          </a:xfrm>
          <a:prstGeom prst="chevron">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2020 год- 100,0 тыс</a:t>
            </a:r>
            <a:r>
              <a:rPr lang="ru-RU" sz="1600" dirty="0">
                <a:solidFill>
                  <a:schemeClr val="tx1"/>
                </a:solidFill>
                <a:latin typeface="Times New Roman" panose="02020603050405020304" pitchFamily="18" charset="0"/>
                <a:cs typeface="Times New Roman" panose="02020603050405020304" pitchFamily="18" charset="0"/>
              </a:rPr>
              <a:t>. руб.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323850" y="1125538"/>
            <a:ext cx="83629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-совершенствование системы профилактики </a:t>
            </a:r>
            <a:r>
              <a:rPr lang="ru-RU" altLang="ru-RU" sz="2000" dirty="0" smtClean="0">
                <a:solidFill>
                  <a:srgbClr val="000000"/>
                </a:solidFill>
                <a:latin typeface="Candara" pitchFamily="32" charset="0"/>
              </a:rPr>
              <a:t>правонарушений;</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-комплексное обеспечения </a:t>
            </a:r>
            <a:r>
              <a:rPr lang="ru-RU" altLang="ru-RU" sz="2000" dirty="0" smtClean="0">
                <a:solidFill>
                  <a:srgbClr val="000000"/>
                </a:solidFill>
                <a:latin typeface="Candara" pitchFamily="32" charset="0"/>
              </a:rPr>
              <a:t>правопорядка;</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личной безопасности граждан и их </a:t>
            </a:r>
            <a:r>
              <a:rPr lang="ru-RU" altLang="ru-RU" sz="2000" dirty="0" smtClean="0">
                <a:solidFill>
                  <a:srgbClr val="000000"/>
                </a:solidFill>
                <a:latin typeface="Candara" pitchFamily="32" charset="0"/>
              </a:rPr>
              <a:t>собственности;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-снижение уровня </a:t>
            </a:r>
            <a:r>
              <a:rPr lang="ru-RU" altLang="ru-RU" sz="2000" dirty="0" smtClean="0">
                <a:solidFill>
                  <a:srgbClr val="000000"/>
                </a:solidFill>
                <a:latin typeface="Candara" pitchFamily="32" charset="0"/>
              </a:rPr>
              <a:t>коррупции;</a:t>
            </a:r>
            <a:endParaRPr lang="ru-RU" altLang="ru-RU" sz="2000" dirty="0">
              <a:solidFill>
                <a:srgbClr val="000000"/>
              </a:solidFill>
              <a:latin typeface="Candara" pitchFamily="32" charset="0"/>
            </a:endParaRP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Candara" pitchFamily="32" charset="0"/>
              </a:rPr>
              <a:t>-повышение уровня доверия населения к органам </a:t>
            </a:r>
            <a:r>
              <a:rPr lang="ru-RU" altLang="ru-RU" sz="2000" dirty="0" smtClean="0">
                <a:solidFill>
                  <a:srgbClr val="000000"/>
                </a:solidFill>
                <a:latin typeface="Candara" pitchFamily="32" charset="0"/>
              </a:rPr>
              <a:t>государственной</a:t>
            </a:r>
          </a:p>
          <a:p>
            <a:pPr algn="just" eaLnBrk="1" hangingPunct="1">
              <a:lnSpc>
                <a:spcPct val="90000"/>
              </a:lnSpc>
              <a:spcBef>
                <a:spcPts val="500"/>
              </a:spcBef>
              <a:spcAft>
                <a:spcPct val="0"/>
              </a:spcAft>
              <a:buClrTx/>
              <a:buSzPct val="100000"/>
              <a:buFontTx/>
              <a:buNone/>
            </a:pPr>
            <a:r>
              <a:rPr lang="ru-RU" altLang="ru-RU" sz="2000" dirty="0" smtClean="0">
                <a:solidFill>
                  <a:srgbClr val="000000"/>
                </a:solidFill>
                <a:latin typeface="Candara" pitchFamily="32" charset="0"/>
              </a:rPr>
              <a:t>власти </a:t>
            </a:r>
            <a:r>
              <a:rPr lang="ru-RU" altLang="ru-RU" sz="2000" dirty="0">
                <a:solidFill>
                  <a:srgbClr val="000000"/>
                </a:solidFill>
                <a:latin typeface="Candara" pitchFamily="32" charset="0"/>
              </a:rPr>
              <a:t>в сфере обеспечения безопасности</a:t>
            </a:r>
          </a:p>
          <a:p>
            <a:pPr eaLnBrk="1" hangingPunct="1">
              <a:lnSpc>
                <a:spcPct val="90000"/>
              </a:lnSpc>
              <a:spcBef>
                <a:spcPts val="500"/>
              </a:spcBef>
              <a:spcAft>
                <a:spcPct val="0"/>
              </a:spcAft>
              <a:buClrTx/>
              <a:buSzPct val="100000"/>
              <a:buFontTx/>
              <a:buNone/>
            </a:pPr>
            <a:endParaRPr lang="ru-RU" altLang="ru-RU" sz="2000" dirty="0">
              <a:solidFill>
                <a:srgbClr val="000000"/>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8371" name="Text Box 2"/>
          <p:cNvSpPr txBox="1">
            <a:spLocks noChangeArrowheads="1"/>
          </p:cNvSpPr>
          <p:nvPr/>
        </p:nvSpPr>
        <p:spPr bwMode="auto">
          <a:xfrm>
            <a:off x="457200" y="2476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«Обеспечение общественного порядка</a:t>
            </a:r>
          </a:p>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 и профилактики правонарушений на территории муниципального образования Юрьев-Польский район на </a:t>
            </a:r>
            <a:r>
              <a:rPr lang="ru-RU" altLang="ru-RU" sz="2000" dirty="0">
                <a:solidFill>
                  <a:srgbClr val="7030A0"/>
                </a:solidFill>
                <a:latin typeface="Times New Roman" pitchFamily="16" charset="0"/>
              </a:rPr>
              <a:t>2017-2020 </a:t>
            </a:r>
            <a:r>
              <a:rPr lang="ru-RU" altLang="ru-RU" sz="2000" dirty="0">
                <a:solidFill>
                  <a:srgbClr val="7030A0"/>
                </a:solidFill>
                <a:latin typeface="Candara" pitchFamily="32" charset="0"/>
              </a:rPr>
              <a:t>годы»</a:t>
            </a: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296" y="3806875"/>
            <a:ext cx="20161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83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860800"/>
            <a:ext cx="34337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3544" y="104465"/>
            <a:ext cx="702086" cy="876263"/>
          </a:xfrm>
          <a:prstGeom prst="rect">
            <a:avLst/>
          </a:prstGeom>
          <a:noFill/>
          <a:extLst>
            <a:ext uri="{909E8E84-426E-40DD-AFC4-6F175D3DCCD1}">
              <a14:hiddenFill xmlns:a14="http://schemas.microsoft.com/office/drawing/2010/main">
                <a:solidFill>
                  <a:srgbClr val="FFFFFF"/>
                </a:solidFill>
              </a14:hiddenFill>
            </a:ext>
          </a:extLst>
        </p:spPr>
      </p:pic>
      <p:sp>
        <p:nvSpPr>
          <p:cNvPr id="9" name="Нашивка 8"/>
          <p:cNvSpPr/>
          <p:nvPr/>
        </p:nvSpPr>
        <p:spPr>
          <a:xfrm>
            <a:off x="1258863" y="5589240"/>
            <a:ext cx="2808312" cy="360040"/>
          </a:xfrm>
          <a:prstGeom prst="chevr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solidFill>
                  <a:schemeClr val="tx1"/>
                </a:solidFill>
                <a:latin typeface="Times New Roman" panose="02020603050405020304" pitchFamily="18" charset="0"/>
                <a:cs typeface="Times New Roman" panose="02020603050405020304" pitchFamily="18" charset="0"/>
              </a:rPr>
              <a:t>2019 </a:t>
            </a:r>
            <a:r>
              <a:rPr lang="ru-RU" sz="1800" dirty="0" smtClean="0">
                <a:solidFill>
                  <a:schemeClr val="tx1"/>
                </a:solidFill>
                <a:latin typeface="Times New Roman" panose="02020603050405020304" pitchFamily="18" charset="0"/>
                <a:cs typeface="Times New Roman" panose="02020603050405020304" pitchFamily="18" charset="0"/>
              </a:rPr>
              <a:t>год-10,0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0" name="Нашивка 9"/>
          <p:cNvSpPr/>
          <p:nvPr/>
        </p:nvSpPr>
        <p:spPr>
          <a:xfrm>
            <a:off x="2084214" y="6149975"/>
            <a:ext cx="2808312"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год-10,0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1" name="Пятиугольник 10"/>
          <p:cNvSpPr/>
          <p:nvPr/>
        </p:nvSpPr>
        <p:spPr>
          <a:xfrm>
            <a:off x="305303" y="5005387"/>
            <a:ext cx="610976" cy="391948"/>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ятиугольник 11"/>
          <p:cNvSpPr/>
          <p:nvPr/>
        </p:nvSpPr>
        <p:spPr>
          <a:xfrm>
            <a:off x="610791" y="5589240"/>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ятиугольник 12"/>
          <p:cNvSpPr/>
          <p:nvPr/>
        </p:nvSpPr>
        <p:spPr>
          <a:xfrm>
            <a:off x="1475656" y="6149975"/>
            <a:ext cx="608558"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Нашивка 15"/>
          <p:cNvSpPr/>
          <p:nvPr/>
        </p:nvSpPr>
        <p:spPr>
          <a:xfrm>
            <a:off x="1228155" y="5589240"/>
            <a:ext cx="2808312"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solidFill>
                  <a:schemeClr val="tx1"/>
                </a:solidFill>
                <a:latin typeface="Times New Roman" panose="02020603050405020304" pitchFamily="18" charset="0"/>
                <a:cs typeface="Times New Roman" panose="02020603050405020304" pitchFamily="18" charset="0"/>
              </a:rPr>
              <a:t>2019 </a:t>
            </a:r>
            <a:r>
              <a:rPr lang="ru-RU" sz="1800" dirty="0" smtClean="0">
                <a:solidFill>
                  <a:schemeClr val="tx1"/>
                </a:solidFill>
                <a:latin typeface="Times New Roman" panose="02020603050405020304" pitchFamily="18" charset="0"/>
                <a:cs typeface="Times New Roman" panose="02020603050405020304" pitchFamily="18" charset="0"/>
              </a:rPr>
              <a:t>год-10,0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7" name="Нашивка 16"/>
          <p:cNvSpPr/>
          <p:nvPr/>
        </p:nvSpPr>
        <p:spPr>
          <a:xfrm>
            <a:off x="916279" y="5037295"/>
            <a:ext cx="3157487"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год-10,0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79387" y="1125537"/>
            <a:ext cx="87137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endParaRPr lang="ru-RU" altLang="ru-RU" sz="2800" dirty="0" smtClean="0">
              <a:solidFill>
                <a:srgbClr val="FF5050"/>
              </a:solidFill>
              <a:latin typeface="Candara" pitchFamily="32" charset="0"/>
            </a:endParaRPr>
          </a:p>
          <a:p>
            <a:pPr algn="ctr" eaLnBrk="1" hangingPunct="1">
              <a:spcBef>
                <a:spcPts val="700"/>
              </a:spcBef>
              <a:spcAft>
                <a:spcPct val="0"/>
              </a:spcAft>
              <a:buClrTx/>
              <a:buSzPct val="100000"/>
              <a:buFontTx/>
              <a:buNone/>
            </a:pPr>
            <a:r>
              <a:rPr lang="ru-RU" altLang="ru-RU" sz="2800" dirty="0" smtClean="0">
                <a:solidFill>
                  <a:srgbClr val="FF5050"/>
                </a:solidFill>
                <a:latin typeface="Candara" pitchFamily="32" charset="0"/>
              </a:rPr>
              <a:t>  Цель программы</a:t>
            </a:r>
            <a:r>
              <a:rPr lang="ru-RU" altLang="ru-RU" sz="2800" dirty="0" smtClean="0">
                <a:solidFill>
                  <a:srgbClr val="073E87"/>
                </a:solidFill>
                <a:latin typeface="Candara" pitchFamily="32" charset="0"/>
              </a:rPr>
              <a:t> </a:t>
            </a:r>
          </a:p>
          <a:p>
            <a:pPr algn="just" eaLnBrk="1" hangingPunct="1">
              <a:spcBef>
                <a:spcPts val="450"/>
              </a:spcBef>
              <a:spcAft>
                <a:spcPct val="0"/>
              </a:spcAft>
              <a:buClrTx/>
              <a:buSzPct val="100000"/>
              <a:buFontTx/>
              <a:buNone/>
            </a:pPr>
            <a:r>
              <a:rPr lang="ru-RU" altLang="ru-RU" sz="2000" dirty="0" smtClean="0">
                <a:solidFill>
                  <a:srgbClr val="073E87"/>
                </a:solidFill>
                <a:latin typeface="Times New Roman" panose="02020603050405020304" pitchFamily="18" charset="0"/>
                <a:cs typeface="Times New Roman" panose="02020603050405020304" pitchFamily="18" charset="0"/>
              </a:rPr>
              <a:t>Повышение качества управления муниципальными финансами</a:t>
            </a:r>
            <a:endParaRPr lang="ru-RU" altLang="ru-RU" sz="2000" dirty="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2000" dirty="0" smtClean="0">
              <a:solidFill>
                <a:srgbClr val="073E87"/>
              </a:solidFill>
              <a:latin typeface="Times New Roman" panose="02020603050405020304" pitchFamily="18" charset="0"/>
              <a:cs typeface="Times New Roman" panose="02020603050405020304" pitchFamily="18" charset="0"/>
            </a:endParaRPr>
          </a:p>
          <a:p>
            <a:pPr marL="7937" indent="0" algn="just" eaLnBrk="1" hangingPunct="1">
              <a:spcBef>
                <a:spcPts val="450"/>
              </a:spcBef>
              <a:spcAft>
                <a:spcPct val="0"/>
              </a:spcAft>
              <a:buClrTx/>
              <a:buSzPct val="100000"/>
              <a:buNone/>
            </a:pPr>
            <a:endParaRPr lang="ru-RU" altLang="ru-RU" sz="1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457200" y="188913"/>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a:t>
            </a:r>
            <a:r>
              <a:rPr lang="ru-RU" altLang="ru-RU" sz="2000" dirty="0" smtClean="0">
                <a:solidFill>
                  <a:srgbClr val="5D2466"/>
                </a:solidFill>
                <a:latin typeface="Candara" pitchFamily="32" charset="0"/>
              </a:rPr>
              <a:t>«Управление муниципальными </a:t>
            </a:r>
          </a:p>
          <a:p>
            <a:pPr algn="ctr" eaLnBrk="1" hangingPunct="1">
              <a:spcBef>
                <a:spcPct val="0"/>
              </a:spcBef>
              <a:spcAft>
                <a:spcPct val="0"/>
              </a:spcAft>
              <a:buClrTx/>
              <a:buSzPct val="100000"/>
              <a:buFontTx/>
              <a:buNone/>
            </a:pPr>
            <a:r>
              <a:rPr lang="ru-RU" altLang="ru-RU" sz="2000" dirty="0" smtClean="0">
                <a:solidFill>
                  <a:srgbClr val="5D2466"/>
                </a:solidFill>
                <a:latin typeface="Candara" pitchFamily="32" charset="0"/>
              </a:rPr>
              <a:t>финансами и муниципальным долгом Юрьев-Польского района</a:t>
            </a:r>
          </a:p>
          <a:p>
            <a:pPr algn="ctr" eaLnBrk="1" hangingPunct="1">
              <a:spcBef>
                <a:spcPct val="0"/>
              </a:spcBef>
              <a:spcAft>
                <a:spcPct val="0"/>
              </a:spcAft>
              <a:buClrTx/>
              <a:buSzPct val="100000"/>
              <a:buFontTx/>
              <a:buNone/>
            </a:pPr>
            <a:r>
              <a:rPr lang="ru-RU" altLang="ru-RU" sz="2000" dirty="0" smtClean="0">
                <a:solidFill>
                  <a:srgbClr val="5D2466"/>
                </a:solidFill>
                <a:latin typeface="Candara" pitchFamily="32" charset="0"/>
              </a:rPr>
              <a:t> на </a:t>
            </a:r>
            <a:r>
              <a:rPr lang="ru-RU" altLang="ru-RU" sz="2000" dirty="0" smtClean="0">
                <a:solidFill>
                  <a:srgbClr val="5D2466"/>
                </a:solidFill>
                <a:latin typeface="Times New Roman" pitchFamily="16" charset="0"/>
              </a:rPr>
              <a:t>2020-2022</a:t>
            </a:r>
            <a:r>
              <a:rPr lang="ru-RU" altLang="ru-RU" sz="2000" dirty="0" smtClean="0">
                <a:solidFill>
                  <a:srgbClr val="5D2466"/>
                </a:solidFill>
                <a:latin typeface="Candara" pitchFamily="32" charset="0"/>
              </a:rPr>
              <a:t> </a:t>
            </a:r>
            <a:r>
              <a:rPr lang="ru-RU" altLang="ru-RU" sz="2000" dirty="0">
                <a:solidFill>
                  <a:srgbClr val="5D2466"/>
                </a:solidFill>
                <a:latin typeface="Candara" pitchFamily="32" charset="0"/>
              </a:rPr>
              <a:t>годы»</a:t>
            </a:r>
          </a:p>
        </p:txBody>
      </p:sp>
      <p:pic>
        <p:nvPicPr>
          <p:cNvPr id="7"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848" y="104465"/>
            <a:ext cx="759781" cy="9482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6416" y="4888228"/>
            <a:ext cx="2779213" cy="185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2636912"/>
            <a:ext cx="599063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ятиугольник 7"/>
          <p:cNvSpPr/>
          <p:nvPr/>
        </p:nvSpPr>
        <p:spPr>
          <a:xfrm>
            <a:off x="948867" y="5733256"/>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ашивка 8"/>
          <p:cNvSpPr/>
          <p:nvPr/>
        </p:nvSpPr>
        <p:spPr>
          <a:xfrm>
            <a:off x="1618990" y="5733256"/>
            <a:ext cx="3667050"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 - 47342,3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57479" y="1125538"/>
            <a:ext cx="8435975"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Цель программы </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algn="ctr" eaLnBrk="1" hangingPunct="1">
              <a:lnSpc>
                <a:spcPct val="90000"/>
              </a:lnSpc>
              <a:spcBef>
                <a:spcPts val="600"/>
              </a:spcBef>
              <a:spcAft>
                <a:spcPct val="0"/>
              </a:spcAft>
              <a:buClrTx/>
              <a:buSzPct val="100000"/>
              <a:buFontTx/>
              <a:buNone/>
            </a:pPr>
            <a:r>
              <a:rPr lang="ru-RU" altLang="ru-RU" sz="2000" dirty="0" smtClean="0">
                <a:solidFill>
                  <a:srgbClr val="000000"/>
                </a:solidFill>
                <a:latin typeface="Times New Roman" pitchFamily="16" charset="0"/>
                <a:cs typeface="Times New Roman" pitchFamily="16" charset="0"/>
              </a:rPr>
              <a:t>Оздоровление окружающей среды на территории муниципального образования Юрьев-Польский район</a:t>
            </a: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3706D"/>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Candara" pitchFamily="32" charset="0"/>
            </a:endParaRPr>
          </a:p>
        </p:txBody>
      </p:sp>
      <p:sp>
        <p:nvSpPr>
          <p:cNvPr id="60419" name="Text Box 2"/>
          <p:cNvSpPr txBox="1">
            <a:spLocks noChangeArrowheads="1"/>
          </p:cNvSpPr>
          <p:nvPr/>
        </p:nvSpPr>
        <p:spPr bwMode="auto">
          <a:xfrm>
            <a:off x="323850" y="188913"/>
            <a:ext cx="8569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«Экологическая безопасность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территории муниципального образования Юрьев-Польский район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на 2017-2020 годы»</a:t>
            </a:r>
          </a:p>
        </p:txBody>
      </p:sp>
      <p:pic>
        <p:nvPicPr>
          <p:cNvPr id="604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0888" y="3933056"/>
            <a:ext cx="3713789" cy="278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028" y="104465"/>
            <a:ext cx="759602" cy="948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632943"/>
            <a:ext cx="3852936" cy="288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Нашивка 7"/>
          <p:cNvSpPr/>
          <p:nvPr/>
        </p:nvSpPr>
        <p:spPr>
          <a:xfrm>
            <a:off x="5868144" y="2632943"/>
            <a:ext cx="3157487"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год-2883,90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9" name="Нашивка 8"/>
          <p:cNvSpPr/>
          <p:nvPr/>
        </p:nvSpPr>
        <p:spPr>
          <a:xfrm>
            <a:off x="5868144" y="3284984"/>
            <a:ext cx="3243275"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год-2580,0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0" name="Нашивка 9"/>
          <p:cNvSpPr/>
          <p:nvPr/>
        </p:nvSpPr>
        <p:spPr>
          <a:xfrm>
            <a:off x="2123728" y="5966395"/>
            <a:ext cx="2808312"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год-95,0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1" name="Пятиугольник 10"/>
          <p:cNvSpPr/>
          <p:nvPr/>
        </p:nvSpPr>
        <p:spPr>
          <a:xfrm>
            <a:off x="1475656" y="5978202"/>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ятиугольник 11"/>
          <p:cNvSpPr/>
          <p:nvPr/>
        </p:nvSpPr>
        <p:spPr>
          <a:xfrm>
            <a:off x="5220072" y="3284984"/>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ятиугольник 12"/>
          <p:cNvSpPr/>
          <p:nvPr/>
        </p:nvSpPr>
        <p:spPr>
          <a:xfrm>
            <a:off x="5220072" y="2632943"/>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0" y="851035"/>
            <a:ext cx="8964613"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80000"/>
              </a:lnSpc>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lnSpc>
                <a:spcPct val="80000"/>
              </a:lnSpc>
              <a:spcBef>
                <a:spcPts val="700"/>
              </a:spcBef>
              <a:spcAft>
                <a:spcPct val="0"/>
              </a:spcAft>
              <a:buClrTx/>
              <a:buSzPct val="100000"/>
              <a:buFontTx/>
              <a:buNone/>
            </a:pPr>
            <a:r>
              <a:rPr lang="ru-RU" altLang="ru-RU" sz="2400" dirty="0">
                <a:solidFill>
                  <a:srgbClr val="FF5050"/>
                </a:solidFill>
                <a:latin typeface="Candara" pitchFamily="32" charset="0"/>
              </a:rPr>
              <a:t>                                            </a:t>
            </a:r>
            <a:r>
              <a:rPr lang="ru-RU" altLang="ru-RU" sz="2800" dirty="0">
                <a:solidFill>
                  <a:srgbClr val="FF5050"/>
                </a:solidFill>
                <a:latin typeface="Candara" pitchFamily="32" charset="0"/>
              </a:rPr>
              <a:t>Цель программы</a:t>
            </a:r>
            <a:r>
              <a:rPr lang="ru-RU" altLang="ru-RU" sz="2800" dirty="0">
                <a:solidFill>
                  <a:srgbClr val="073E87"/>
                </a:solidFill>
                <a:latin typeface="Candara" pitchFamily="32" charset="0"/>
              </a:rPr>
              <a:t> </a:t>
            </a:r>
          </a:p>
          <a:p>
            <a:pPr algn="just" eaLnBrk="1" hangingPunct="1">
              <a:lnSpc>
                <a:spcPct val="80000"/>
              </a:lnSpc>
              <a:spcBef>
                <a:spcPts val="450"/>
              </a:spcBef>
              <a:spcAft>
                <a:spcPct val="0"/>
              </a:spcAft>
              <a:buClrTx/>
              <a:buSzPct val="100000"/>
              <a:buFontTx/>
              <a:buNone/>
            </a:pPr>
            <a:r>
              <a:rPr lang="ru-RU" altLang="ru-RU" sz="2400" dirty="0">
                <a:solidFill>
                  <a:srgbClr val="073E87"/>
                </a:solidFill>
                <a:latin typeface="Candara" pitchFamily="32" charset="0"/>
              </a:rPr>
              <a:t>        </a:t>
            </a:r>
            <a:r>
              <a:rPr lang="ru-RU" altLang="ru-RU" sz="2000" dirty="0">
                <a:solidFill>
                  <a:srgbClr val="000000"/>
                </a:solidFill>
                <a:latin typeface="Times New Roman" pitchFamily="16" charset="0"/>
                <a:cs typeface="Times New Roman" pitchFamily="16" charset="0"/>
              </a:rPr>
              <a:t>Обеспечение доступности, высокого качества, равных возможностей, позитивной социализации детей в системе дошкольного, общего и дополнительного образования в соответствии с меняющимся запросами населения и перспективными задачами развития общества и экономики</a:t>
            </a: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80000"/>
              </a:lnSpc>
              <a:spcBef>
                <a:spcPts val="500"/>
              </a:spcBef>
              <a:spcAft>
                <a:spcPct val="0"/>
              </a:spcAft>
              <a:buClrTx/>
              <a:buSzPct val="100000"/>
              <a:buFontTx/>
              <a:buNone/>
            </a:pPr>
            <a:endParaRPr lang="ru-RU" altLang="ru-RU" sz="2000" dirty="0">
              <a:solidFill>
                <a:srgbClr val="03706D"/>
              </a:solidFill>
              <a:latin typeface="Candara" pitchFamily="32" charset="0"/>
            </a:endParaRPr>
          </a:p>
        </p:txBody>
      </p:sp>
      <p:sp>
        <p:nvSpPr>
          <p:cNvPr id="61443" name="Text Box 2"/>
          <p:cNvSpPr txBox="1">
            <a:spLocks noChangeArrowheads="1"/>
          </p:cNvSpPr>
          <p:nvPr/>
        </p:nvSpPr>
        <p:spPr bwMode="auto">
          <a:xfrm>
            <a:off x="457200" y="333375"/>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образования на территории муниципального образования Юрьев- Польский район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на 2015-2020 годы»</a:t>
            </a:r>
            <a:br>
              <a:rPr lang="ru-RU" altLang="ru-RU" sz="2000">
                <a:solidFill>
                  <a:srgbClr val="7030A0"/>
                </a:solidFill>
                <a:latin typeface="Times New Roman" pitchFamily="16" charset="0"/>
                <a:cs typeface="Times New Roman" pitchFamily="16" charset="0"/>
              </a:rPr>
            </a:br>
            <a:endParaRPr lang="ru-RU" altLang="ru-RU" sz="2000">
              <a:solidFill>
                <a:srgbClr val="7030A0"/>
              </a:solidFill>
              <a:latin typeface="Times New Roman" pitchFamily="16" charset="0"/>
              <a:cs typeface="Times New Roman" pitchFamily="16" charset="0"/>
            </a:endParaRPr>
          </a:p>
        </p:txBody>
      </p:sp>
      <p:pic>
        <p:nvPicPr>
          <p:cNvPr id="614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39" y="2996952"/>
            <a:ext cx="40052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077" y="4221088"/>
            <a:ext cx="3561500" cy="237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ятиугольник 7"/>
          <p:cNvSpPr/>
          <p:nvPr/>
        </p:nvSpPr>
        <p:spPr>
          <a:xfrm>
            <a:off x="755576" y="5553236"/>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ятиугольник 8"/>
          <p:cNvSpPr/>
          <p:nvPr/>
        </p:nvSpPr>
        <p:spPr>
          <a:xfrm>
            <a:off x="4899963" y="3609316"/>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ятиугольник 9"/>
          <p:cNvSpPr/>
          <p:nvPr/>
        </p:nvSpPr>
        <p:spPr>
          <a:xfrm>
            <a:off x="4867833" y="2962895"/>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ашивка 10"/>
          <p:cNvSpPr/>
          <p:nvPr/>
        </p:nvSpPr>
        <p:spPr>
          <a:xfrm>
            <a:off x="5489071" y="2962895"/>
            <a:ext cx="3536559"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a:t>
            </a:r>
            <a:r>
              <a:rPr lang="ru-RU" sz="1800" dirty="0">
                <a:solidFill>
                  <a:schemeClr val="tx1"/>
                </a:solidFill>
                <a:latin typeface="Times New Roman" panose="02020603050405020304" pitchFamily="18" charset="0"/>
                <a:cs typeface="Times New Roman" panose="02020603050405020304" pitchFamily="18" charset="0"/>
              </a:rPr>
              <a:t>год- 459083,8 0 тыс. руб.</a:t>
            </a:r>
          </a:p>
        </p:txBody>
      </p:sp>
      <p:sp>
        <p:nvSpPr>
          <p:cNvPr id="12" name="Нашивка 11"/>
          <p:cNvSpPr/>
          <p:nvPr/>
        </p:nvSpPr>
        <p:spPr>
          <a:xfrm>
            <a:off x="5515906" y="3621929"/>
            <a:ext cx="3509726"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a:t>
            </a:r>
            <a:r>
              <a:rPr lang="ru-RU" sz="1800" dirty="0">
                <a:solidFill>
                  <a:schemeClr val="tx1"/>
                </a:solidFill>
                <a:latin typeface="Times New Roman" panose="02020603050405020304" pitchFamily="18" charset="0"/>
                <a:cs typeface="Times New Roman" panose="02020603050405020304" pitchFamily="18" charset="0"/>
              </a:rPr>
              <a:t>год- 503446,7 </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3" name="Нашивка 12"/>
          <p:cNvSpPr/>
          <p:nvPr/>
        </p:nvSpPr>
        <p:spPr>
          <a:xfrm>
            <a:off x="1449215" y="5553236"/>
            <a:ext cx="3626841"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год-517473,4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250825" y="1125538"/>
            <a:ext cx="84359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Формирование правовой основы для осуществления градостроительной деятельности на территории района, создание благоприятных условий для: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-устойчивого развития территории Юрьев-Польского района;</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-привлечения внебюджетных инвестиций в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экономики и в строительство жилья;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-улучшения среды жизнедеятельности человека </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на территории района</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Times New Roman" pitchFamily="16" charset="0"/>
              <a:cs typeface="Times New Roman" pitchFamily="16"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itchFamily="18" charset="0"/>
              <a:cs typeface="Times New Roman" pitchFamily="18" charset="0"/>
            </a:endParaRPr>
          </a:p>
        </p:txBody>
      </p:sp>
      <p:sp>
        <p:nvSpPr>
          <p:cNvPr id="62467" name="Text Box 2"/>
          <p:cNvSpPr txBox="1">
            <a:spLocks noChangeArrowheads="1"/>
          </p:cNvSpPr>
          <p:nvPr/>
        </p:nvSpPr>
        <p:spPr bwMode="auto">
          <a:xfrm>
            <a:off x="107950" y="188913"/>
            <a:ext cx="90360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b="1" dirty="0">
                <a:solidFill>
                  <a:srgbClr val="F69200"/>
                </a:solidFill>
                <a:latin typeface="Times New Roman" pitchFamily="16" charset="0"/>
                <a:cs typeface="Times New Roman" pitchFamily="16" charset="0"/>
              </a:rPr>
              <a:t/>
            </a:r>
            <a:br>
              <a:rPr lang="ru-RU" altLang="ru-RU" sz="1600" b="1" dirty="0">
                <a:solidFill>
                  <a:srgbClr val="F69200"/>
                </a:solidFill>
                <a:latin typeface="Times New Roman" pitchFamily="16" charset="0"/>
                <a:cs typeface="Times New Roman" pitchFamily="16" charset="0"/>
              </a:rPr>
            </a:br>
            <a:r>
              <a:rPr lang="ru-RU" altLang="ru-RU" sz="2000" b="1" dirty="0">
                <a:solidFill>
                  <a:srgbClr val="7030A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Муниципальная программа «Обеспечение территории Юрьев- Польского района  документами территориального планирования  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pic>
        <p:nvPicPr>
          <p:cNvPr id="624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609975"/>
            <a:ext cx="1946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239" y="104466"/>
            <a:ext cx="644390" cy="804254"/>
          </a:xfrm>
          <a:prstGeom prst="rect">
            <a:avLst/>
          </a:prstGeom>
          <a:noFill/>
          <a:extLst>
            <a:ext uri="{909E8E84-426E-40DD-AFC4-6F175D3DCCD1}">
              <a14:hiddenFill xmlns:a14="http://schemas.microsoft.com/office/drawing/2010/main">
                <a:solidFill>
                  <a:srgbClr val="FFFFFF"/>
                </a:solidFill>
              </a14:hiddenFill>
            </a:ext>
          </a:extLst>
        </p:spPr>
      </p:pic>
      <p:sp>
        <p:nvSpPr>
          <p:cNvPr id="7" name="Нашивка 6"/>
          <p:cNvSpPr/>
          <p:nvPr/>
        </p:nvSpPr>
        <p:spPr>
          <a:xfrm>
            <a:off x="2987823" y="5733256"/>
            <a:ext cx="3216895" cy="467519"/>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год-301,0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0" name="Пятиугольник 9"/>
          <p:cNvSpPr/>
          <p:nvPr/>
        </p:nvSpPr>
        <p:spPr>
          <a:xfrm>
            <a:off x="2267743" y="5733255"/>
            <a:ext cx="720079" cy="467519"/>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908050"/>
            <a:ext cx="8229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r>
              <a:rPr lang="ru-RU" altLang="ru-RU" sz="2800" dirty="0">
                <a:solidFill>
                  <a:srgbClr val="073E87"/>
                </a:solidFill>
                <a:latin typeface="Candara" pitchFamily="32" charset="0"/>
              </a:rPr>
              <a:t> </a:t>
            </a:r>
          </a:p>
          <a:p>
            <a:pPr algn="ctr"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Создание условий для развития на территории муниципального </a:t>
            </a:r>
          </a:p>
          <a:p>
            <a:pPr algn="ctr"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образования массовой физической культуры и спорта,</a:t>
            </a:r>
          </a:p>
          <a:p>
            <a:pPr algn="ctr" eaLnBrk="1" hangingPunct="1">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совершенствование работы по подготовке спортивного резерва</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smtClean="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p:txBody>
      </p:sp>
      <p:sp>
        <p:nvSpPr>
          <p:cNvPr id="64515" name="Text Box 2"/>
          <p:cNvSpPr txBox="1">
            <a:spLocks noChangeArrowheads="1"/>
          </p:cNvSpPr>
          <p:nvPr/>
        </p:nvSpPr>
        <p:spPr bwMode="auto">
          <a:xfrm>
            <a:off x="390525" y="368300"/>
            <a:ext cx="8507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Candara" pitchFamily="32" charset="0"/>
              </a:rPr>
              <a:t>Муниципальная программа «Развитие физической культуры </a:t>
            </a:r>
          </a:p>
          <a:p>
            <a:pPr algn="ctr" eaLnBrk="1" hangingPunct="1">
              <a:spcBef>
                <a:spcPct val="0"/>
              </a:spcBef>
              <a:spcAft>
                <a:spcPct val="0"/>
              </a:spcAft>
              <a:buClrTx/>
              <a:buSzPct val="100000"/>
              <a:buFontTx/>
              <a:buNone/>
            </a:pPr>
            <a:r>
              <a:rPr lang="ru-RU" altLang="ru-RU" sz="2000">
                <a:solidFill>
                  <a:srgbClr val="7030A0"/>
                </a:solidFill>
                <a:latin typeface="Candara" pitchFamily="32" charset="0"/>
              </a:rPr>
              <a:t>и спорта на территории муниципального образования </a:t>
            </a:r>
          </a:p>
          <a:p>
            <a:pPr algn="ctr" eaLnBrk="1" hangingPunct="1">
              <a:spcBef>
                <a:spcPct val="0"/>
              </a:spcBef>
              <a:spcAft>
                <a:spcPct val="0"/>
              </a:spcAft>
              <a:buClrTx/>
              <a:buSzPct val="100000"/>
              <a:buFontTx/>
              <a:buNone/>
            </a:pPr>
            <a:r>
              <a:rPr lang="ru-RU" altLang="ru-RU" sz="2000">
                <a:solidFill>
                  <a:srgbClr val="7030A0"/>
                </a:solidFill>
                <a:latin typeface="Candara" pitchFamily="32" charset="0"/>
              </a:rPr>
              <a:t>Юрьев-Польский район на </a:t>
            </a:r>
            <a:r>
              <a:rPr lang="ru-RU" altLang="ru-RU" sz="2000">
                <a:solidFill>
                  <a:srgbClr val="7030A0"/>
                </a:solidFill>
                <a:latin typeface="Times New Roman" pitchFamily="16" charset="0"/>
              </a:rPr>
              <a:t>2018-2020</a:t>
            </a:r>
            <a:r>
              <a:rPr lang="ru-RU" altLang="ru-RU" sz="2000">
                <a:solidFill>
                  <a:srgbClr val="7030A0"/>
                </a:solidFill>
                <a:latin typeface="Candara" pitchFamily="32" charset="0"/>
              </a:rPr>
              <a:t> годы»</a:t>
            </a:r>
          </a:p>
        </p:txBody>
      </p:sp>
      <p:pic>
        <p:nvPicPr>
          <p:cNvPr id="645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140968"/>
            <a:ext cx="2592387"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719" y="3167781"/>
            <a:ext cx="2606849" cy="164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D:\Марина\Бюджет для граждан 2018\стадион\i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3136777"/>
            <a:ext cx="2479339" cy="16541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Фомина\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008" y="4831691"/>
            <a:ext cx="2699792" cy="1837397"/>
          </a:xfrm>
          <a:prstGeom prst="rect">
            <a:avLst/>
          </a:prstGeom>
          <a:noFill/>
          <a:extLst>
            <a:ext uri="{909E8E84-426E-40DD-AFC4-6F175D3DCCD1}">
              <a14:hiddenFill xmlns:a14="http://schemas.microsoft.com/office/drawing/2010/main">
                <a:solidFill>
                  <a:srgbClr val="FFFFFF"/>
                </a:solidFill>
              </a14:hiddenFill>
            </a:ext>
          </a:extLst>
        </p:spPr>
      </p:pic>
      <p:sp>
        <p:nvSpPr>
          <p:cNvPr id="9" name="Пятиугольник 8"/>
          <p:cNvSpPr/>
          <p:nvPr/>
        </p:nvSpPr>
        <p:spPr>
          <a:xfrm>
            <a:off x="259904" y="4997152"/>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ятиугольник 9"/>
          <p:cNvSpPr/>
          <p:nvPr/>
        </p:nvSpPr>
        <p:spPr>
          <a:xfrm>
            <a:off x="736340" y="5570369"/>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ятиугольник 10"/>
          <p:cNvSpPr/>
          <p:nvPr/>
        </p:nvSpPr>
        <p:spPr>
          <a:xfrm>
            <a:off x="1424509" y="6145704"/>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Нашивка 12"/>
          <p:cNvSpPr/>
          <p:nvPr/>
        </p:nvSpPr>
        <p:spPr>
          <a:xfrm>
            <a:off x="907976" y="4997152"/>
            <a:ext cx="3157487"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год-601,0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4" name="Нашивка 13"/>
          <p:cNvSpPr/>
          <p:nvPr/>
        </p:nvSpPr>
        <p:spPr>
          <a:xfrm>
            <a:off x="1414513" y="5571843"/>
            <a:ext cx="3157487"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год-500,0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5" name="Нашивка 14"/>
          <p:cNvSpPr/>
          <p:nvPr/>
        </p:nvSpPr>
        <p:spPr>
          <a:xfrm>
            <a:off x="2064693" y="6153198"/>
            <a:ext cx="3157487"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год-3430,4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50826" y="1268413"/>
            <a:ext cx="87264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p>
          <a:p>
            <a:pPr algn="just" eaLnBrk="1" hangingPunct="1">
              <a:spcBef>
                <a:spcPts val="450"/>
              </a:spcBef>
              <a:spcAft>
                <a:spcPct val="0"/>
              </a:spcAft>
              <a:buClrTx/>
              <a:buSzPct val="100000"/>
              <a:buFontTx/>
              <a:buNone/>
            </a:pPr>
            <a:r>
              <a:rPr lang="ru-RU" altLang="ru-RU" sz="1800" dirty="0">
                <a:solidFill>
                  <a:srgbClr val="000000"/>
                </a:solidFill>
                <a:latin typeface="Candara" pitchFamily="32" charset="0"/>
              </a:rPr>
              <a:t>             </a:t>
            </a:r>
            <a:r>
              <a:rPr lang="ru-RU" altLang="ru-RU" sz="2000" dirty="0">
                <a:solidFill>
                  <a:srgbClr val="000000"/>
                </a:solidFill>
                <a:latin typeface="Times New Roman" pitchFamily="16" charset="0"/>
                <a:cs typeface="Times New Roman" pitchFamily="16" charset="0"/>
              </a:rPr>
              <a:t>Обеспечение комплексной безопасности, минимизация, экономического и экологического ущерба наносимого населению, экономике и природной среде муниципального образования Юрьев-Польский район от чрезвычайных ситуаций природного и техногенного характера, пожаров, происшествий на водных объектах, биологической и химической опасности.</a:t>
            </a: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p:txBody>
      </p:sp>
      <p:sp>
        <p:nvSpPr>
          <p:cNvPr id="65539" name="Text Box 2"/>
          <p:cNvSpPr txBox="1">
            <a:spLocks noChangeArrowheads="1"/>
          </p:cNvSpPr>
          <p:nvPr/>
        </p:nvSpPr>
        <p:spPr bwMode="auto">
          <a:xfrm>
            <a:off x="250825" y="188913"/>
            <a:ext cx="8713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системы гражданской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обороны, безопасности на водных объектах, защиты населения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от чрезвычайных ситуаций и снижения рисков их возникновения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на территории муниципального образования Юрьев- Польский район</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на 2017-2020 годы»</a:t>
            </a:r>
            <a:br>
              <a:rPr lang="ru-RU" altLang="ru-RU" sz="2000">
                <a:solidFill>
                  <a:srgbClr val="7030A0"/>
                </a:solidFill>
                <a:latin typeface="Times New Roman" pitchFamily="16" charset="0"/>
                <a:cs typeface="Times New Roman" pitchFamily="16" charset="0"/>
              </a:rPr>
            </a:br>
            <a:endParaRPr lang="ru-RU" altLang="ru-RU" sz="2000">
              <a:solidFill>
                <a:srgbClr val="7030A0"/>
              </a:solidFill>
              <a:latin typeface="Times New Roman" pitchFamily="16" charset="0"/>
              <a:cs typeface="Times New Roman" pitchFamily="16" charset="0"/>
            </a:endParaRP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290" y="5013175"/>
            <a:ext cx="2596340" cy="17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55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100115"/>
            <a:ext cx="2881312"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104465"/>
            <a:ext cx="781222" cy="97503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4131791"/>
            <a:ext cx="2877396" cy="161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Нашивка 7"/>
          <p:cNvSpPr/>
          <p:nvPr/>
        </p:nvSpPr>
        <p:spPr>
          <a:xfrm>
            <a:off x="3397746" y="6482279"/>
            <a:ext cx="3157487" cy="360040"/>
          </a:xfrm>
          <a:prstGeom prst="chevr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год-885,0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9" name="Нашивка 8"/>
          <p:cNvSpPr/>
          <p:nvPr/>
        </p:nvSpPr>
        <p:spPr>
          <a:xfrm>
            <a:off x="1841128" y="6119810"/>
            <a:ext cx="3157487" cy="360040"/>
          </a:xfrm>
          <a:prstGeom prst="chevr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год-620,0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0" name="Нашивка 9"/>
          <p:cNvSpPr/>
          <p:nvPr/>
        </p:nvSpPr>
        <p:spPr>
          <a:xfrm>
            <a:off x="142306" y="5759770"/>
            <a:ext cx="3157487" cy="360040"/>
          </a:xfrm>
          <a:prstGeom prst="chevr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год-1343,0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96107" y="1374031"/>
            <a:ext cx="79136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smtClean="0">
                <a:solidFill>
                  <a:srgbClr val="FF0000"/>
                </a:solidFill>
                <a:latin typeface="Candara" pitchFamily="32" charset="0"/>
              </a:rPr>
              <a:t>Цели </a:t>
            </a:r>
            <a:r>
              <a:rPr lang="ru-RU" altLang="ru-RU" sz="2800" dirty="0">
                <a:solidFill>
                  <a:srgbClr val="FF0000"/>
                </a:solidFill>
                <a:latin typeface="Candara" pitchFamily="32" charset="0"/>
              </a:rPr>
              <a:t>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обеспечение эффективного устойчивого функционирования и развития коммунальной инфраструктуры района;</a:t>
            </a: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строительство, модернизация (реконструкция) и капитальный ремонт объектов коммунальной инфраструктуры</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smtClean="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«Модернизация и развитие коммунальной инфраструктуры МО Юрьев-Польский район на 2020-2024 </a:t>
            </a:r>
            <a:r>
              <a:rPr lang="ru-RU" altLang="ru-RU" sz="2000" dirty="0" err="1" smtClean="0">
                <a:solidFill>
                  <a:srgbClr val="7030A0"/>
                </a:solidFill>
                <a:latin typeface="Times New Roman" pitchFamily="16" charset="0"/>
                <a:cs typeface="Times New Roman" pitchFamily="16" charset="0"/>
              </a:rPr>
              <a:t>г.г</a:t>
            </a:r>
            <a:r>
              <a:rPr lang="ru-RU" altLang="ru-RU" sz="2000" dirty="0" smtClean="0">
                <a:solidFill>
                  <a:srgbClr val="7030A0"/>
                </a:solidFill>
                <a:latin typeface="Times New Roman" pitchFamily="16" charset="0"/>
                <a:cs typeface="Times New Roman" pitchFamily="16" charset="0"/>
              </a:rPr>
              <a:t>.»</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421902"/>
            <a:ext cx="2952327" cy="220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3" y="4002137"/>
            <a:ext cx="4693679" cy="194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ашивка 6"/>
          <p:cNvSpPr/>
          <p:nvPr/>
        </p:nvSpPr>
        <p:spPr>
          <a:xfrm>
            <a:off x="1646362" y="6272003"/>
            <a:ext cx="3157487" cy="36004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год-98590,0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8" name="Пятиугольник 7"/>
          <p:cNvSpPr/>
          <p:nvPr/>
        </p:nvSpPr>
        <p:spPr>
          <a:xfrm>
            <a:off x="965895" y="6254552"/>
            <a:ext cx="648072" cy="36004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396107" y="1374031"/>
            <a:ext cx="79136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p>
          <a:p>
            <a:pPr eaLnBrk="1" hangingPunct="1">
              <a:spcBef>
                <a:spcPts val="700"/>
              </a:spcBef>
              <a:spcAft>
                <a:spcPct val="0"/>
              </a:spcAft>
              <a:buClrTx/>
              <a:buSzPct val="100000"/>
              <a:buFontTx/>
              <a:buNone/>
            </a:pPr>
            <a:r>
              <a:rPr lang="ru-RU" altLang="ru-RU" sz="2400" dirty="0">
                <a:solidFill>
                  <a:srgbClr val="FF0000"/>
                </a:solidFill>
                <a:latin typeface="Candara" pitchFamily="32" charset="0"/>
              </a:rPr>
              <a:t>                                   </a:t>
            </a:r>
            <a:r>
              <a:rPr lang="ru-RU" altLang="ru-RU" sz="2800" dirty="0">
                <a:solidFill>
                  <a:srgbClr val="FF0000"/>
                </a:solidFill>
                <a:latin typeface="Candara" pitchFamily="32" charset="0"/>
              </a:rPr>
              <a:t>Цель программы</a:t>
            </a:r>
          </a:p>
          <a:p>
            <a:pPr eaLnBrk="1" hangingPunct="1">
              <a:spcBef>
                <a:spcPts val="350"/>
              </a:spcBef>
              <a:spcAft>
                <a:spcPct val="0"/>
              </a:spcAft>
              <a:buClrTx/>
              <a:buSzPct val="100000"/>
              <a:buFontTx/>
              <a:buNone/>
            </a:pPr>
            <a:endParaRPr lang="ru-RU" altLang="ru-RU" sz="1400" dirty="0">
              <a:solidFill>
                <a:srgbClr val="031F43"/>
              </a:solidFill>
              <a:latin typeface="Candara" pitchFamily="32" charset="0"/>
            </a:endParaRPr>
          </a:p>
          <a:p>
            <a:pPr algn="just" eaLnBrk="1" hangingPunct="1">
              <a:spcBef>
                <a:spcPts val="500"/>
              </a:spcBef>
              <a:spcAft>
                <a:spcPct val="0"/>
              </a:spcAft>
              <a:buClrTx/>
              <a:buSzPct val="100000"/>
              <a:buFontTx/>
              <a:buNone/>
            </a:pPr>
            <a:r>
              <a:rPr lang="ru-RU" altLang="ru-RU" sz="2000" dirty="0" smtClean="0">
                <a:solidFill>
                  <a:srgbClr val="031F43"/>
                </a:solidFill>
                <a:latin typeface="Times New Roman" panose="02020603050405020304" pitchFamily="18" charset="0"/>
                <a:cs typeface="Times New Roman" panose="02020603050405020304" pitchFamily="18" charset="0"/>
              </a:rPr>
              <a:t>       Сохранение и развитие сети автомобильных дорог  местного значения в границах муниципального образования Юрьев-Польский район</a:t>
            </a:r>
            <a:endParaRPr lang="ru-RU" altLang="ru-RU" sz="2000" dirty="0">
              <a:solidFill>
                <a:srgbClr val="031F43"/>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r>
              <a:rPr lang="ru-RU" altLang="ru-RU" sz="2000" dirty="0" smtClean="0">
                <a:solidFill>
                  <a:srgbClr val="031F43"/>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1F43"/>
              </a:solidFill>
              <a:latin typeface="Candara" pitchFamily="32" charset="0"/>
            </a:endParaRPr>
          </a:p>
        </p:txBody>
      </p:sp>
      <p:sp>
        <p:nvSpPr>
          <p:cNvPr id="66563" name="Text Box 2"/>
          <p:cNvSpPr txBox="1">
            <a:spLocks noChangeArrowheads="1"/>
          </p:cNvSpPr>
          <p:nvPr/>
        </p:nvSpPr>
        <p:spPr bwMode="auto">
          <a:xfrm>
            <a:off x="323850" y="260350"/>
            <a:ext cx="83629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a:t>
            </a:r>
            <a:r>
              <a:rPr lang="ru-RU" altLang="ru-RU" sz="2000" dirty="0" smtClean="0">
                <a:solidFill>
                  <a:srgbClr val="7030A0"/>
                </a:solidFill>
                <a:latin typeface="Times New Roman" pitchFamily="16" charset="0"/>
                <a:cs typeface="Times New Roman" pitchFamily="16" charset="0"/>
              </a:rPr>
              <a:t>«Развитие сети автомобильных дорог</a:t>
            </a:r>
          </a:p>
          <a:p>
            <a:pPr algn="ctr" eaLnBrk="1" hangingPunct="1">
              <a:spcBef>
                <a:spcPct val="0"/>
              </a:spcBef>
              <a:spcAft>
                <a:spcPct val="0"/>
              </a:spcAft>
              <a:buClrTx/>
              <a:buSzPct val="100000"/>
              <a:buFontTx/>
              <a:buNone/>
            </a:pPr>
            <a:r>
              <a:rPr lang="ru-RU" altLang="ru-RU" sz="2000" dirty="0" smtClean="0">
                <a:solidFill>
                  <a:srgbClr val="7030A0"/>
                </a:solidFill>
                <a:latin typeface="Times New Roman" pitchFamily="16" charset="0"/>
                <a:cs typeface="Times New Roman" pitchFamily="16" charset="0"/>
              </a:rPr>
              <a:t>общего пользования местного значения муниципального образования  Юрьев-Польский район на 2017-2021 годы»</a:t>
            </a:r>
            <a:r>
              <a:rPr lang="ru-RU" altLang="ru-RU" sz="1400" dirty="0" smtClean="0">
                <a:solidFill>
                  <a:srgbClr val="FFFFFF"/>
                </a:solidFill>
                <a:latin typeface="Times New Roman" pitchFamily="16" charset="0"/>
                <a:cs typeface="Times New Roman" pitchFamily="16" charset="0"/>
              </a:rPr>
              <a:t/>
            </a:r>
            <a:br>
              <a:rPr lang="ru-RU" altLang="ru-RU" sz="1400" dirty="0" smtClean="0">
                <a:solidFill>
                  <a:srgbClr val="FFFFFF"/>
                </a:solidFill>
                <a:latin typeface="Times New Roman" pitchFamily="16" charset="0"/>
                <a:cs typeface="Times New Roman" pitchFamily="16" charset="0"/>
              </a:rPr>
            </a:br>
            <a:endParaRPr lang="ru-RU" altLang="ru-RU" sz="1400" dirty="0">
              <a:solidFill>
                <a:srgbClr val="FFFFFF"/>
              </a:solidFill>
              <a:latin typeface="Times New Roman" pitchFamily="16" charset="0"/>
              <a:cs typeface="Times New Roman" pitchFamily="16" charset="0"/>
            </a:endParaRPr>
          </a:p>
        </p:txBody>
      </p:sp>
      <p:pic>
        <p:nvPicPr>
          <p:cNvPr id="6" name="Picture 2" descr="H:\Фомина\Герб ЮП район (ходовой).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8933" y="104466"/>
            <a:ext cx="586696" cy="73224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3150" y="4509120"/>
            <a:ext cx="3436758" cy="21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descr="https://avatars.mds.yandex.net/get-pdb/1649566/2b6baf0d-bb6f-4278-95f8-a6f274312015/s120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546791"/>
            <a:ext cx="3381350" cy="1924658"/>
          </a:xfrm>
          <a:prstGeom prst="rect">
            <a:avLst/>
          </a:prstGeom>
          <a:noFill/>
          <a:ln>
            <a:noFill/>
          </a:ln>
        </p:spPr>
      </p:pic>
      <p:sp>
        <p:nvSpPr>
          <p:cNvPr id="8" name="Пятиугольник 7"/>
          <p:cNvSpPr/>
          <p:nvPr/>
        </p:nvSpPr>
        <p:spPr>
          <a:xfrm>
            <a:off x="4685133" y="3675707"/>
            <a:ext cx="648072" cy="3600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ятиугольник 8"/>
          <p:cNvSpPr/>
          <p:nvPr/>
        </p:nvSpPr>
        <p:spPr>
          <a:xfrm>
            <a:off x="1475656" y="6165304"/>
            <a:ext cx="648072" cy="3600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ятиугольник 9"/>
          <p:cNvSpPr/>
          <p:nvPr/>
        </p:nvSpPr>
        <p:spPr>
          <a:xfrm>
            <a:off x="323528" y="5591175"/>
            <a:ext cx="648072" cy="36004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ашивка 10"/>
          <p:cNvSpPr/>
          <p:nvPr/>
        </p:nvSpPr>
        <p:spPr>
          <a:xfrm>
            <a:off x="2123728" y="6165304"/>
            <a:ext cx="3157487" cy="360040"/>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год-21475,0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
        <p:nvSpPr>
          <p:cNvPr id="12" name="Нашивка 11"/>
          <p:cNvSpPr/>
          <p:nvPr/>
        </p:nvSpPr>
        <p:spPr>
          <a:xfrm>
            <a:off x="998290" y="5605253"/>
            <a:ext cx="3157487" cy="360040"/>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год-15800,0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3" name="Нашивка 12"/>
          <p:cNvSpPr/>
          <p:nvPr/>
        </p:nvSpPr>
        <p:spPr>
          <a:xfrm>
            <a:off x="5333206" y="3686238"/>
            <a:ext cx="3692424" cy="360040"/>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год-12740,0 </a:t>
            </a:r>
            <a:r>
              <a:rPr lang="ru-RU" sz="1800" dirty="0">
                <a:solidFill>
                  <a:schemeClr val="tx1"/>
                </a:solidFill>
                <a:latin typeface="Times New Roman" panose="02020603050405020304" pitchFamily="18" charset="0"/>
                <a:cs typeface="Times New Roman" panose="02020603050405020304" pitchFamily="18" charset="0"/>
              </a:rPr>
              <a:t>тыс. руб.</a:t>
            </a:r>
          </a:p>
        </p:txBody>
      </p:sp>
    </p:spTree>
    <p:extLst>
      <p:ext uri="{BB962C8B-B14F-4D97-AF65-F5344CB8AC3E}">
        <p14:creationId xmlns:p14="http://schemas.microsoft.com/office/powerpoint/2010/main" val="2811480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474788" y="360363"/>
            <a:ext cx="6264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Бюджетная система Российской Федерации</a:t>
            </a:r>
          </a:p>
        </p:txBody>
      </p:sp>
      <p:sp>
        <p:nvSpPr>
          <p:cNvPr id="11267" name="AutoShape 2"/>
          <p:cNvSpPr>
            <a:spLocks noChangeArrowheads="1"/>
          </p:cNvSpPr>
          <p:nvPr/>
        </p:nvSpPr>
        <p:spPr bwMode="auto">
          <a:xfrm>
            <a:off x="0" y="1773238"/>
            <a:ext cx="8424863" cy="4968875"/>
          </a:xfrm>
          <a:prstGeom prst="triangle">
            <a:avLst>
              <a:gd name="adj" fmla="val 50000"/>
            </a:avLst>
          </a:prstGeom>
          <a:solidFill>
            <a:srgbClr val="F0F67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dirty="0" smtClean="0">
              <a:solidFill>
                <a:srgbClr val="C6E7FC"/>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Местные бюджеты:</a:t>
            </a:r>
          </a:p>
          <a:p>
            <a:pPr algn="ctr" eaLnBrk="1" hangingPunct="1">
              <a:buClrTx/>
              <a:buFontTx/>
              <a:buNone/>
              <a:defRPr/>
            </a:pPr>
            <a:r>
              <a:rPr lang="ru-RU" altLang="ru-RU" sz="1400" dirty="0" smtClean="0">
                <a:solidFill>
                  <a:srgbClr val="000000"/>
                </a:solidFill>
              </a:rPr>
              <a:t> бюджеты муниципальных районов (в том числе бюджет </a:t>
            </a:r>
          </a:p>
          <a:p>
            <a:pPr algn="ctr" eaLnBrk="1" hangingPunct="1">
              <a:buClrTx/>
              <a:buFontTx/>
              <a:buNone/>
              <a:defRPr/>
            </a:pPr>
            <a:r>
              <a:rPr lang="ru-RU" altLang="ru-RU" sz="1400" dirty="0" smtClean="0">
                <a:solidFill>
                  <a:srgbClr val="000000"/>
                </a:solidFill>
              </a:rPr>
              <a:t>муниципального образования Юрьев-Польский район), </a:t>
            </a:r>
          </a:p>
          <a:p>
            <a:pPr algn="ctr" eaLnBrk="1" hangingPunct="1">
              <a:buClrTx/>
              <a:buFontTx/>
              <a:buNone/>
              <a:defRPr/>
            </a:pPr>
            <a:r>
              <a:rPr lang="ru-RU" altLang="ru-RU" sz="1400" dirty="0" smtClean="0">
                <a:solidFill>
                  <a:srgbClr val="000000"/>
                </a:solidFill>
              </a:rPr>
              <a:t>бюджеты городов, бюджеты городских и сельских поселений</a:t>
            </a:r>
          </a:p>
        </p:txBody>
      </p:sp>
      <p:sp>
        <p:nvSpPr>
          <p:cNvPr id="11268" name="AutoShape 3"/>
          <p:cNvSpPr>
            <a:spLocks noChangeArrowheads="1"/>
          </p:cNvSpPr>
          <p:nvPr/>
        </p:nvSpPr>
        <p:spPr bwMode="auto">
          <a:xfrm>
            <a:off x="1835150" y="1773238"/>
            <a:ext cx="4752975" cy="2808287"/>
          </a:xfrm>
          <a:prstGeom prst="triangle">
            <a:avLst>
              <a:gd name="adj" fmla="val 50000"/>
            </a:avLst>
          </a:prstGeom>
          <a:solidFill>
            <a:schemeClr val="accent2">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C6E7FC"/>
              </a:solidFill>
            </a:endParaRPr>
          </a:p>
          <a:p>
            <a:pPr algn="ctr" eaLnBrk="1" hangingPunct="1">
              <a:buClrTx/>
              <a:buFontTx/>
              <a:buNone/>
              <a:defRPr/>
            </a:pPr>
            <a:r>
              <a:rPr lang="ru-RU" altLang="ru-RU" sz="1400" dirty="0" smtClean="0">
                <a:solidFill>
                  <a:srgbClr val="000000"/>
                </a:solidFill>
              </a:rPr>
              <a:t>Бюджеты субъектов РФ и </a:t>
            </a:r>
          </a:p>
          <a:p>
            <a:pPr algn="ctr" eaLnBrk="1" hangingPunct="1">
              <a:buClrTx/>
              <a:buFontTx/>
              <a:buNone/>
              <a:defRPr/>
            </a:pPr>
            <a:r>
              <a:rPr lang="ru-RU" altLang="ru-RU" sz="1400" dirty="0" smtClean="0">
                <a:solidFill>
                  <a:srgbClr val="000000"/>
                </a:solidFill>
              </a:rPr>
              <a:t>бюджеты территориальных </a:t>
            </a:r>
          </a:p>
          <a:p>
            <a:pPr algn="ctr" eaLnBrk="1" hangingPunct="1">
              <a:buClrTx/>
              <a:buFontTx/>
              <a:buNone/>
              <a:defRPr/>
            </a:pPr>
            <a:r>
              <a:rPr lang="ru-RU" altLang="ru-RU" sz="1400" dirty="0" smtClean="0">
                <a:solidFill>
                  <a:srgbClr val="000000"/>
                </a:solidFill>
              </a:rPr>
              <a:t>государственных внебюджетных фондов </a:t>
            </a:r>
          </a:p>
        </p:txBody>
      </p:sp>
      <p:sp>
        <p:nvSpPr>
          <p:cNvPr id="11269" name="AutoShape 4"/>
          <p:cNvSpPr>
            <a:spLocks noChangeArrowheads="1"/>
          </p:cNvSpPr>
          <p:nvPr/>
        </p:nvSpPr>
        <p:spPr bwMode="auto">
          <a:xfrm>
            <a:off x="2700338" y="1773238"/>
            <a:ext cx="3024187" cy="1800225"/>
          </a:xfrm>
          <a:prstGeom prst="triangle">
            <a:avLst>
              <a:gd name="adj" fmla="val 50000"/>
            </a:avLst>
          </a:prstGeom>
          <a:solidFill>
            <a:schemeClr val="accent3">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200" b="1" dirty="0" smtClean="0">
                <a:solidFill>
                  <a:srgbClr val="000000"/>
                </a:solidFill>
              </a:rPr>
              <a:t>Федеральный </a:t>
            </a:r>
          </a:p>
          <a:p>
            <a:pPr algn="ctr" eaLnBrk="1" hangingPunct="1">
              <a:buClrTx/>
              <a:buFontTx/>
              <a:buNone/>
              <a:defRPr/>
            </a:pPr>
            <a:r>
              <a:rPr lang="ru-RU" altLang="ru-RU" sz="1200" b="1" dirty="0" smtClean="0">
                <a:solidFill>
                  <a:srgbClr val="000000"/>
                </a:solidFill>
              </a:rPr>
              <a:t>бюджет и бюджеты </a:t>
            </a:r>
          </a:p>
          <a:p>
            <a:pPr algn="ctr" eaLnBrk="1" hangingPunct="1">
              <a:buClrTx/>
              <a:buFontTx/>
              <a:buNone/>
              <a:defRPr/>
            </a:pPr>
            <a:r>
              <a:rPr lang="ru-RU" altLang="ru-RU" sz="1200" b="1" dirty="0" smtClean="0">
                <a:solidFill>
                  <a:srgbClr val="000000"/>
                </a:solidFill>
              </a:rPr>
              <a:t>государственных </a:t>
            </a:r>
          </a:p>
          <a:p>
            <a:pPr algn="ctr" eaLnBrk="1" hangingPunct="1">
              <a:buClrTx/>
              <a:buFontTx/>
              <a:buNone/>
              <a:defRPr/>
            </a:pPr>
            <a:r>
              <a:rPr lang="ru-RU" altLang="ru-RU" sz="1200" b="1" dirty="0" smtClean="0">
                <a:solidFill>
                  <a:srgbClr val="000000"/>
                </a:solidFill>
              </a:rPr>
              <a:t>внебюджетных фондов РФ</a:t>
            </a:r>
            <a:r>
              <a:rPr lang="ru-RU" altLang="ru-RU" sz="1200" dirty="0" smtClean="0">
                <a:solidFill>
                  <a:srgbClr val="000000"/>
                </a:solidFill>
              </a:rPr>
              <a:t> </a:t>
            </a:r>
          </a:p>
        </p:txBody>
      </p:sp>
      <p:sp>
        <p:nvSpPr>
          <p:cNvPr id="11270" name="Line 5"/>
          <p:cNvSpPr>
            <a:spLocks noChangeShapeType="1"/>
          </p:cNvSpPr>
          <p:nvPr/>
        </p:nvSpPr>
        <p:spPr bwMode="auto">
          <a:xfrm flipV="1">
            <a:off x="5292725" y="2413000"/>
            <a:ext cx="431800" cy="304800"/>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1" name="Line 6"/>
          <p:cNvSpPr>
            <a:spLocks noChangeShapeType="1"/>
          </p:cNvSpPr>
          <p:nvPr/>
        </p:nvSpPr>
        <p:spPr bwMode="auto">
          <a:xfrm>
            <a:off x="5724525" y="2420938"/>
            <a:ext cx="792163" cy="158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2" name="Line 7"/>
          <p:cNvSpPr>
            <a:spLocks noChangeShapeType="1"/>
          </p:cNvSpPr>
          <p:nvPr/>
        </p:nvSpPr>
        <p:spPr bwMode="auto">
          <a:xfrm flipV="1">
            <a:off x="6227763" y="3636963"/>
            <a:ext cx="288925" cy="303212"/>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3" name="Line 8"/>
          <p:cNvSpPr>
            <a:spLocks noChangeShapeType="1"/>
          </p:cNvSpPr>
          <p:nvPr/>
        </p:nvSpPr>
        <p:spPr bwMode="auto">
          <a:xfrm>
            <a:off x="6516688" y="3644900"/>
            <a:ext cx="863600" cy="1588"/>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4" name="Line 9"/>
          <p:cNvSpPr>
            <a:spLocks noChangeShapeType="1"/>
          </p:cNvSpPr>
          <p:nvPr/>
        </p:nvSpPr>
        <p:spPr bwMode="auto">
          <a:xfrm flipV="1">
            <a:off x="7164388" y="4645025"/>
            <a:ext cx="288925" cy="374650"/>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5" name="Line 10"/>
          <p:cNvSpPr>
            <a:spLocks noChangeShapeType="1"/>
          </p:cNvSpPr>
          <p:nvPr/>
        </p:nvSpPr>
        <p:spPr bwMode="auto">
          <a:xfrm>
            <a:off x="7451725" y="4652963"/>
            <a:ext cx="865188" cy="158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6" name="Rectangle 11"/>
          <p:cNvSpPr>
            <a:spLocks noChangeArrowheads="1"/>
          </p:cNvSpPr>
          <p:nvPr/>
        </p:nvSpPr>
        <p:spPr bwMode="auto">
          <a:xfrm>
            <a:off x="5367338" y="2043113"/>
            <a:ext cx="15414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Первый уровень</a:t>
            </a:r>
          </a:p>
        </p:txBody>
      </p:sp>
      <p:sp>
        <p:nvSpPr>
          <p:cNvPr id="11277" name="Rectangle 12"/>
          <p:cNvSpPr>
            <a:spLocks noChangeArrowheads="1"/>
          </p:cNvSpPr>
          <p:nvPr/>
        </p:nvSpPr>
        <p:spPr bwMode="auto">
          <a:xfrm>
            <a:off x="6159500" y="3267075"/>
            <a:ext cx="1481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Второй</a:t>
            </a:r>
            <a:r>
              <a:rPr lang="ru-RU" altLang="ru-RU" sz="1200">
                <a:solidFill>
                  <a:srgbClr val="000000"/>
                </a:solidFill>
                <a:latin typeface="Tahoma" pitchFamily="32" charset="0"/>
              </a:rPr>
              <a:t> </a:t>
            </a:r>
            <a:r>
              <a:rPr lang="ru-RU" altLang="ru-RU" sz="1400">
                <a:solidFill>
                  <a:srgbClr val="000000"/>
                </a:solidFill>
                <a:latin typeface="Tahoma" pitchFamily="32" charset="0"/>
              </a:rPr>
              <a:t>уровень</a:t>
            </a:r>
          </a:p>
        </p:txBody>
      </p:sp>
      <p:sp>
        <p:nvSpPr>
          <p:cNvPr id="11278" name="Rectangle 13"/>
          <p:cNvSpPr>
            <a:spLocks noChangeArrowheads="1"/>
          </p:cNvSpPr>
          <p:nvPr/>
        </p:nvSpPr>
        <p:spPr bwMode="auto">
          <a:xfrm>
            <a:off x="7096125" y="4275138"/>
            <a:ext cx="14874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Третий уровень</a:t>
            </a:r>
          </a:p>
        </p:txBody>
      </p:sp>
      <p:pic>
        <p:nvPicPr>
          <p:cNvPr id="1127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8513" y="188913"/>
            <a:ext cx="5286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250825" y="1557338"/>
            <a:ext cx="856932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5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Цель программы</a:t>
            </a:r>
            <a:r>
              <a:rPr lang="ru-RU" altLang="ru-RU" sz="2000" dirty="0">
                <a:solidFill>
                  <a:srgbClr val="073E87"/>
                </a:solidFill>
                <a:latin typeface="Candara" pitchFamily="32" charset="0"/>
              </a:rPr>
              <a:t> </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Реализация стратегической роли культуры как </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духовно-нравственного основания развития личности и государства, </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единства российского общества, развитие туризма на территории</a:t>
            </a:r>
          </a:p>
          <a:p>
            <a:pPr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                     Юрьев- Польский район</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67587" name="Text Box 2"/>
          <p:cNvSpPr txBox="1">
            <a:spLocks noChangeArrowheads="1"/>
          </p:cNvSpPr>
          <p:nvPr/>
        </p:nvSpPr>
        <p:spPr bwMode="auto">
          <a:xfrm>
            <a:off x="465138" y="333375"/>
            <a:ext cx="8291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культуры и туризма муниципального образования Юрьев- Польский район</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на 2014-2020 годы»</a:t>
            </a:r>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835" y="3598416"/>
            <a:ext cx="3073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758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345" y="3389362"/>
            <a:ext cx="2763935" cy="184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
        <p:nvSpPr>
          <p:cNvPr id="8" name="Нашивка 7"/>
          <p:cNvSpPr/>
          <p:nvPr/>
        </p:nvSpPr>
        <p:spPr>
          <a:xfrm>
            <a:off x="918369" y="5285172"/>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год-91779,3,0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9" name="Нашивка 8"/>
          <p:cNvSpPr/>
          <p:nvPr/>
        </p:nvSpPr>
        <p:spPr>
          <a:xfrm>
            <a:off x="3179589" y="5785273"/>
            <a:ext cx="3306936"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год-105017,1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0" name="Нашивка 9"/>
          <p:cNvSpPr/>
          <p:nvPr/>
        </p:nvSpPr>
        <p:spPr>
          <a:xfrm>
            <a:off x="5441528" y="6338478"/>
            <a:ext cx="3378622"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год-115338,3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1" name="Пятиугольник 10"/>
          <p:cNvSpPr/>
          <p:nvPr/>
        </p:nvSpPr>
        <p:spPr>
          <a:xfrm>
            <a:off x="317104" y="5276726"/>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ятиугольник 11"/>
          <p:cNvSpPr/>
          <p:nvPr/>
        </p:nvSpPr>
        <p:spPr>
          <a:xfrm>
            <a:off x="2531517" y="5785273"/>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ятиугольник 12"/>
          <p:cNvSpPr/>
          <p:nvPr/>
        </p:nvSpPr>
        <p:spPr>
          <a:xfrm>
            <a:off x="4793456" y="6338478"/>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53340" y="1125538"/>
            <a:ext cx="84359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p>
          <a:p>
            <a:pPr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a:t>
            </a:r>
            <a:r>
              <a:rPr lang="ru-RU" altLang="ru-RU" sz="2000" dirty="0">
                <a:solidFill>
                  <a:srgbClr val="000000"/>
                </a:solidFill>
                <a:latin typeface="Times New Roman" pitchFamily="16" charset="0"/>
                <a:cs typeface="Times New Roman" pitchFamily="16" charset="0"/>
              </a:rPr>
              <a:t>повышение устойчивости </a:t>
            </a:r>
            <a:r>
              <a:rPr lang="ru-RU" altLang="ru-RU" sz="2000" dirty="0" smtClean="0">
                <a:solidFill>
                  <a:srgbClr val="000000"/>
                </a:solidFill>
                <a:latin typeface="Times New Roman" pitchFamily="16" charset="0"/>
                <a:cs typeface="Times New Roman" pitchFamily="16" charset="0"/>
              </a:rPr>
              <a:t>сельскохозяйственных организаций</a:t>
            </a:r>
            <a:r>
              <a:rPr lang="ru-RU" altLang="ru-RU" sz="2000" dirty="0">
                <a:solidFill>
                  <a:srgbClr val="000000"/>
                </a:solidFill>
                <a:latin typeface="Times New Roman" pitchFamily="16" charset="0"/>
                <a:cs typeface="Times New Roman" pitchFamily="16" charset="0"/>
              </a:rPr>
              <a:t>, К(Ф)Х,ЛПХ, </a:t>
            </a:r>
            <a:r>
              <a:rPr lang="ru-RU" altLang="ru-RU" sz="2000" dirty="0" err="1">
                <a:solidFill>
                  <a:srgbClr val="000000"/>
                </a:solidFill>
                <a:latin typeface="Times New Roman" pitchFamily="16" charset="0"/>
                <a:cs typeface="Times New Roman" pitchFamily="16" charset="0"/>
              </a:rPr>
              <a:t>СПоК</a:t>
            </a:r>
            <a:r>
              <a:rPr lang="ru-RU" altLang="ru-RU" sz="2000" dirty="0">
                <a:solidFill>
                  <a:srgbClr val="000000"/>
                </a:solidFill>
                <a:latin typeface="Times New Roman" pitchFamily="16" charset="0"/>
                <a:cs typeface="Times New Roman" pitchFamily="16" charset="0"/>
              </a:rPr>
              <a:t>, а также организаций, осуществляющих первичную и последующую(промышленную)переработку сельскохозяйственной продукции, за счет повышения доступности кредитов;</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-рост производство и объем реализации сельскохозяйственной продукции К(Ф)Х, повышение доходов сельского поселения;</a:t>
            </a:r>
          </a:p>
          <a:p>
            <a:pPr algn="just" eaLnBrk="1" hangingPunct="1">
              <a:lnSpc>
                <a:spcPct val="90000"/>
              </a:lnSpc>
              <a:spcBef>
                <a:spcPts val="5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-снижение рисков потери доходов при производстве сельскохозяйственной продукции в случае наступления неблагоприятных событий природного характера</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70659" name="Text Box 2"/>
          <p:cNvSpPr txBox="1">
            <a:spLocks noChangeArrowheads="1"/>
          </p:cNvSpPr>
          <p:nvPr/>
        </p:nvSpPr>
        <p:spPr bwMode="auto">
          <a:xfrm>
            <a:off x="250825" y="188913"/>
            <a:ext cx="86423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«Развитие агропромышленного</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комплекса  муниципального образования Юрьев- Польский</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Район на 2014-2020 годы</a:t>
            </a:r>
            <a:r>
              <a:rPr lang="ru-RU" altLang="ru-RU" sz="1600">
                <a:solidFill>
                  <a:srgbClr val="7030A0"/>
                </a:solidFill>
                <a:latin typeface="Times New Roman" pitchFamily="16" charset="0"/>
                <a:cs typeface="Times New Roman" pitchFamily="16" charset="0"/>
              </a:rPr>
              <a:t>»</a:t>
            </a:r>
            <a:r>
              <a:rPr lang="ru-RU" altLang="ru-RU" sz="2500">
                <a:solidFill>
                  <a:srgbClr val="F69200"/>
                </a:solidFill>
                <a:latin typeface="Arial" charset="0"/>
                <a:cs typeface="Times New Roman" pitchFamily="16" charset="0"/>
              </a:rPr>
              <a:t/>
            </a:r>
            <a:br>
              <a:rPr lang="ru-RU" altLang="ru-RU" sz="2500">
                <a:solidFill>
                  <a:srgbClr val="F69200"/>
                </a:solidFill>
                <a:latin typeface="Arial" charset="0"/>
                <a:cs typeface="Times New Roman" pitchFamily="16" charset="0"/>
              </a:rPr>
            </a:br>
            <a:r>
              <a:rPr lang="ru-RU" altLang="ru-RU" sz="2500">
                <a:solidFill>
                  <a:srgbClr val="F69200"/>
                </a:solidFill>
                <a:latin typeface="Arial" charset="0"/>
              </a:rPr>
              <a:t> </a:t>
            </a:r>
          </a:p>
        </p:txBody>
      </p:sp>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724400"/>
            <a:ext cx="3089275" cy="180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
        <p:nvSpPr>
          <p:cNvPr id="7" name="Пятиугольник 6"/>
          <p:cNvSpPr/>
          <p:nvPr/>
        </p:nvSpPr>
        <p:spPr>
          <a:xfrm>
            <a:off x="381497" y="5013176"/>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ятиугольник 7"/>
          <p:cNvSpPr/>
          <p:nvPr/>
        </p:nvSpPr>
        <p:spPr>
          <a:xfrm>
            <a:off x="883553" y="5589240"/>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ятиугольник 8"/>
          <p:cNvSpPr/>
          <p:nvPr/>
        </p:nvSpPr>
        <p:spPr>
          <a:xfrm>
            <a:off x="1475656" y="6149590"/>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Нашивка 9"/>
          <p:cNvSpPr/>
          <p:nvPr/>
        </p:nvSpPr>
        <p:spPr>
          <a:xfrm>
            <a:off x="1564829" y="5579690"/>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год-5713,0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1" name="Нашивка 10"/>
          <p:cNvSpPr/>
          <p:nvPr/>
        </p:nvSpPr>
        <p:spPr>
          <a:xfrm>
            <a:off x="2167558" y="6149590"/>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год-6010,0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2" name="Нашивка 11"/>
          <p:cNvSpPr/>
          <p:nvPr/>
        </p:nvSpPr>
        <p:spPr>
          <a:xfrm>
            <a:off x="1043608" y="5013176"/>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год-5220,0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312738" y="600099"/>
            <a:ext cx="8435975"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FF5050"/>
              </a:solidFill>
              <a:latin typeface="Candara" pitchFamily="32" charset="0"/>
            </a:endParaRPr>
          </a:p>
          <a:p>
            <a:pPr eaLnBrk="1" hangingPunct="1">
              <a:lnSpc>
                <a:spcPct val="90000"/>
              </a:lnSpc>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p>
          <a:p>
            <a:pPr algn="just" eaLnBrk="1" hangingPunct="1">
              <a:lnSpc>
                <a:spcPct val="90000"/>
              </a:lnSpc>
              <a:spcBef>
                <a:spcPts val="500"/>
              </a:spcBef>
              <a:spcAft>
                <a:spcPct val="0"/>
              </a:spcAft>
              <a:buClrTx/>
              <a:buSzPct val="100000"/>
              <a:buFontTx/>
              <a:buNone/>
            </a:pPr>
            <a:r>
              <a:rPr lang="ru-RU" altLang="ru-RU" sz="2000" dirty="0">
                <a:solidFill>
                  <a:srgbClr val="073E87"/>
                </a:solidFill>
                <a:latin typeface="Candara" pitchFamily="32" charset="0"/>
              </a:rPr>
              <a:t>	</a:t>
            </a:r>
            <a:r>
              <a:rPr lang="ru-RU" altLang="ru-RU" sz="2000" dirty="0">
                <a:solidFill>
                  <a:srgbClr val="000000"/>
                </a:solidFill>
                <a:latin typeface="Times New Roman" pitchFamily="16" charset="0"/>
                <a:cs typeface="Times New Roman" pitchFamily="16" charset="0"/>
              </a:rPr>
              <a:t>Снижение уровня потребления и незаконного оборота наркотиков в интересах сохранения здоровья населения, улучшение демографической ситуации, эффективного социально-экономического развития района, что соответствует задачам стратегии социально-экономического развития Владимирской </a:t>
            </a:r>
            <a:r>
              <a:rPr lang="ru-RU" altLang="ru-RU" sz="2000" dirty="0" smtClean="0">
                <a:solidFill>
                  <a:srgbClr val="000000"/>
                </a:solidFill>
                <a:latin typeface="Times New Roman" pitchFamily="16" charset="0"/>
                <a:cs typeface="Times New Roman" pitchFamily="16" charset="0"/>
              </a:rPr>
              <a:t>области</a:t>
            </a:r>
            <a:endParaRPr lang="ru-RU" altLang="ru-RU" sz="20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smtClean="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71683" name="Text Box 2"/>
          <p:cNvSpPr txBox="1">
            <a:spLocks noChangeArrowheads="1"/>
          </p:cNvSpPr>
          <p:nvPr/>
        </p:nvSpPr>
        <p:spPr bwMode="auto">
          <a:xfrm>
            <a:off x="457200" y="260350"/>
            <a:ext cx="82915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endParaRPr lang="ru-RU" altLang="ru-RU" sz="200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Муниципальная программа «Комплексные меры противодействия злоупотреблению наркотиками и их незаконному обороту на</a:t>
            </a:r>
          </a:p>
          <a:p>
            <a:pPr algn="ctr" eaLnBrk="1" hangingPunct="1">
              <a:spcBef>
                <a:spcPct val="0"/>
              </a:spcBef>
              <a:spcAft>
                <a:spcPct val="0"/>
              </a:spcAft>
              <a:buClrTx/>
              <a:buSzPct val="100000"/>
              <a:buFontTx/>
              <a:buNone/>
            </a:pPr>
            <a:r>
              <a:rPr lang="ru-RU" altLang="ru-RU" sz="2000">
                <a:solidFill>
                  <a:srgbClr val="7030A0"/>
                </a:solidFill>
                <a:latin typeface="Times New Roman" pitchFamily="16" charset="0"/>
                <a:cs typeface="Times New Roman" pitchFamily="16" charset="0"/>
              </a:rPr>
              <a:t> территории МО Юрьев- Польский район на 2017-2020 годы»</a:t>
            </a:r>
            <a:br>
              <a:rPr lang="ru-RU" altLang="ru-RU" sz="2000">
                <a:solidFill>
                  <a:srgbClr val="7030A0"/>
                </a:solidFill>
                <a:latin typeface="Times New Roman" pitchFamily="16" charset="0"/>
                <a:cs typeface="Times New Roman" pitchFamily="16" charset="0"/>
              </a:rPr>
            </a:br>
            <a:endParaRPr lang="ru-RU" altLang="ru-RU" sz="2000">
              <a:solidFill>
                <a:srgbClr val="7030A0"/>
              </a:solidFill>
              <a:latin typeface="Times New Roman" pitchFamily="16" charset="0"/>
              <a:cs typeface="Times New Roman" pitchFamily="16" charset="0"/>
            </a:endParaRPr>
          </a:p>
        </p:txBody>
      </p:sp>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24920"/>
            <a:ext cx="3733549" cy="2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104465"/>
            <a:ext cx="709214" cy="885159"/>
          </a:xfrm>
          <a:prstGeom prst="rect">
            <a:avLst/>
          </a:prstGeom>
          <a:noFill/>
          <a:extLst>
            <a:ext uri="{909E8E84-426E-40DD-AFC4-6F175D3DCCD1}">
              <a14:hiddenFill xmlns:a14="http://schemas.microsoft.com/office/drawing/2010/main">
                <a:solidFill>
                  <a:srgbClr val="FFFFFF"/>
                </a:solidFill>
              </a14:hiddenFill>
            </a:ext>
          </a:extLst>
        </p:spPr>
      </p:pic>
      <p:sp>
        <p:nvSpPr>
          <p:cNvPr id="7" name="Нашивка 6"/>
          <p:cNvSpPr/>
          <p:nvPr/>
        </p:nvSpPr>
        <p:spPr>
          <a:xfrm>
            <a:off x="1475656" y="3644900"/>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год-68,5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8" name="Нашивка 7"/>
          <p:cNvSpPr/>
          <p:nvPr/>
        </p:nvSpPr>
        <p:spPr>
          <a:xfrm>
            <a:off x="1547664" y="4472310"/>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год-18,0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9" name="Нашивка 8"/>
          <p:cNvSpPr/>
          <p:nvPr/>
        </p:nvSpPr>
        <p:spPr>
          <a:xfrm>
            <a:off x="1533972" y="5317976"/>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год-132,9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0" name="Пятиугольник 9"/>
          <p:cNvSpPr/>
          <p:nvPr/>
        </p:nvSpPr>
        <p:spPr>
          <a:xfrm>
            <a:off x="827584" y="5317976"/>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ятиугольник 10"/>
          <p:cNvSpPr/>
          <p:nvPr/>
        </p:nvSpPr>
        <p:spPr>
          <a:xfrm>
            <a:off x="827584" y="4472310"/>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ятиугольник 11"/>
          <p:cNvSpPr/>
          <p:nvPr/>
        </p:nvSpPr>
        <p:spPr>
          <a:xfrm>
            <a:off x="799692" y="3647926"/>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68313" y="1127026"/>
            <a:ext cx="7767637"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400" dirty="0">
                <a:solidFill>
                  <a:srgbClr val="073E87"/>
                </a:solidFill>
                <a:latin typeface="Candara" pitchFamily="32" charset="0"/>
              </a:rPr>
              <a:t>                                       </a:t>
            </a:r>
            <a:r>
              <a:rPr lang="ru-RU" altLang="ru-RU" sz="2600" dirty="0">
                <a:solidFill>
                  <a:srgbClr val="FF0000"/>
                </a:solidFill>
                <a:latin typeface="Candara" pitchFamily="32" charset="0"/>
              </a:rPr>
              <a:t>Цели программы</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-совершенствование организации муниципальной </a:t>
            </a:r>
            <a:r>
              <a:rPr lang="ru-RU" altLang="ru-RU" sz="2000" dirty="0" smtClean="0">
                <a:solidFill>
                  <a:srgbClr val="000000"/>
                </a:solidFill>
                <a:latin typeface="Times New Roman" pitchFamily="16" charset="0"/>
                <a:cs typeface="Times New Roman" pitchFamily="16" charset="0"/>
              </a:rPr>
              <a:t>службы; </a:t>
            </a:r>
            <a:endParaRPr lang="ru-RU" altLang="ru-RU" sz="2000" dirty="0">
              <a:solidFill>
                <a:srgbClr val="000000"/>
              </a:solidFill>
              <a:latin typeface="Times New Roman" pitchFamily="16" charset="0"/>
              <a:cs typeface="Times New Roman" pitchFamily="16" charset="0"/>
            </a:endParaRP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-повышение ее эффективности и результативности;</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-развитие её кадрового потенциала;</a:t>
            </a:r>
          </a:p>
          <a:p>
            <a:pPr eaLnBrk="1" hangingPunct="1">
              <a:spcBef>
                <a:spcPts val="700"/>
              </a:spcBef>
              <a:spcAft>
                <a:spcPct val="0"/>
              </a:spcAft>
              <a:buClrTx/>
              <a:buSzPct val="100000"/>
              <a:buFontTx/>
              <a:buNone/>
            </a:pPr>
            <a:r>
              <a:rPr lang="ru-RU" altLang="ru-RU" sz="2000" dirty="0">
                <a:solidFill>
                  <a:srgbClr val="000000"/>
                </a:solidFill>
                <a:latin typeface="Times New Roman" pitchFamily="16" charset="0"/>
                <a:cs typeface="Times New Roman" pitchFamily="16" charset="0"/>
              </a:rPr>
              <a:t>-создание условий для развития  и повышения престижа муниципальной службы</a:t>
            </a:r>
          </a:p>
          <a:p>
            <a:pPr eaLnBrk="1" hangingPunct="1">
              <a:spcBef>
                <a:spcPts val="700"/>
              </a:spcBef>
              <a:spcAft>
                <a:spcPct val="0"/>
              </a:spcAft>
              <a:buClrTx/>
              <a:buSzPct val="100000"/>
              <a:buFontTx/>
              <a:buNone/>
            </a:pPr>
            <a:endParaRPr lang="ru-RU" altLang="ru-RU" sz="26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1600" dirty="0">
              <a:solidFill>
                <a:srgbClr val="03706D"/>
              </a:solidFill>
              <a:latin typeface="Candara" pitchFamily="32" charset="0"/>
            </a:endParaRPr>
          </a:p>
          <a:p>
            <a:pPr eaLnBrk="1" hangingPunct="1">
              <a:spcBef>
                <a:spcPts val="700"/>
              </a:spcBef>
              <a:spcAft>
                <a:spcPct val="0"/>
              </a:spcAft>
              <a:buClrTx/>
              <a:buSzPct val="100000"/>
              <a:buFontTx/>
              <a:buNone/>
            </a:pPr>
            <a:endParaRPr lang="ru-RU" altLang="ru-RU" sz="1800" dirty="0" smtClean="0">
              <a:solidFill>
                <a:srgbClr val="03706D"/>
              </a:solidFill>
              <a:latin typeface="Times New Roman" panose="02020603050405020304" pitchFamily="18" charset="0"/>
              <a:cs typeface="Times New Roman" panose="02020603050405020304" pitchFamily="18" charset="0"/>
            </a:endParaRPr>
          </a:p>
          <a:p>
            <a:pPr eaLnBrk="1" hangingPunct="1">
              <a:spcBef>
                <a:spcPts val="700"/>
              </a:spcBef>
              <a:spcAft>
                <a:spcPct val="0"/>
              </a:spcAft>
              <a:buClrTx/>
              <a:buSzPct val="100000"/>
              <a:buFontTx/>
              <a:buNone/>
            </a:pPr>
            <a:endParaRPr lang="ru-RU" altLang="ru-RU" sz="1800" dirty="0">
              <a:solidFill>
                <a:srgbClr val="03706D"/>
              </a:solidFill>
              <a:latin typeface="Times New Roman" panose="02020603050405020304" pitchFamily="18" charset="0"/>
              <a:cs typeface="Times New Roman" panose="02020603050405020304" pitchFamily="18" charset="0"/>
            </a:endParaRPr>
          </a:p>
          <a:p>
            <a:pPr eaLnBrk="1" hangingPunct="1">
              <a:spcBef>
                <a:spcPts val="600"/>
              </a:spcBef>
              <a:spcAft>
                <a:spcPct val="0"/>
              </a:spcAft>
              <a:buClrTx/>
              <a:buSzPct val="100000"/>
              <a:buFontTx/>
              <a:buNone/>
            </a:pPr>
            <a:endParaRPr lang="ru-RU" altLang="ru-RU" sz="2400" dirty="0">
              <a:solidFill>
                <a:srgbClr val="FF0000"/>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500"/>
              </a:spcBef>
              <a:spcAft>
                <a:spcPct val="0"/>
              </a:spcAft>
              <a:buClrTx/>
              <a:buSzPct val="100000"/>
              <a:buFontTx/>
              <a:buNone/>
            </a:pPr>
            <a:endParaRPr lang="ru-RU" altLang="ru-RU" sz="2000" dirty="0">
              <a:solidFill>
                <a:srgbClr val="03706D"/>
              </a:solidFill>
              <a:latin typeface="Times New Roman" pitchFamily="16" charset="0"/>
              <a:cs typeface="Times New Roman" pitchFamily="16"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FF0000"/>
              </a:solidFill>
              <a:latin typeface="Candara" pitchFamily="32" charset="0"/>
            </a:endParaRPr>
          </a:p>
        </p:txBody>
      </p:sp>
      <p:sp>
        <p:nvSpPr>
          <p:cNvPr id="72707" name="Text Box 2"/>
          <p:cNvSpPr txBox="1">
            <a:spLocks noChangeArrowheads="1"/>
          </p:cNvSpPr>
          <p:nvPr/>
        </p:nvSpPr>
        <p:spPr bwMode="auto">
          <a:xfrm>
            <a:off x="457200" y="338138"/>
            <a:ext cx="8229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муниципальной службы в муниципальном образовании Юрьев-Польский район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на </a:t>
            </a:r>
            <a:r>
              <a:rPr lang="ru-RU" altLang="ru-RU" sz="2000" dirty="0" smtClean="0">
                <a:solidFill>
                  <a:srgbClr val="7030A0"/>
                </a:solidFill>
                <a:latin typeface="Times New Roman" pitchFamily="16" charset="0"/>
                <a:cs typeface="Times New Roman" pitchFamily="16" charset="0"/>
              </a:rPr>
              <a:t>2020-2022 </a:t>
            </a:r>
            <a:r>
              <a:rPr lang="ru-RU" altLang="ru-RU" sz="2000" dirty="0">
                <a:solidFill>
                  <a:srgbClr val="7030A0"/>
                </a:solidFill>
                <a:latin typeface="Times New Roman" pitchFamily="16" charset="0"/>
                <a:cs typeface="Times New Roman" pitchFamily="16" charset="0"/>
              </a:rPr>
              <a:t>годы»</a:t>
            </a: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31" y="3429000"/>
            <a:ext cx="352901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7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44290"/>
            <a:ext cx="3249987" cy="20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H:\Фомина\Герб ЮП район (ходово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7518" y="104465"/>
            <a:ext cx="818112" cy="1021073"/>
          </a:xfrm>
          <a:prstGeom prst="rect">
            <a:avLst/>
          </a:prstGeom>
          <a:noFill/>
          <a:extLst>
            <a:ext uri="{909E8E84-426E-40DD-AFC4-6F175D3DCCD1}">
              <a14:hiddenFill xmlns:a14="http://schemas.microsoft.com/office/drawing/2010/main">
                <a:solidFill>
                  <a:srgbClr val="FFFFFF"/>
                </a:solidFill>
              </a14:hiddenFill>
            </a:ext>
          </a:extLst>
        </p:spPr>
      </p:pic>
      <p:sp>
        <p:nvSpPr>
          <p:cNvPr id="8" name="Нашивка 7"/>
          <p:cNvSpPr/>
          <p:nvPr/>
        </p:nvSpPr>
        <p:spPr>
          <a:xfrm>
            <a:off x="5202138" y="6444518"/>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2020 год-243,0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9" name="Нашивка 8"/>
          <p:cNvSpPr/>
          <p:nvPr/>
        </p:nvSpPr>
        <p:spPr>
          <a:xfrm>
            <a:off x="1099245" y="5736430"/>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2018 год-23,0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0" name="Нашивка 9"/>
          <p:cNvSpPr/>
          <p:nvPr/>
        </p:nvSpPr>
        <p:spPr>
          <a:xfrm>
            <a:off x="2483768" y="6093296"/>
            <a:ext cx="3285678" cy="360040"/>
          </a:xfrm>
          <a:prstGeom prst="chevr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solidFill>
                  <a:schemeClr val="tx1"/>
                </a:solidFill>
                <a:latin typeface="Times New Roman" panose="02020603050405020304" pitchFamily="18" charset="0"/>
                <a:cs typeface="Times New Roman" panose="02020603050405020304" pitchFamily="18" charset="0"/>
              </a:rPr>
              <a:t>2019 год-128,0 тыс. руб.</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11" name="Пятиугольник 10"/>
          <p:cNvSpPr/>
          <p:nvPr/>
        </p:nvSpPr>
        <p:spPr>
          <a:xfrm>
            <a:off x="4572000" y="6444518"/>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ятиугольник 11"/>
          <p:cNvSpPr/>
          <p:nvPr/>
        </p:nvSpPr>
        <p:spPr>
          <a:xfrm>
            <a:off x="1835696" y="6096470"/>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ятиугольник 12"/>
          <p:cNvSpPr/>
          <p:nvPr/>
        </p:nvSpPr>
        <p:spPr>
          <a:xfrm>
            <a:off x="431539" y="5733256"/>
            <a:ext cx="648072" cy="360040"/>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028" name="Picture 4" descr="https://pandia.ru/text/82/626/images/img6_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512" y="4538569"/>
            <a:ext cx="1530244" cy="1683642"/>
          </a:xfrm>
          <a:prstGeom prst="rect">
            <a:avLst/>
          </a:prstGeom>
          <a:noFill/>
          <a:extLst>
            <a:ext uri="{909E8E84-426E-40DD-AFC4-6F175D3DCCD1}">
              <a14:hiddenFill xmlns:a14="http://schemas.microsoft.com/office/drawing/2010/main">
                <a:solidFill>
                  <a:srgbClr val="FFFFFF"/>
                </a:solidFill>
              </a14:hiddenFill>
            </a:ext>
          </a:extLst>
        </p:spPr>
      </p:pic>
      <p:sp>
        <p:nvSpPr>
          <p:cNvPr id="14" name="Овал 13"/>
          <p:cNvSpPr/>
          <p:nvPr/>
        </p:nvSpPr>
        <p:spPr>
          <a:xfrm>
            <a:off x="234318" y="3942929"/>
            <a:ext cx="2100892" cy="143746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331640" y="2276872"/>
            <a:ext cx="1871662" cy="126725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838828" y="1806258"/>
            <a:ext cx="1889347" cy="132920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300192" y="2532053"/>
            <a:ext cx="2298823" cy="127159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rot="17138240">
            <a:off x="2750718" y="4292988"/>
            <a:ext cx="556640" cy="1230780"/>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p:cNvSpPr/>
          <p:nvPr/>
        </p:nvSpPr>
        <p:spPr>
          <a:xfrm rot="815520">
            <a:off x="4290474" y="3237797"/>
            <a:ext cx="695644" cy="1283426"/>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верх 7"/>
          <p:cNvSpPr/>
          <p:nvPr/>
        </p:nvSpPr>
        <p:spPr>
          <a:xfrm rot="19221067">
            <a:off x="3270325" y="3276580"/>
            <a:ext cx="685900" cy="1433773"/>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верх 6"/>
          <p:cNvSpPr/>
          <p:nvPr/>
        </p:nvSpPr>
        <p:spPr>
          <a:xfrm rot="3654901">
            <a:off x="5644569" y="3508743"/>
            <a:ext cx="711448" cy="1302098"/>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762" name="Text Box 17"/>
          <p:cNvSpPr txBox="1">
            <a:spLocks noChangeArrowheads="1"/>
          </p:cNvSpPr>
          <p:nvPr/>
        </p:nvSpPr>
        <p:spPr bwMode="auto">
          <a:xfrm>
            <a:off x="161925" y="323850"/>
            <a:ext cx="87137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Распределение межбюджетных трансфертов из бюджета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муниципального образования Юрьев-Польский район бюджетам муниципальных образований  в </a:t>
            </a:r>
            <a:r>
              <a:rPr lang="ru-RU" altLang="ru-RU" sz="2000" dirty="0" smtClean="0">
                <a:solidFill>
                  <a:srgbClr val="7030A0"/>
                </a:solidFill>
                <a:latin typeface="Times New Roman" pitchFamily="16" charset="0"/>
                <a:cs typeface="Times New Roman" pitchFamily="16" charset="0"/>
              </a:rPr>
              <a:t>2020 </a:t>
            </a:r>
            <a:r>
              <a:rPr lang="ru-RU" altLang="ru-RU" sz="2000" dirty="0">
                <a:solidFill>
                  <a:srgbClr val="7030A0"/>
                </a:solidFill>
                <a:latin typeface="Times New Roman" pitchFamily="16" charset="0"/>
                <a:cs typeface="Times New Roman" pitchFamily="16" charset="0"/>
              </a:rPr>
              <a:t>году</a:t>
            </a:r>
          </a:p>
        </p:txBody>
      </p:sp>
      <p:sp>
        <p:nvSpPr>
          <p:cNvPr id="74763" name="Text Box 18"/>
          <p:cNvSpPr txBox="1">
            <a:spLocks noChangeArrowheads="1"/>
          </p:cNvSpPr>
          <p:nvPr/>
        </p:nvSpPr>
        <p:spPr bwMode="auto">
          <a:xfrm>
            <a:off x="2555776" y="6093296"/>
            <a:ext cx="3841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Бюджет муниципального образования </a:t>
            </a:r>
          </a:p>
          <a:p>
            <a:pPr eaLnBrk="1" hangingPunct="1">
              <a:spcBef>
                <a:spcPct val="0"/>
              </a:spcBef>
              <a:spcAft>
                <a:spcPct val="0"/>
              </a:spcAft>
              <a:buClrTx/>
              <a:buSzPct val="100000"/>
              <a:buFontTx/>
              <a:buNone/>
            </a:pPr>
            <a:r>
              <a:rPr lang="ru-RU" altLang="ru-RU" sz="1600" dirty="0">
                <a:solidFill>
                  <a:srgbClr val="000000"/>
                </a:solidFill>
                <a:latin typeface="Tahoma" pitchFamily="32" charset="0"/>
              </a:rPr>
              <a:t>Юрьев-Польский район</a:t>
            </a:r>
          </a:p>
        </p:txBody>
      </p:sp>
      <p:sp>
        <p:nvSpPr>
          <p:cNvPr id="74764" name="Text Box 19"/>
          <p:cNvSpPr txBox="1">
            <a:spLocks noChangeArrowheads="1"/>
          </p:cNvSpPr>
          <p:nvPr/>
        </p:nvSpPr>
        <p:spPr bwMode="auto">
          <a:xfrm rot="3000000">
            <a:off x="2555970" y="3518819"/>
            <a:ext cx="1641475"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2500 </a:t>
            </a:r>
            <a:r>
              <a:rPr lang="ru-RU" altLang="ru-RU" sz="1400" b="1" dirty="0" err="1" smtClean="0">
                <a:solidFill>
                  <a:srgbClr val="000000"/>
                </a:solidFill>
                <a:latin typeface="Tahoma" pitchFamily="32" charset="0"/>
              </a:rPr>
              <a:t>т.р</a:t>
            </a:r>
            <a:r>
              <a:rPr lang="ru-RU" altLang="ru-RU" sz="1400" b="1" dirty="0">
                <a:solidFill>
                  <a:srgbClr val="000000"/>
                </a:solidFill>
                <a:latin typeface="Tahoma" pitchFamily="32" charset="0"/>
              </a:rPr>
              <a:t>.</a:t>
            </a:r>
          </a:p>
        </p:txBody>
      </p:sp>
      <p:sp>
        <p:nvSpPr>
          <p:cNvPr id="74765" name="Text Box 20"/>
          <p:cNvSpPr txBox="1">
            <a:spLocks noChangeArrowheads="1"/>
          </p:cNvSpPr>
          <p:nvPr/>
        </p:nvSpPr>
        <p:spPr bwMode="auto">
          <a:xfrm rot="6060000">
            <a:off x="3849968" y="3646477"/>
            <a:ext cx="1640622" cy="31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21554,3 </a:t>
            </a:r>
            <a:r>
              <a:rPr lang="ru-RU" altLang="ru-RU" sz="1400" b="1" dirty="0" err="1" smtClean="0">
                <a:solidFill>
                  <a:srgbClr val="000000"/>
                </a:solidFill>
                <a:latin typeface="Tahoma" pitchFamily="32" charset="0"/>
              </a:rPr>
              <a:t>т.р</a:t>
            </a:r>
            <a:r>
              <a:rPr lang="ru-RU" altLang="ru-RU" sz="1400" b="1" dirty="0" smtClean="0">
                <a:solidFill>
                  <a:srgbClr val="000000"/>
                </a:solidFill>
                <a:latin typeface="Tahoma" pitchFamily="32" charset="0"/>
              </a:rPr>
              <a:t>.</a:t>
            </a:r>
            <a:endParaRPr lang="ru-RU" altLang="ru-RU" sz="1400" b="1" dirty="0">
              <a:solidFill>
                <a:srgbClr val="FF0000"/>
              </a:solidFill>
              <a:latin typeface="Tahoma" pitchFamily="32" charset="0"/>
            </a:endParaRPr>
          </a:p>
        </p:txBody>
      </p:sp>
      <p:sp>
        <p:nvSpPr>
          <p:cNvPr id="74766" name="Text Box 21"/>
          <p:cNvSpPr txBox="1">
            <a:spLocks noChangeArrowheads="1"/>
          </p:cNvSpPr>
          <p:nvPr/>
        </p:nvSpPr>
        <p:spPr bwMode="auto">
          <a:xfrm rot="600000">
            <a:off x="2115335" y="4730747"/>
            <a:ext cx="1641475"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9244 </a:t>
            </a:r>
            <a:r>
              <a:rPr lang="ru-RU" altLang="ru-RU" sz="1400" b="1" dirty="0" err="1" smtClean="0">
                <a:solidFill>
                  <a:srgbClr val="000000"/>
                </a:solidFill>
                <a:latin typeface="Tahoma" pitchFamily="32" charset="0"/>
              </a:rPr>
              <a:t>т.р</a:t>
            </a:r>
            <a:r>
              <a:rPr lang="ru-RU" altLang="ru-RU" sz="1400" b="1" dirty="0">
                <a:solidFill>
                  <a:srgbClr val="000000"/>
                </a:solidFill>
                <a:latin typeface="Tahoma" pitchFamily="32" charset="0"/>
              </a:rPr>
              <a:t>.</a:t>
            </a:r>
          </a:p>
        </p:txBody>
      </p:sp>
      <p:sp>
        <p:nvSpPr>
          <p:cNvPr id="74767" name="Text Box 22"/>
          <p:cNvSpPr txBox="1">
            <a:spLocks noChangeArrowheads="1"/>
          </p:cNvSpPr>
          <p:nvPr/>
        </p:nvSpPr>
        <p:spPr bwMode="auto">
          <a:xfrm rot="19736318">
            <a:off x="5411198" y="3906471"/>
            <a:ext cx="14907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b="1" dirty="0" smtClean="0">
                <a:solidFill>
                  <a:srgbClr val="000000"/>
                </a:solidFill>
                <a:latin typeface="Tahoma" pitchFamily="32" charset="0"/>
              </a:rPr>
              <a:t>1911 </a:t>
            </a:r>
            <a:r>
              <a:rPr lang="ru-RU" altLang="ru-RU" sz="1400" b="1" dirty="0" err="1" smtClean="0">
                <a:solidFill>
                  <a:srgbClr val="000000"/>
                </a:solidFill>
                <a:latin typeface="Tahoma" pitchFamily="32" charset="0"/>
              </a:rPr>
              <a:t>т.р</a:t>
            </a:r>
            <a:r>
              <a:rPr lang="ru-RU" altLang="ru-RU" sz="1400" b="1" dirty="0">
                <a:solidFill>
                  <a:srgbClr val="000000"/>
                </a:solidFill>
                <a:latin typeface="Tahoma" pitchFamily="32" charset="0"/>
              </a:rPr>
              <a:t>.</a:t>
            </a:r>
          </a:p>
        </p:txBody>
      </p:sp>
      <p:sp>
        <p:nvSpPr>
          <p:cNvPr id="74768" name="Text Box 23"/>
          <p:cNvSpPr txBox="1">
            <a:spLocks noChangeArrowheads="1"/>
          </p:cNvSpPr>
          <p:nvPr/>
        </p:nvSpPr>
        <p:spPr bwMode="auto">
          <a:xfrm>
            <a:off x="395808" y="4317412"/>
            <a:ext cx="18716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Красносельское</a:t>
            </a:r>
          </a:p>
        </p:txBody>
      </p:sp>
      <p:sp>
        <p:nvSpPr>
          <p:cNvPr id="74769" name="Text Box 24"/>
          <p:cNvSpPr txBox="1">
            <a:spLocks noChangeArrowheads="1"/>
          </p:cNvSpPr>
          <p:nvPr/>
        </p:nvSpPr>
        <p:spPr bwMode="auto">
          <a:xfrm>
            <a:off x="1331640" y="2495551"/>
            <a:ext cx="18716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smtClean="0">
                <a:solidFill>
                  <a:srgbClr val="000000"/>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err="1" smtClean="0">
                <a:solidFill>
                  <a:srgbClr val="000000"/>
                </a:solidFill>
                <a:latin typeface="Tahoma" pitchFamily="32" charset="0"/>
              </a:rPr>
              <a:t>Небыловское</a:t>
            </a:r>
            <a:endParaRPr lang="ru-RU" altLang="ru-RU" sz="1800" dirty="0">
              <a:solidFill>
                <a:srgbClr val="000000"/>
              </a:solidFill>
              <a:latin typeface="Tahoma" pitchFamily="32" charset="0"/>
            </a:endParaRPr>
          </a:p>
        </p:txBody>
      </p:sp>
      <p:sp>
        <p:nvSpPr>
          <p:cNvPr id="74770" name="Text Box 25"/>
          <p:cNvSpPr txBox="1">
            <a:spLocks noChangeArrowheads="1"/>
          </p:cNvSpPr>
          <p:nvPr/>
        </p:nvSpPr>
        <p:spPr bwMode="auto">
          <a:xfrm>
            <a:off x="3856512" y="1988840"/>
            <a:ext cx="2011631"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chemeClr val="tx1"/>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a:solidFill>
                  <a:schemeClr val="tx1"/>
                </a:solidFill>
                <a:latin typeface="Tahoma" pitchFamily="32" charset="0"/>
              </a:rPr>
              <a:t>г. Юрьев-Польский</a:t>
            </a:r>
          </a:p>
        </p:txBody>
      </p:sp>
      <p:sp>
        <p:nvSpPr>
          <p:cNvPr id="74771" name="Text Box 26"/>
          <p:cNvSpPr txBox="1">
            <a:spLocks noChangeArrowheads="1"/>
          </p:cNvSpPr>
          <p:nvPr/>
        </p:nvSpPr>
        <p:spPr bwMode="auto">
          <a:xfrm>
            <a:off x="6388096" y="2901187"/>
            <a:ext cx="1871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 МО</a:t>
            </a:r>
          </a:p>
          <a:p>
            <a:pPr algn="ctr" eaLnBrk="1" hangingPunct="1">
              <a:spcBef>
                <a:spcPct val="0"/>
              </a:spcBef>
              <a:spcAft>
                <a:spcPct val="0"/>
              </a:spcAft>
              <a:buClrTx/>
              <a:buSzPct val="100000"/>
              <a:buFontTx/>
              <a:buNone/>
            </a:pPr>
            <a:r>
              <a:rPr lang="ru-RU" altLang="ru-RU" sz="1800" dirty="0" err="1">
                <a:solidFill>
                  <a:srgbClr val="000000"/>
                </a:solidFill>
                <a:latin typeface="Tahoma" pitchFamily="32" charset="0"/>
              </a:rPr>
              <a:t>Симское</a:t>
            </a:r>
            <a:endParaRPr lang="ru-RU" altLang="ru-RU" sz="1800" dirty="0">
              <a:solidFill>
                <a:srgbClr val="000000"/>
              </a:solidFill>
              <a:latin typeface="Tahoma" pitchFamily="32" charset="0"/>
            </a:endParaRPr>
          </a:p>
        </p:txBody>
      </p:sp>
      <p:pic>
        <p:nvPicPr>
          <p:cNvPr id="22"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042988" y="1916113"/>
            <a:ext cx="76676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ts val="1800"/>
              </a:spcBef>
              <a:spcAft>
                <a:spcPct val="0"/>
              </a:spcAft>
              <a:buClrTx/>
              <a:buSzPct val="100000"/>
              <a:buFontTx/>
              <a:buNone/>
            </a:pPr>
            <a:r>
              <a:rPr lang="ru-RU" altLang="ru-RU" sz="3200" dirty="0">
                <a:solidFill>
                  <a:srgbClr val="073E87"/>
                </a:solidFill>
                <a:latin typeface="Candara" pitchFamily="32" charset="0"/>
              </a:rPr>
              <a:t>Дополнительная информация </a:t>
            </a:r>
            <a:r>
              <a:rPr lang="ru-RU" altLang="ru-RU" sz="3200" dirty="0" smtClean="0">
                <a:solidFill>
                  <a:srgbClr val="073E87"/>
                </a:solidFill>
                <a:latin typeface="Candara" pitchFamily="32" charset="0"/>
              </a:rPr>
              <a:t> по бюджету </a:t>
            </a:r>
            <a:r>
              <a:rPr lang="ru-RU" altLang="ru-RU" sz="3200" dirty="0">
                <a:solidFill>
                  <a:srgbClr val="073E87"/>
                </a:solidFill>
                <a:latin typeface="Candara" pitchFamily="32" charset="0"/>
              </a:rPr>
              <a:t>муниципального образования Юрьев-Польский район на </a:t>
            </a:r>
            <a:r>
              <a:rPr lang="ru-RU" altLang="ru-RU" sz="3200" dirty="0" smtClean="0">
                <a:solidFill>
                  <a:srgbClr val="073E87"/>
                </a:solidFill>
                <a:latin typeface="Times New Roman" pitchFamily="16" charset="0"/>
                <a:cs typeface="Times New Roman" pitchFamily="16" charset="0"/>
              </a:rPr>
              <a:t>2020 </a:t>
            </a:r>
            <a:r>
              <a:rPr lang="ru-RU" altLang="ru-RU" sz="3200" dirty="0">
                <a:solidFill>
                  <a:srgbClr val="073E87"/>
                </a:solidFill>
                <a:latin typeface="Times New Roman" pitchFamily="16" charset="0"/>
                <a:cs typeface="Times New Roman" pitchFamily="16" charset="0"/>
              </a:rPr>
              <a:t>год </a:t>
            </a:r>
          </a:p>
        </p:txBody>
      </p:sp>
      <p:pic>
        <p:nvPicPr>
          <p:cNvPr id="757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437063"/>
            <a:ext cx="2987675" cy="2160587"/>
          </a:xfrm>
          <a:prstGeom prst="rect">
            <a:avLst/>
          </a:prstGeom>
          <a:noFill/>
          <a:ln>
            <a:noFill/>
          </a:ln>
          <a:effectLst>
            <a:outerShdw dist="165240" dir="5400000" algn="ctr" rotWithShape="0">
              <a:srgbClr val="000000">
                <a:alpha val="8201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74753" name="Group 1"/>
          <p:cNvGraphicFramePr>
            <a:graphicFrameLocks noGrp="1"/>
          </p:cNvGraphicFramePr>
          <p:nvPr>
            <p:extLst>
              <p:ext uri="{D42A27DB-BD31-4B8C-83A1-F6EECF244321}">
                <p14:modId xmlns:p14="http://schemas.microsoft.com/office/powerpoint/2010/main" val="3900058894"/>
              </p:ext>
            </p:extLst>
          </p:nvPr>
        </p:nvGraphicFramePr>
        <p:xfrm>
          <a:off x="611188" y="476250"/>
          <a:ext cx="7924800" cy="5819779"/>
        </p:xfrm>
        <a:graphic>
          <a:graphicData uri="http://schemas.openxmlformats.org/drawingml/2006/table">
            <a:tbl>
              <a:tblPr/>
              <a:tblGrid>
                <a:gridCol w="431800"/>
                <a:gridCol w="5764212"/>
                <a:gridCol w="720725"/>
                <a:gridCol w="1008063"/>
              </a:tblGrid>
              <a:tr h="33655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1" i="0" u="none" strike="noStrike" cap="none" normalizeH="0" baseline="0" dirty="0" smtClean="0">
                          <a:ln>
                            <a:noFill/>
                          </a:ln>
                          <a:solidFill>
                            <a:srgbClr val="000000"/>
                          </a:solidFill>
                          <a:effectLst/>
                          <a:latin typeface="Times New Roman" pitchFamily="16" charset="0"/>
                          <a:cs typeface="Times New Roman" pitchFamily="16" charset="0"/>
                        </a:rPr>
                        <a:t>N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1" i="0" u="none" strike="noStrike" cap="none" normalizeH="0" baseline="0" dirty="0" smtClean="0">
                          <a:ln>
                            <a:noFill/>
                          </a:ln>
                          <a:solidFill>
                            <a:srgbClr val="000000"/>
                          </a:solidFill>
                          <a:effectLst/>
                          <a:latin typeface="Times New Roman" pitchFamily="16" charset="0"/>
                          <a:cs typeface="Times New Roman" pitchFamily="16" charset="0"/>
                        </a:rPr>
                        <a:t>п/п</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Наименование показателя</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Ед.изм.</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smtClean="0">
                          <a:ln>
                            <a:noFill/>
                          </a:ln>
                          <a:solidFill>
                            <a:srgbClr val="000000"/>
                          </a:solidFill>
                          <a:effectLst/>
                          <a:latin typeface="Times New Roman" pitchFamily="16" charset="0"/>
                          <a:cs typeface="Times New Roman" pitchFamily="16" charset="0"/>
                        </a:rPr>
                        <a:t>Показатель</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1.</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Индекс потребительских цен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103,8</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1">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2.</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Среднемесячная  номинальная начисленная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заработная плата  работников организаций (без учета субъектов малого  предпринимательства)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30674,8</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3.</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Прожиточный минимум  за 3 квартал 2019 года</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  10485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4.</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Численность постоянного населения на 01.01.2019 года</a:t>
                      </a:r>
                    </a:p>
                  </a:txBody>
                  <a:tcPr marL="21600" marR="21600" marT="7826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lumMod val="95000"/>
                              <a:lumOff val="5000"/>
                            </a:schemeClr>
                          </a:solidFill>
                          <a:effectLst/>
                          <a:latin typeface="Times New Roman" pitchFamily="16" charset="0"/>
                          <a:cs typeface="Times New Roman" pitchFamily="16" charset="0"/>
                        </a:rPr>
                        <a:t>   34,4</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5.</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доходов бюджета  муниципального образования Юрьев-Польский район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25,575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6.</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доходов бюджета  муниципального образования Юрьев-Польский район, всего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879797,4</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7.</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25,793</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 8.</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всего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887297,4</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9.</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жилищно-коммунальное хозяйство в расчете на1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3,275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10.</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жилищно-коммунальное хозяйство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112675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11.</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образование в расчете на 1 жителя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14,713</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12.</a:t>
                      </a:r>
                    </a:p>
                  </a:txBody>
                  <a:tcPr marL="21600" marR="2160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образование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506126,5</a:t>
                      </a:r>
                    </a:p>
                  </a:txBody>
                  <a:tcPr marL="21600" marR="2160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75777" name="Group 1"/>
          <p:cNvGraphicFramePr>
            <a:graphicFrameLocks noGrp="1"/>
          </p:cNvGraphicFramePr>
          <p:nvPr>
            <p:extLst>
              <p:ext uri="{D42A27DB-BD31-4B8C-83A1-F6EECF244321}">
                <p14:modId xmlns:p14="http://schemas.microsoft.com/office/powerpoint/2010/main" val="3688952238"/>
              </p:ext>
            </p:extLst>
          </p:nvPr>
        </p:nvGraphicFramePr>
        <p:xfrm>
          <a:off x="611188" y="620713"/>
          <a:ext cx="7851775" cy="5710240"/>
        </p:xfrm>
        <a:graphic>
          <a:graphicData uri="http://schemas.openxmlformats.org/drawingml/2006/table">
            <a:tbl>
              <a:tblPr/>
              <a:tblGrid>
                <a:gridCol w="314325"/>
                <a:gridCol w="5808662"/>
                <a:gridCol w="792163"/>
                <a:gridCol w="936625"/>
              </a:tblGrid>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6" charset="0"/>
                          <a:cs typeface="Times New Roman" pitchFamily="16" charset="0"/>
                        </a:rPr>
                        <a:t>13.</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культуру в</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расчете на 1 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2,758</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14.</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культуру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94860,8</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15.</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муниципального образования Юрьев-Польский район на социальную политику в расчете на 1жителя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1,167</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16.</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социальную политику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40151,7</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17.</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физическую культуру и спорт в расчете на 1 жителя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0,1</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18.</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физическую культуру и спорт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3430,4</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19.</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содержание   работников ОМС в расчете на 1 единицу  штатной численности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тыс.   </a:t>
                      </a:r>
                    </a:p>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674</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21.</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общеобразовательных учреждений</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29722</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22.</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дошкольных образовательных учреждений</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28266</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23.</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педагогических работников учреждений дополнительного образования</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30941</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24.</a:t>
                      </a:r>
                    </a:p>
                  </a:txBody>
                  <a:tcPr marL="21960" marR="2196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Средняя заработная плата работников муниципальных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учреждений культуры    </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руб.</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Times New Roman" pitchFamily="16" charset="0"/>
                          <a:cs typeface="Times New Roman" pitchFamily="16" charset="0"/>
                        </a:rPr>
                        <a:t> 29722</a:t>
                      </a:r>
                    </a:p>
                  </a:txBody>
                  <a:tcPr marL="21960" marR="2196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76801" name="Group 1"/>
          <p:cNvGraphicFramePr>
            <a:graphicFrameLocks noGrp="1"/>
          </p:cNvGraphicFramePr>
          <p:nvPr>
            <p:extLst>
              <p:ext uri="{D42A27DB-BD31-4B8C-83A1-F6EECF244321}">
                <p14:modId xmlns:p14="http://schemas.microsoft.com/office/powerpoint/2010/main" val="3015801436"/>
              </p:ext>
            </p:extLst>
          </p:nvPr>
        </p:nvGraphicFramePr>
        <p:xfrm>
          <a:off x="611188" y="908050"/>
          <a:ext cx="7856537" cy="4295777"/>
        </p:xfrm>
        <a:graphic>
          <a:graphicData uri="http://schemas.openxmlformats.org/drawingml/2006/table">
            <a:tbl>
              <a:tblPr/>
              <a:tblGrid>
                <a:gridCol w="360412"/>
                <a:gridCol w="5768925"/>
                <a:gridCol w="858838"/>
                <a:gridCol w="868362"/>
              </a:tblGrid>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6" charset="0"/>
                          <a:cs typeface="Times New Roman" pitchFamily="16" charset="0"/>
                        </a:rPr>
                        <a:t>26.</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Общее число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единиц</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14</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27.</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Общее число муниципальных дошкольных 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единиц</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9</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28.</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Общая численность  обучающихся в муниципальных   общеобразовательных учреждениях</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3070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29.</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Объем расходов бюджета  муниципального образования Юрьев-Польский район на общее  образование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тыс.руб.</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262434</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2">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30.</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Расходы бюджета муниципального образования Юрьев-Польский район на общее образование  в расчете на 1 обучающегося в   муниципальных     общеобразовательных  учреждениях</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тыс.руб.</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85,5</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31.</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Общая численность выпускников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83</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32.</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обучающихся выпускного класса общеобразовательных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учреждений, не получивших аттестат о  среднем (полном)образовании</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2073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smtClean="0">
                          <a:ln>
                            <a:noFill/>
                          </a:ln>
                          <a:solidFill>
                            <a:srgbClr val="000000"/>
                          </a:solidFill>
                          <a:effectLst/>
                          <a:latin typeface="Times New Roman" pitchFamily="16" charset="0"/>
                          <a:cs typeface="Times New Roman" pitchFamily="16" charset="0"/>
                        </a:rPr>
                        <a:t>33.</a:t>
                      </a:r>
                    </a:p>
                  </a:txBody>
                  <a:tcPr marL="24120" marR="24120" marT="87700"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a:t>
                      </a:r>
                    </a:p>
                  </a:txBody>
                  <a:tcPr marL="24120" marR="2412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smtClean="0">
                          <a:ln>
                            <a:noFill/>
                          </a:ln>
                          <a:solidFill>
                            <a:srgbClr val="000000"/>
                          </a:solidFill>
                          <a:effectLst/>
                          <a:latin typeface="Times New Roman" pitchFamily="16" charset="0"/>
                          <a:cs typeface="Times New Roman" pitchFamily="16" charset="0"/>
                        </a:rPr>
                        <a:t>%</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Times New Roman" pitchFamily="16" charset="0"/>
                          <a:cs typeface="Times New Roman" pitchFamily="16" charset="0"/>
                        </a:rPr>
                        <a:t>      0</a:t>
                      </a:r>
                    </a:p>
                  </a:txBody>
                  <a:tcPr marL="24120" marR="24120" marT="104808"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aphicFrame>
        <p:nvGraphicFramePr>
          <p:cNvPr id="77825" name="Group 1"/>
          <p:cNvGraphicFramePr>
            <a:graphicFrameLocks noGrp="1"/>
          </p:cNvGraphicFramePr>
          <p:nvPr>
            <p:extLst>
              <p:ext uri="{D42A27DB-BD31-4B8C-83A1-F6EECF244321}">
                <p14:modId xmlns:p14="http://schemas.microsoft.com/office/powerpoint/2010/main" val="2019376939"/>
              </p:ext>
            </p:extLst>
          </p:nvPr>
        </p:nvGraphicFramePr>
        <p:xfrm>
          <a:off x="971600" y="764704"/>
          <a:ext cx="7104062" cy="4278312"/>
        </p:xfrm>
        <a:graphic>
          <a:graphicData uri="http://schemas.openxmlformats.org/drawingml/2006/table">
            <a:tbl>
              <a:tblPr/>
              <a:tblGrid>
                <a:gridCol w="432048"/>
                <a:gridCol w="5370933"/>
                <a:gridCol w="677738"/>
                <a:gridCol w="623343"/>
              </a:tblGrid>
              <a:tr h="116998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34.</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выпускников муниципальных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100</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a:noFill/>
                    </a:lnT>
                    <a:lnB w="72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35.</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детей в возрасте 1 - 6 лет в муниципальном образовании</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   2076</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36.</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Численность детей в возрасте 1 - 6 лет,  стоящих на учете для  определения в муниципальные дошкольные образовательные учреждения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человек</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0</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2073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37.</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Доля детей в возрасте  1 - 6 лет, стоящих на учете для  определения в муниципальные  дошкольные образовательные  учреждения, в общей    численности детей в возрасте 1 - 6 лет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  0    </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16998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38.</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Доля детей, оставшихся без попечения родителей, и лиц из их числа, обеспеченных жилыми помещениями за отчетный год, в общей численности детей, оставшихся без попечения родителей и лиц из их числа, состоящих на учете на начало отчетного года на получение жилого помещения (включая лиц в возрасте от 23 лет и старше)</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rgbClr val="000000"/>
                          </a:solidFill>
                          <a:effectLst/>
                          <a:latin typeface="Times New Roman" pitchFamily="16" charset="0"/>
                          <a:cs typeface="Times New Roman" pitchFamily="16" charset="0"/>
                        </a:rPr>
                        <a:t>%</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rgbClr val="000000"/>
                          </a:solidFill>
                          <a:effectLst/>
                          <a:latin typeface="Times New Roman" pitchFamily="16" charset="0"/>
                          <a:cs typeface="Times New Roman" pitchFamily="16" charset="0"/>
                        </a:rPr>
                        <a:t>7</a:t>
                      </a:r>
                    </a:p>
                  </a:txBody>
                  <a:tcPr marL="33480" marR="33480" marT="122636"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650" y="139700"/>
            <a:ext cx="512763"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1"/>
          <p:cNvSpPr txBox="1">
            <a:spLocks noChangeArrowheads="1"/>
          </p:cNvSpPr>
          <p:nvPr/>
        </p:nvSpPr>
        <p:spPr bwMode="auto">
          <a:xfrm>
            <a:off x="-322263" y="115888"/>
            <a:ext cx="914400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Консолидированный бюджет  Юрьев –Польского района</a:t>
            </a:r>
          </a:p>
        </p:txBody>
      </p:sp>
      <p:sp>
        <p:nvSpPr>
          <p:cNvPr id="12292" name="Rectangle 2"/>
          <p:cNvSpPr>
            <a:spLocks noChangeArrowheads="1"/>
          </p:cNvSpPr>
          <p:nvPr/>
        </p:nvSpPr>
        <p:spPr bwMode="auto">
          <a:xfrm>
            <a:off x="1619250" y="2349500"/>
            <a:ext cx="6192838" cy="698500"/>
          </a:xfrm>
          <a:prstGeom prst="rect">
            <a:avLst/>
          </a:prstGeom>
          <a:solidFill>
            <a:schemeClr val="accent5">
              <a:lumMod val="40000"/>
              <a:lumOff val="60000"/>
            </a:schemeClr>
          </a:solidFill>
          <a:ln w="38160" cap="sq">
            <a:solidFill>
              <a:srgbClr val="7030A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Консолидированный бюджет Юрьев - Польский района</a:t>
            </a:r>
          </a:p>
        </p:txBody>
      </p:sp>
      <p:sp>
        <p:nvSpPr>
          <p:cNvPr id="12293" name="Rectangle 3"/>
          <p:cNvSpPr>
            <a:spLocks noChangeArrowheads="1"/>
          </p:cNvSpPr>
          <p:nvPr/>
        </p:nvSpPr>
        <p:spPr bwMode="auto">
          <a:xfrm>
            <a:off x="1331913" y="3789363"/>
            <a:ext cx="2808287" cy="719137"/>
          </a:xfrm>
          <a:prstGeom prst="rect">
            <a:avLst/>
          </a:prstGeom>
          <a:solidFill>
            <a:schemeClr val="accent2">
              <a:lumMod val="40000"/>
              <a:lumOff val="60000"/>
            </a:schemeClr>
          </a:solidFill>
          <a:ln w="25560" cap="sq">
            <a:solidFill>
              <a:srgbClr val="80008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Бюджет муниципального</a:t>
            </a:r>
          </a:p>
          <a:p>
            <a:pPr algn="ctr" eaLnBrk="1" hangingPunct="1">
              <a:buClrTx/>
              <a:buFontTx/>
              <a:buNone/>
              <a:defRPr/>
            </a:pPr>
            <a:r>
              <a:rPr lang="ru-RU" altLang="ru-RU" sz="1800" dirty="0" smtClean="0">
                <a:solidFill>
                  <a:schemeClr val="tx1">
                    <a:lumMod val="75000"/>
                    <a:lumOff val="25000"/>
                  </a:schemeClr>
                </a:solidFill>
              </a:rPr>
              <a:t> района</a:t>
            </a:r>
          </a:p>
        </p:txBody>
      </p:sp>
      <p:sp>
        <p:nvSpPr>
          <p:cNvPr id="12294" name="Rectangle 4"/>
          <p:cNvSpPr>
            <a:spLocks noChangeArrowheads="1"/>
          </p:cNvSpPr>
          <p:nvPr/>
        </p:nvSpPr>
        <p:spPr bwMode="auto">
          <a:xfrm>
            <a:off x="5580063" y="3573463"/>
            <a:ext cx="3024187" cy="1201737"/>
          </a:xfrm>
          <a:prstGeom prst="rect">
            <a:avLst/>
          </a:prstGeom>
          <a:solidFill>
            <a:schemeClr val="accent2">
              <a:lumMod val="40000"/>
              <a:lumOff val="60000"/>
            </a:schemeClr>
          </a:solidFill>
          <a:ln w="25560" cap="sq">
            <a:solidFill>
              <a:srgbClr val="80008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Свод бюджетов, поселений </a:t>
            </a:r>
          </a:p>
          <a:p>
            <a:pPr algn="ctr" eaLnBrk="1" hangingPunct="1">
              <a:buClrTx/>
              <a:buFontTx/>
              <a:buNone/>
              <a:defRPr/>
            </a:pPr>
            <a:r>
              <a:rPr lang="ru-RU" altLang="ru-RU" sz="1800" dirty="0" smtClean="0">
                <a:solidFill>
                  <a:schemeClr val="tx1">
                    <a:lumMod val="75000"/>
                    <a:lumOff val="25000"/>
                  </a:schemeClr>
                </a:solidFill>
              </a:rPr>
              <a:t>входящих в состав района</a:t>
            </a:r>
          </a:p>
        </p:txBody>
      </p:sp>
      <p:sp>
        <p:nvSpPr>
          <p:cNvPr id="12295" name="Rectangle 5"/>
          <p:cNvSpPr>
            <a:spLocks noChangeArrowheads="1"/>
          </p:cNvSpPr>
          <p:nvPr/>
        </p:nvSpPr>
        <p:spPr bwMode="auto">
          <a:xfrm>
            <a:off x="2411413" y="5576888"/>
            <a:ext cx="2447925" cy="914400"/>
          </a:xfrm>
          <a:prstGeom prst="rect">
            <a:avLst/>
          </a:prstGeom>
          <a:solidFill>
            <a:srgbClr val="92D050"/>
          </a:solidFill>
          <a:ln w="25560" cap="sq">
            <a:solidFill>
              <a:srgbClr val="800080"/>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Бюджеты сельских </a:t>
            </a:r>
          </a:p>
          <a:p>
            <a:pPr algn="ctr" eaLnBrk="1" hangingPunct="1">
              <a:buClrTx/>
              <a:buFontTx/>
              <a:buNone/>
              <a:defRPr/>
            </a:pPr>
            <a:r>
              <a:rPr lang="ru-RU" altLang="ru-RU" sz="1800" dirty="0">
                <a:solidFill>
                  <a:schemeClr val="tx1">
                    <a:lumMod val="75000"/>
                    <a:lumOff val="25000"/>
                  </a:schemeClr>
                </a:solidFill>
              </a:rPr>
              <a:t>п</a:t>
            </a:r>
            <a:r>
              <a:rPr lang="ru-RU" altLang="ru-RU" sz="1800" dirty="0" smtClean="0">
                <a:solidFill>
                  <a:schemeClr val="tx1">
                    <a:lumMod val="75000"/>
                    <a:lumOff val="25000"/>
                  </a:schemeClr>
                </a:solidFill>
              </a:rPr>
              <a:t>оселений (3)</a:t>
            </a:r>
          </a:p>
        </p:txBody>
      </p:sp>
      <p:sp>
        <p:nvSpPr>
          <p:cNvPr id="12296" name="Rectangle 6"/>
          <p:cNvSpPr>
            <a:spLocks noChangeArrowheads="1"/>
          </p:cNvSpPr>
          <p:nvPr/>
        </p:nvSpPr>
        <p:spPr bwMode="auto">
          <a:xfrm>
            <a:off x="5940425" y="5516563"/>
            <a:ext cx="2303463" cy="914400"/>
          </a:xfrm>
          <a:prstGeom prst="rect">
            <a:avLst/>
          </a:prstGeom>
          <a:solidFill>
            <a:srgbClr val="92D050"/>
          </a:solidFill>
          <a:ln w="25560" cap="sq">
            <a:solidFill>
              <a:srgbClr val="993366"/>
            </a:solidFill>
            <a:miter lim="800000"/>
            <a:headEnd/>
            <a:tailEnd/>
          </a:ln>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chemeClr val="tx1">
                    <a:lumMod val="75000"/>
                    <a:lumOff val="25000"/>
                  </a:schemeClr>
                </a:solidFill>
              </a:rPr>
              <a:t>Бюджет городского </a:t>
            </a:r>
          </a:p>
          <a:p>
            <a:pPr algn="ctr" eaLnBrk="1" hangingPunct="1">
              <a:buClrTx/>
              <a:buFontTx/>
              <a:buNone/>
              <a:defRPr/>
            </a:pPr>
            <a:r>
              <a:rPr lang="ru-RU" altLang="ru-RU" sz="1800" dirty="0">
                <a:solidFill>
                  <a:schemeClr val="tx1">
                    <a:lumMod val="75000"/>
                    <a:lumOff val="25000"/>
                  </a:schemeClr>
                </a:solidFill>
              </a:rPr>
              <a:t>п</a:t>
            </a:r>
            <a:r>
              <a:rPr lang="ru-RU" altLang="ru-RU" sz="1800" dirty="0" smtClean="0">
                <a:solidFill>
                  <a:schemeClr val="tx1">
                    <a:lumMod val="75000"/>
                    <a:lumOff val="25000"/>
                  </a:schemeClr>
                </a:solidFill>
              </a:rPr>
              <a:t>оселения (1)</a:t>
            </a:r>
          </a:p>
        </p:txBody>
      </p:sp>
      <p:cxnSp>
        <p:nvCxnSpPr>
          <p:cNvPr id="12297" name="AutoShape 7"/>
          <p:cNvCxnSpPr>
            <a:cxnSpLocks noChangeShapeType="1"/>
            <a:stCxn id="12292" idx="2"/>
            <a:endCxn id="12294" idx="0"/>
          </p:cNvCxnSpPr>
          <p:nvPr/>
        </p:nvCxnSpPr>
        <p:spPr bwMode="auto">
          <a:xfrm>
            <a:off x="4716463" y="3048000"/>
            <a:ext cx="2376487" cy="525463"/>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2298" name="AutoShape 8"/>
          <p:cNvCxnSpPr>
            <a:cxnSpLocks noChangeShapeType="1"/>
            <a:stCxn id="12292" idx="2"/>
            <a:endCxn id="12293" idx="0"/>
          </p:cNvCxnSpPr>
          <p:nvPr/>
        </p:nvCxnSpPr>
        <p:spPr bwMode="auto">
          <a:xfrm flipH="1">
            <a:off x="2736850" y="3048000"/>
            <a:ext cx="1979613" cy="741363"/>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2299" name="AutoShape 9"/>
          <p:cNvCxnSpPr>
            <a:cxnSpLocks noChangeShapeType="1"/>
          </p:cNvCxnSpPr>
          <p:nvPr/>
        </p:nvCxnSpPr>
        <p:spPr bwMode="auto">
          <a:xfrm flipH="1">
            <a:off x="4427538" y="4797425"/>
            <a:ext cx="1441450" cy="720725"/>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2300" name="AutoShape 10"/>
          <p:cNvCxnSpPr>
            <a:cxnSpLocks noChangeShapeType="1"/>
          </p:cNvCxnSpPr>
          <p:nvPr/>
        </p:nvCxnSpPr>
        <p:spPr bwMode="auto">
          <a:xfrm>
            <a:off x="5867400" y="4797425"/>
            <a:ext cx="650875" cy="577850"/>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2301" name="Line 11"/>
          <p:cNvSpPr>
            <a:spLocks noChangeShapeType="1"/>
          </p:cNvSpPr>
          <p:nvPr/>
        </p:nvSpPr>
        <p:spPr bwMode="auto">
          <a:xfrm>
            <a:off x="4500563" y="3933825"/>
            <a:ext cx="719137" cy="1588"/>
          </a:xfrm>
          <a:prstGeom prst="line">
            <a:avLst/>
          </a:prstGeom>
          <a:noFill/>
          <a:ln w="38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2" name="Line 12"/>
          <p:cNvSpPr>
            <a:spLocks noChangeShapeType="1"/>
          </p:cNvSpPr>
          <p:nvPr/>
        </p:nvSpPr>
        <p:spPr bwMode="auto">
          <a:xfrm>
            <a:off x="4859338" y="3716338"/>
            <a:ext cx="1587" cy="504825"/>
          </a:xfrm>
          <a:prstGeom prst="line">
            <a:avLst/>
          </a:prstGeom>
          <a:noFill/>
          <a:ln w="38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3" name="Rectangle 13"/>
          <p:cNvSpPr>
            <a:spLocks noChangeArrowheads="1"/>
          </p:cNvSpPr>
          <p:nvPr/>
        </p:nvSpPr>
        <p:spPr bwMode="auto">
          <a:xfrm>
            <a:off x="70644" y="908720"/>
            <a:ext cx="8713788" cy="135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6688" algn="l"/>
                <a:tab pos="10779125" algn="l"/>
                <a:tab pos="1078071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dirty="0">
                <a:solidFill>
                  <a:srgbClr val="000000"/>
                </a:solidFill>
                <a:latin typeface="Tahoma" pitchFamily="32" charset="0"/>
              </a:rPr>
              <a:t>	         </a:t>
            </a:r>
            <a:r>
              <a:rPr lang="ru-RU" altLang="ru-RU" sz="1600" dirty="0">
                <a:solidFill>
                  <a:srgbClr val="000000"/>
                </a:solidFill>
                <a:latin typeface="Times New Roman" pitchFamily="16" charset="0"/>
                <a:cs typeface="Times New Roman" pitchFamily="16" charset="0"/>
              </a:rPr>
              <a:t>Консолидированный бюджет Юрьев- Польского района представляет собой свод бюджета муниципального района и местных бюджетов Юрьев- Польского района за исключением межбюджетных трансфертов между этими бюджетами. В состав местных бюджетов Юрьев- Польского района </a:t>
            </a:r>
            <a:r>
              <a:rPr lang="ru-RU" altLang="ru-RU" sz="1600" dirty="0" smtClean="0">
                <a:solidFill>
                  <a:srgbClr val="000000"/>
                </a:solidFill>
                <a:latin typeface="Times New Roman" pitchFamily="16" charset="0"/>
                <a:cs typeface="Times New Roman" pitchFamily="16" charset="0"/>
              </a:rPr>
              <a:t>включаются: бюджет муниципального образования Юрьев-Польский район и бюджеты </a:t>
            </a:r>
            <a:r>
              <a:rPr lang="ru-RU" altLang="ru-RU" sz="1600" dirty="0">
                <a:solidFill>
                  <a:srgbClr val="000000"/>
                </a:solidFill>
                <a:latin typeface="Times New Roman" pitchFamily="16" charset="0"/>
                <a:cs typeface="Times New Roman" pitchFamily="16" charset="0"/>
              </a:rPr>
              <a:t>1 городского поселения и 3 сельских поселений.</a:t>
            </a:r>
          </a:p>
        </p:txBody>
      </p:sp>
      <p:pic>
        <p:nvPicPr>
          <p:cNvPr id="1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04466"/>
            <a:ext cx="781742" cy="975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5000">
              <a:srgbClr val="FFCCFF"/>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856984" cy="1015663"/>
          </a:xfrm>
          <a:prstGeom prst="rect">
            <a:avLst/>
          </a:prstGeom>
        </p:spPr>
        <p:txBody>
          <a:bodyPr wrap="square">
            <a:spAutoFit/>
          </a:bodyPr>
          <a:lstStyle/>
          <a:p>
            <a:pPr algn="ctr">
              <a:buClrTx/>
            </a:pPr>
            <a:r>
              <a:rPr lang="ru-RU" altLang="ru-RU" dirty="0" smtClean="0">
                <a:solidFill>
                  <a:srgbClr val="7030A0"/>
                </a:solidFill>
                <a:latin typeface="Times New Roman" pitchFamily="16" charset="0"/>
                <a:cs typeface="Times New Roman" pitchFamily="16" charset="0"/>
              </a:rPr>
              <a:t>11 декабря 2019 года Совет народных депутатов муниципального образования Юрьев-Польский район провел публичные слушания по проекту бюджета муниципального образования Юрьев-Польский район на 2020 год</a:t>
            </a:r>
            <a:endParaRPr lang="ru-RU" altLang="ru-RU" dirty="0">
              <a:solidFill>
                <a:srgbClr val="7030A0"/>
              </a:solidFill>
              <a:latin typeface="Times New Roman" pitchFamily="16" charset="0"/>
              <a:cs typeface="Times New Roman" pitchFamily="16" charset="0"/>
            </a:endParaRPr>
          </a:p>
        </p:txBody>
      </p:sp>
      <p:sp>
        <p:nvSpPr>
          <p:cNvPr id="4" name="Прямоугольник 3"/>
          <p:cNvSpPr/>
          <p:nvPr/>
        </p:nvSpPr>
        <p:spPr>
          <a:xfrm>
            <a:off x="395536" y="1412776"/>
            <a:ext cx="8496944" cy="5262979"/>
          </a:xfrm>
          <a:prstGeom prst="rect">
            <a:avLst/>
          </a:prstGeom>
          <a:noFill/>
        </p:spPr>
        <p:txBody>
          <a:bodyPr wrap="square">
            <a:spAutoFit/>
          </a:bodyPr>
          <a:lstStyle/>
          <a:p>
            <a:pPr algn="ct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РЕКОМЕНДАЦИИ</a:t>
            </a:r>
          </a:p>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участников публичных слушаний по проекту бюджета муниципального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образования </a:t>
            </a:r>
          </a:p>
          <a:p>
            <a:pPr algn="ct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Юрьев-Польский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район на 2020 год</a:t>
            </a:r>
          </a:p>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г</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Юрьев-Польский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11 декабря 2019 года</a:t>
            </a:r>
          </a:p>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Проект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решения Совета народных депутатов муниципального образования Юрьев-Польский район «О бюджете муниципального образования Юрьев-Польский район на 2020 год»  (далее – проект решения) внесен в Совет народных депутатов муниципального образования Юрьев-Польский район 14 ноября 2019 года в соответствии с Бюджетным кодексом Российской Федерации  и решением Юрьев-Польского районного Совета народных депутатов Владимирской области от 31 августа 2005 г. № 85 «Об утверждении положения о бюджетном процессе в муниципальном образовании Юрьев-Польский район».</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Проектом решения предлагается утвердить основные характеристики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бюджета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муниципального образования Юрьев-Польский район на 2020 год: </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1) прогнозируемый общий объём доходов бюджета муниципального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образования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Юрьев-Польский район в сумме 879 797,7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2) общий объём расходов бюджета муниципального образования Юрьев-Польский район в сумме 887 297,4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3)  дефицит бюджета муниципального образования Юрьев-Польский район в сумме 7500,0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4) верхний предел муниципального внутреннего долга муниципального образования Юрьев-Польский район на 1 января 2021 года равным нулю, в том числе верхний предел долга по муниципальным гарантиям равным нулю</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1854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8000">
              <a:srgbClr val="FFCCFF"/>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179512" y="188640"/>
            <a:ext cx="8784976" cy="6340197"/>
          </a:xfrm>
          <a:prstGeom prst="rect">
            <a:avLst/>
          </a:prstGeom>
        </p:spPr>
        <p:txBody>
          <a:bodyPr wrap="square">
            <a:spAutoFit/>
          </a:bodyPr>
          <a:lstStyle/>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Прогноз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налоговых и неналоговых доходов бюджета муниципального образования Юрьев-Польский район разработан в соответствии с бюджетным законодательством Российской Федерации, законодательством о налогах и сборах и законодательством об иных обязательных платежах.</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Объем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межбюджетных трансфертов в проекте бюджета муниципального образования Юрьев-Польский район на 2020 год предусмотрен в соответствии с проектом областного бюджета и проектами бюджетов муниципальных образований. </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Прогнозируемый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объем доходов бюджета муниципального образования Юрьев-Польский район обеспечивает финансовыми ресурсами текущие расходные обязательства муниципального образования в полном объеме.</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Объем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доходов бюджета муниципального образования Юрьев-Польский район на 2020 год прогнозируется в сумме 879 797,4 тыс. рублей  (101,1% к первоначальному плану 2019 года).</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Налоговые и неналоговые доходы бюджета муниципального образования Юрьев-Польский район увеличиваются в 2020 году на 3,8% против 2019 года в связи с индексацией заработной платы, увеличением нормативов отчислений от налога, взимаемого в связи с применением упрощенной системы налогообложения и платы за негативное воздействие на окружающую среду и с поступлением  в доход бюджета с 01.01.2020 года транспортного налога с физических лиц.</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Объем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безвозмездных поступлений на 2020 год снижается на 11,2 % по сравнению с 2019 годом (за счет того, что в 2019 году дополнительно из областного бюджета были выделены прочие межбюджетных трансферты на сбалансированность в сумме 13950,0 тыс. рублей, дотация на частичную компенсацию дополнительных расходов на повышение оплаты труда работников бюджетной сферы и иные цели в сумме 7758,0 тыс. руб., субсидии на </a:t>
            </a:r>
            <a:r>
              <a:rPr lang="ru-RU" sz="1400" dirty="0" err="1">
                <a:solidFill>
                  <a:schemeClr val="tx1">
                    <a:lumMod val="95000"/>
                    <a:lumOff val="5000"/>
                  </a:schemeClr>
                </a:solidFill>
                <a:latin typeface="Times New Roman" panose="02020603050405020304" pitchFamily="18" charset="0"/>
                <a:cs typeface="Times New Roman" panose="02020603050405020304" pitchFamily="18" charset="0"/>
              </a:rPr>
              <a:t>софинансирование</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капитальных вложений в объекты муниципальной собственности (газификация и строительство социального жилья на сумму 44643 тыс. руб.).</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Расходы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бюджета муниципального образования Юрьев-Польский район на 2020 год сформированы на основе планового реестра расходных обязательств муниципального образования Юрьев-Польский район, вытекающих из принятых решений Совета народных депутатов муниципального образования Юрьев-Польский район и постановлений администрации муниципального образования Юрьев-Польский район. По проекту решения расходы бюджета муниципального образования Юрьев-Польский район составят в 2020 году 887 297,4 тыс. рублей (101,1% к плану 2019 года). </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В целях повышения результативности бюджетных расходов их формирование осуществлялось с применением программно-целевого метода планирования.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7815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8000">
              <a:srgbClr val="FFCCFF"/>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251520" y="260648"/>
            <a:ext cx="8712968" cy="4555093"/>
          </a:xfrm>
          <a:prstGeom prst="rect">
            <a:avLst/>
          </a:prstGeom>
        </p:spPr>
        <p:txBody>
          <a:bodyPr wrap="square">
            <a:spAutoFit/>
          </a:bodyPr>
          <a:lstStyle/>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На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2020 год утвержден перечень в количестве 20 муниципальных программ. В бюджете муниципального образования Юрьев-Польский район на 2020 год предусмотрены расходы в сумме 811846,3 тыс. рублей на реализацию 15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муниципальных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программ. Доля программных расходов в 2020 году составит 91,5 про-цента в общем объеме расходов бюджета муниципального образования Юрьев-Польский район. (Доля программных расходов в 2019 году составляла 76,2 про-цента в общем объеме расходов бюджета муниципального образования Юрьев-Польский район).</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В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соответствии с Указом Президента Российской Федерации от 29.05.2017 №240 «Об объявлении в Российской Федерации Десятилетия детства» продолжено формирование отдельного приложения к бюджету о расходах бюджета муниципального образования Юрьев-Польский район, направляемых на муниципальную поддержку семьи и детей («детский бюджет»). Объем бюджетных ассигнований на эти цели на 2020 год планируется в сумме 476 251,1 тыс. рублей с ростом на 1,8 % к плану 2019 года, и будет реализован в рамках 4 муниципальных программ муниципального образования Юрьев-Польский район</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Расходы  </a:t>
            </a:r>
            <a:r>
              <a:rPr lang="ru-RU" sz="1400" b="1" dirty="0">
                <a:solidFill>
                  <a:schemeClr val="tx1">
                    <a:lumMod val="95000"/>
                    <a:lumOff val="5000"/>
                  </a:schemeClr>
                </a:solidFill>
                <a:latin typeface="Times New Roman" panose="02020603050405020304" pitchFamily="18" charset="0"/>
                <a:cs typeface="Times New Roman" panose="02020603050405020304" pitchFamily="18" charset="0"/>
              </a:rPr>
              <a:t>бюджета муниципального образования Юрьев-Польский район </a:t>
            </a:r>
            <a:endPar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по </a:t>
            </a:r>
            <a:r>
              <a:rPr lang="ru-RU" sz="1400" b="1" dirty="0">
                <a:solidFill>
                  <a:schemeClr val="tx1">
                    <a:lumMod val="95000"/>
                    <a:lumOff val="5000"/>
                  </a:schemeClr>
                </a:solidFill>
                <a:latin typeface="Times New Roman" panose="02020603050405020304" pitchFamily="18" charset="0"/>
                <a:cs typeface="Times New Roman" panose="02020603050405020304" pitchFamily="18" charset="0"/>
              </a:rPr>
              <a:t>разделам (подразделам) классификации расходов на 2020 год</a:t>
            </a:r>
          </a:p>
          <a:p>
            <a:endParaRPr lang="ru-RU" b="1" dirty="0"/>
          </a:p>
          <a:p>
            <a:endParaRPr lang="ru-RU" dirty="0"/>
          </a:p>
          <a:p>
            <a:endParaRPr lang="ru-RU" dirty="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31716525"/>
              </p:ext>
            </p:extLst>
          </p:nvPr>
        </p:nvGraphicFramePr>
        <p:xfrm>
          <a:off x="323528" y="3553807"/>
          <a:ext cx="8712968" cy="3115552"/>
        </p:xfrm>
        <a:graphic>
          <a:graphicData uri="http://schemas.openxmlformats.org/drawingml/2006/table">
            <a:tbl>
              <a:tblPr firstRow="1" firstCol="1" bandRow="1"/>
              <a:tblGrid>
                <a:gridCol w="6269090"/>
                <a:gridCol w="429232"/>
                <a:gridCol w="496734"/>
                <a:gridCol w="1517912"/>
              </a:tblGrid>
              <a:tr h="223251">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Наименование</a:t>
                      </a:r>
                      <a:endParaRPr lang="ru-RU" sz="1200" dirty="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Рз</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ПР</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Сумма (тыс. рублей)</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70">
                <a:tc>
                  <a:txBody>
                    <a:bodyPr/>
                    <a:lstStyle/>
                    <a:p>
                      <a:pPr>
                        <a:lnSpc>
                          <a:spcPct val="115000"/>
                        </a:lnSpc>
                        <a:spcAft>
                          <a:spcPts val="0"/>
                        </a:spcAft>
                      </a:pPr>
                      <a:r>
                        <a:rPr lang="ru-RU" sz="1200" b="1" dirty="0">
                          <a:effectLst/>
                          <a:latin typeface="Times New Roman"/>
                          <a:ea typeface="Times New Roman"/>
                          <a:cs typeface="Times New Roman"/>
                        </a:rPr>
                        <a:t>ИТОГО РАСХОДОВ</a:t>
                      </a:r>
                      <a:endParaRPr lang="ru-RU" sz="1200" dirty="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a:solidFill>
                            <a:srgbClr val="000000"/>
                          </a:solidFill>
                          <a:effectLst/>
                          <a:latin typeface="Times New Roman"/>
                          <a:ea typeface="Times New Roman"/>
                          <a:cs typeface="Times New Roman"/>
                        </a:rPr>
                        <a:t>887297,4</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64">
                <a:tc>
                  <a:txBody>
                    <a:bodyPr/>
                    <a:lstStyle/>
                    <a:p>
                      <a:pPr>
                        <a:lnSpc>
                          <a:spcPct val="115000"/>
                        </a:lnSpc>
                        <a:spcAft>
                          <a:spcPts val="0"/>
                        </a:spcAft>
                      </a:pPr>
                      <a:r>
                        <a:rPr lang="ru-RU" sz="1200" b="1" dirty="0">
                          <a:effectLst/>
                          <a:latin typeface="Times New Roman"/>
                          <a:ea typeface="Times New Roman"/>
                          <a:cs typeface="Times New Roman"/>
                        </a:rPr>
                        <a:t>Общегосударственные вопросы</a:t>
                      </a:r>
                      <a:endParaRPr lang="ru-RU" sz="1200" dirty="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56144,3</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502">
                <a:tc>
                  <a:txBody>
                    <a:bodyPr/>
                    <a:lstStyle/>
                    <a:p>
                      <a:pPr>
                        <a:lnSpc>
                          <a:spcPct val="115000"/>
                        </a:lnSpc>
                        <a:spcAft>
                          <a:spcPts val="0"/>
                        </a:spcAft>
                      </a:pPr>
                      <a:r>
                        <a:rPr lang="ru-RU" sz="1200" dirty="0">
                          <a:effectLst/>
                          <a:latin typeface="Times New Roman"/>
                          <a:ea typeface="Times New Roman"/>
                          <a:cs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200" dirty="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01</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22207,9</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8">
                <a:tc>
                  <a:txBody>
                    <a:bodyPr/>
                    <a:lstStyle/>
                    <a:p>
                      <a:pPr>
                        <a:lnSpc>
                          <a:spcPct val="115000"/>
                        </a:lnSpc>
                        <a:spcAft>
                          <a:spcPts val="0"/>
                        </a:spcAft>
                      </a:pPr>
                      <a:r>
                        <a:rPr lang="ru-RU" sz="1200" dirty="0">
                          <a:effectLst/>
                          <a:latin typeface="Times New Roman"/>
                          <a:ea typeface="Times New Roman"/>
                          <a:cs typeface="Times New Roman"/>
                        </a:rPr>
                        <a:t>Судебная система</a:t>
                      </a:r>
                      <a:endParaRPr lang="ru-RU" sz="1200" dirty="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a:ea typeface="Calibri"/>
                          <a:cs typeface="Times New Roman"/>
                        </a:rPr>
                        <a:t>01</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a:ea typeface="Calibri"/>
                          <a:cs typeface="Times New Roman"/>
                        </a:rPr>
                        <a:t>05</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4,3</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502">
                <a:tc>
                  <a:txBody>
                    <a:bodyPr/>
                    <a:lstStyle/>
                    <a:p>
                      <a:pPr>
                        <a:lnSpc>
                          <a:spcPct val="115000"/>
                        </a:lnSpc>
                        <a:spcAft>
                          <a:spcPts val="0"/>
                        </a:spcAft>
                      </a:pPr>
                      <a:r>
                        <a:rPr lang="ru-RU" sz="1200" dirty="0">
                          <a:effectLst/>
                          <a:latin typeface="Times New Roman"/>
                          <a:ea typeface="Times New Roman"/>
                          <a:cs typeface="Times New Roman"/>
                        </a:rPr>
                        <a:t>Обеспечение деятельности финансовых, налоговых и таможенных органов и органов финансового (финансово-бюджетного) надзора</a:t>
                      </a:r>
                      <a:endParaRPr lang="ru-RU" sz="1200" dirty="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06</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13406,0</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64">
                <a:tc>
                  <a:txBody>
                    <a:bodyPr/>
                    <a:lstStyle/>
                    <a:p>
                      <a:pPr>
                        <a:lnSpc>
                          <a:spcPct val="115000"/>
                        </a:lnSpc>
                        <a:spcAft>
                          <a:spcPts val="0"/>
                        </a:spcAft>
                      </a:pPr>
                      <a:r>
                        <a:rPr lang="ru-RU" sz="1200">
                          <a:effectLst/>
                          <a:latin typeface="Times New Roman"/>
                          <a:ea typeface="Times New Roman"/>
                          <a:cs typeface="Times New Roman"/>
                        </a:rPr>
                        <a:t>Обеспечение проведения выборов и референдумов</a:t>
                      </a:r>
                      <a:endParaRPr lang="ru-RU" sz="120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01</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07</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1546,0</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64">
                <a:tc>
                  <a:txBody>
                    <a:bodyPr/>
                    <a:lstStyle/>
                    <a:p>
                      <a:pPr>
                        <a:lnSpc>
                          <a:spcPct val="115000"/>
                        </a:lnSpc>
                        <a:spcAft>
                          <a:spcPts val="0"/>
                        </a:spcAft>
                      </a:pPr>
                      <a:r>
                        <a:rPr lang="ru-RU" sz="1200">
                          <a:effectLst/>
                          <a:latin typeface="Times New Roman"/>
                          <a:ea typeface="Times New Roman"/>
                          <a:cs typeface="Times New Roman"/>
                        </a:rPr>
                        <a:t>Резервные фонды</a:t>
                      </a:r>
                      <a:endParaRPr lang="ru-RU" sz="120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11</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340,0</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769">
                <a:tc>
                  <a:txBody>
                    <a:bodyPr/>
                    <a:lstStyle/>
                    <a:p>
                      <a:pPr>
                        <a:lnSpc>
                          <a:spcPct val="115000"/>
                        </a:lnSpc>
                        <a:spcAft>
                          <a:spcPts val="0"/>
                        </a:spcAft>
                      </a:pPr>
                      <a:r>
                        <a:rPr lang="ru-RU" sz="1200">
                          <a:effectLst/>
                          <a:latin typeface="Times New Roman"/>
                          <a:ea typeface="Times New Roman"/>
                          <a:cs typeface="Times New Roman"/>
                        </a:rPr>
                        <a:t>Другие общегосударственные вопросы</a:t>
                      </a:r>
                      <a:endParaRPr lang="ru-RU" sz="120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13</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18640,1</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64">
                <a:tc>
                  <a:txBody>
                    <a:bodyPr/>
                    <a:lstStyle/>
                    <a:p>
                      <a:pPr>
                        <a:lnSpc>
                          <a:spcPct val="115000"/>
                        </a:lnSpc>
                        <a:spcAft>
                          <a:spcPts val="0"/>
                        </a:spcAft>
                      </a:pPr>
                      <a:r>
                        <a:rPr lang="ru-RU" sz="1200" b="1">
                          <a:effectLst/>
                          <a:latin typeface="Times New Roman"/>
                          <a:ea typeface="Times New Roman"/>
                          <a:cs typeface="Times New Roman"/>
                        </a:rPr>
                        <a:t>Национальная оборона</a:t>
                      </a:r>
                      <a:endParaRPr lang="ru-RU" sz="120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02</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154,0</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64">
                <a:tc>
                  <a:txBody>
                    <a:bodyPr/>
                    <a:lstStyle/>
                    <a:p>
                      <a:pPr>
                        <a:lnSpc>
                          <a:spcPct val="115000"/>
                        </a:lnSpc>
                        <a:spcAft>
                          <a:spcPts val="0"/>
                        </a:spcAft>
                      </a:pPr>
                      <a:r>
                        <a:rPr lang="ru-RU" sz="1200">
                          <a:effectLst/>
                          <a:latin typeface="Times New Roman"/>
                          <a:ea typeface="Times New Roman"/>
                          <a:cs typeface="Times New Roman"/>
                        </a:rPr>
                        <a:t>Мобилизационная подготовка экономики</a:t>
                      </a:r>
                      <a:endParaRPr lang="ru-RU" sz="1200">
                        <a:effectLst/>
                        <a:latin typeface="Calibri"/>
                        <a:ea typeface="Calibri"/>
                        <a:cs typeface="Times New Roman"/>
                      </a:endParaRPr>
                    </a:p>
                  </a:txBody>
                  <a:tcPr marL="52688" marR="52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02</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154,0</a:t>
                      </a:r>
                      <a:endParaRPr lang="ru-RU" sz="1200" dirty="0">
                        <a:effectLst/>
                        <a:latin typeface="Calibri"/>
                        <a:ea typeface="Calibri"/>
                        <a:cs typeface="Times New Roman"/>
                      </a:endParaRPr>
                    </a:p>
                  </a:txBody>
                  <a:tcPr marL="52688" marR="52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74169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8000">
              <a:srgbClr val="FFCCFF"/>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682145788"/>
              </p:ext>
            </p:extLst>
          </p:nvPr>
        </p:nvGraphicFramePr>
        <p:xfrm>
          <a:off x="251520" y="188639"/>
          <a:ext cx="8712968" cy="6357305"/>
        </p:xfrm>
        <a:graphic>
          <a:graphicData uri="http://schemas.openxmlformats.org/drawingml/2006/table">
            <a:tbl>
              <a:tblPr firstRow="1" firstCol="1" bandRow="1"/>
              <a:tblGrid>
                <a:gridCol w="6275601"/>
                <a:gridCol w="434823"/>
                <a:gridCol w="503206"/>
                <a:gridCol w="1499338"/>
              </a:tblGrid>
              <a:tr h="201384">
                <a:tc>
                  <a:txBody>
                    <a:bodyPr/>
                    <a:lstStyle/>
                    <a:p>
                      <a:pPr>
                        <a:lnSpc>
                          <a:spcPct val="115000"/>
                        </a:lnSpc>
                        <a:spcAft>
                          <a:spcPts val="0"/>
                        </a:spcAft>
                      </a:pPr>
                      <a:r>
                        <a:rPr lang="ru-RU" sz="1200" b="1" dirty="0">
                          <a:effectLst/>
                          <a:latin typeface="Times New Roman"/>
                          <a:ea typeface="Times New Roman"/>
                          <a:cs typeface="Times New Roman"/>
                        </a:rPr>
                        <a:t>Национальная безопасность и правоохранительная деятельность</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solidFill>
                            <a:srgbClr val="000000"/>
                          </a:solidFill>
                          <a:effectLst/>
                          <a:latin typeface="Times New Roman"/>
                          <a:ea typeface="Times New Roman"/>
                          <a:cs typeface="Times New Roman"/>
                        </a:rPr>
                        <a:t>03</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solidFill>
                            <a:srgbClr val="000000"/>
                          </a:solidFill>
                          <a:effectLst/>
                          <a:latin typeface="Times New Roman"/>
                          <a:ea typeface="Times New Roman"/>
                          <a:cs typeface="Times New Roman"/>
                        </a:rPr>
                        <a:t> </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4014,9</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768">
                <a:tc>
                  <a:txBody>
                    <a:bodyPr/>
                    <a:lstStyle/>
                    <a:p>
                      <a:pPr>
                        <a:lnSpc>
                          <a:spcPct val="115000"/>
                        </a:lnSpc>
                        <a:spcAft>
                          <a:spcPts val="0"/>
                        </a:spcAft>
                      </a:pPr>
                      <a:r>
                        <a:rPr lang="ru-RU" sz="1200" dirty="0">
                          <a:effectLst/>
                          <a:latin typeface="Times New Roman"/>
                          <a:ea typeface="Times New Roman"/>
                          <a:cs typeface="Times New Roman"/>
                        </a:rPr>
                        <a:t>Защита населения и территории от чрезвычайных ситуаций природного и техногенного характера, гражданская оборона</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03</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09</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3872,0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Другие вопросы в области национальной безопасности и правоохранительной деятельности</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03</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142,9</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b="1" dirty="0">
                          <a:effectLst/>
                          <a:latin typeface="Times New Roman"/>
                          <a:ea typeface="Times New Roman"/>
                          <a:cs typeface="Times New Roman"/>
                        </a:rPr>
                        <a:t>Национальная экономика</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a:solidFill>
                            <a:srgbClr val="000000"/>
                          </a:solidFill>
                          <a:effectLst/>
                          <a:latin typeface="Times New Roman"/>
                          <a:ea typeface="Times New Roman"/>
                          <a:cs typeface="Times New Roman"/>
                        </a:rPr>
                        <a:t>33501,5</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Сельское хозяйство и рыболовство</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05</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6379,5</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Транспорт</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08</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4700,0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Дорожное хозяйство (дорожные фонды)</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09</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21475,0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solidFill>
                            <a:srgbClr val="000000"/>
                          </a:solidFill>
                          <a:effectLst/>
                          <a:latin typeface="Times New Roman"/>
                          <a:ea typeface="Times New Roman"/>
                          <a:cs typeface="Times New Roman"/>
                        </a:rPr>
                        <a:t>Связь и информатика</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420,0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Другие вопросы в области национальной экономики</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effectLst/>
                          <a:latin typeface="Times New Roman"/>
                          <a:ea typeface="Times New Roman"/>
                          <a:cs typeface="Times New Roman"/>
                        </a:rPr>
                        <a:t>12</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ru-RU" sz="1200">
                          <a:effectLst/>
                          <a:latin typeface="Times New Roman"/>
                          <a:ea typeface="Times New Roman"/>
                          <a:cs typeface="Times New Roman"/>
                        </a:rPr>
                        <a:t>527,0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b="1">
                          <a:effectLst/>
                          <a:latin typeface="Times New Roman"/>
                          <a:ea typeface="Times New Roman"/>
                          <a:cs typeface="Times New Roman"/>
                        </a:rPr>
                        <a:t>Жилищно-коммунальное хозяйство</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effectLst/>
                          <a:latin typeface="Times New Roman"/>
                          <a:ea typeface="Times New Roman"/>
                          <a:cs typeface="Times New Roman"/>
                        </a:rPr>
                        <a:t>05</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a:effectLst/>
                          <a:latin typeface="Times New Roman"/>
                          <a:ea typeface="Times New Roman"/>
                          <a:cs typeface="Times New Roman"/>
                        </a:rPr>
                        <a:t> </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ru-RU" sz="1200" b="1" dirty="0">
                          <a:effectLst/>
                          <a:latin typeface="Times New Roman"/>
                          <a:ea typeface="Times New Roman"/>
                          <a:cs typeface="Times New Roman"/>
                        </a:rPr>
                        <a:t>112675,0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Коммунальное хозяйство</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05</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02</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98890,0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Другие вопросы в области жилищно-коммунального хозяйства</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Times New Roman"/>
                          <a:ea typeface="Times New Roman"/>
                          <a:cs typeface="Times New Roman"/>
                        </a:rPr>
                        <a:t>05</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effectLst/>
                          <a:latin typeface="Times New Roman"/>
                          <a:ea typeface="Times New Roman"/>
                          <a:cs typeface="Times New Roman"/>
                        </a:rPr>
                        <a:t>05</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ru-RU" sz="1200" dirty="0">
                          <a:effectLst/>
                          <a:latin typeface="Times New Roman"/>
                          <a:ea typeface="Times New Roman"/>
                          <a:cs typeface="Times New Roman"/>
                        </a:rPr>
                        <a:t>13785,0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b="1" dirty="0">
                          <a:effectLst/>
                          <a:latin typeface="Times New Roman"/>
                          <a:ea typeface="Times New Roman"/>
                          <a:cs typeface="Times New Roman"/>
                        </a:rPr>
                        <a:t>Охрана окружающей среды</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06</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a:solidFill>
                            <a:srgbClr val="000000"/>
                          </a:solidFill>
                          <a:effectLst/>
                          <a:latin typeface="Times New Roman"/>
                          <a:ea typeface="Times New Roman"/>
                          <a:cs typeface="Times New Roman"/>
                        </a:rPr>
                        <a:t>95,0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Сбор, удаление отходов и очистка сточных вод</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06</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02</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65,0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 Другие вопросы в области охраны окружающей среды</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06</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05</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30,0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b="1">
                          <a:effectLst/>
                          <a:latin typeface="Times New Roman"/>
                          <a:ea typeface="Times New Roman"/>
                          <a:cs typeface="Times New Roman"/>
                        </a:rPr>
                        <a:t>Образование</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07</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506126,5</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Дошкольное образование</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07</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131951,7</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Общее образование</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07</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02</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262433,6</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Дополнительное образование детей</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07</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03</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effectLst/>
                          <a:latin typeface="Times New Roman"/>
                          <a:ea typeface="Times New Roman"/>
                          <a:cs typeface="Times New Roman"/>
                        </a:rPr>
                        <a:t>49653,6</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57">
                <a:tc>
                  <a:txBody>
                    <a:bodyPr/>
                    <a:lstStyle/>
                    <a:p>
                      <a:pPr>
                        <a:lnSpc>
                          <a:spcPct val="115000"/>
                        </a:lnSpc>
                        <a:spcAft>
                          <a:spcPts val="0"/>
                        </a:spcAft>
                      </a:pPr>
                      <a:r>
                        <a:rPr lang="ru-RU" sz="1200" dirty="0">
                          <a:effectLst/>
                          <a:latin typeface="Times New Roman"/>
                          <a:ea typeface="Times New Roman"/>
                          <a:cs typeface="Times New Roman"/>
                        </a:rPr>
                        <a:t>Молодежная политика </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07</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07</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4330,2</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Другие вопросы в области образования</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07</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09</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57757,4</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b="1">
                          <a:effectLst/>
                          <a:latin typeface="Times New Roman"/>
                          <a:ea typeface="Times New Roman"/>
                          <a:cs typeface="Times New Roman"/>
                        </a:rPr>
                        <a:t>Культура, кинематография</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08</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94860,8</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Культура</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08</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87909,8</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Другие вопросы в области культуры, кинематографии</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08</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6951,0</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b="1" dirty="0">
                          <a:effectLst/>
                          <a:latin typeface="Times New Roman"/>
                          <a:ea typeface="Times New Roman"/>
                          <a:cs typeface="Times New Roman"/>
                        </a:rPr>
                        <a:t>Социальная политика</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10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40151,7</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Пенсионное обеспечение</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2497,6</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Социальное обеспечение населения</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03</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3475,1</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dirty="0">
                          <a:effectLst/>
                          <a:latin typeface="Times New Roman"/>
                          <a:ea typeface="Times New Roman"/>
                          <a:cs typeface="Times New Roman"/>
                        </a:rPr>
                        <a:t>Охрана семьи и детства</a:t>
                      </a:r>
                      <a:endParaRPr lang="ru-RU" sz="1200" dirty="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04</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32254,5</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lnSpc>
                          <a:spcPct val="115000"/>
                        </a:lnSpc>
                        <a:spcAft>
                          <a:spcPts val="0"/>
                        </a:spcAft>
                      </a:pPr>
                      <a:r>
                        <a:rPr lang="ru-RU" sz="1200">
                          <a:effectLst/>
                          <a:latin typeface="Times New Roman"/>
                          <a:ea typeface="Times New Roman"/>
                          <a:cs typeface="Times New Roman"/>
                        </a:rPr>
                        <a:t>Другие вопросы в области социальной политики</a:t>
                      </a:r>
                      <a:endParaRPr lang="ru-RU" sz="1200">
                        <a:effectLst/>
                        <a:latin typeface="Calibri"/>
                        <a:ea typeface="Calibri"/>
                        <a:cs typeface="Times New Roman"/>
                      </a:endParaRPr>
                    </a:p>
                  </a:txBody>
                  <a:tcPr marL="18015" marR="180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10</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06</a:t>
                      </a:r>
                      <a:endParaRPr lang="ru-RU" sz="120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1924,5</a:t>
                      </a:r>
                      <a:endParaRPr lang="ru-RU" sz="1200" dirty="0">
                        <a:effectLst/>
                        <a:latin typeface="Calibri"/>
                        <a:ea typeface="Calibri"/>
                        <a:cs typeface="Times New Roman"/>
                      </a:endParaRPr>
                    </a:p>
                  </a:txBody>
                  <a:tcPr marL="18015" marR="18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3549650" y="-158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74169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15227154"/>
              </p:ext>
            </p:extLst>
          </p:nvPr>
        </p:nvGraphicFramePr>
        <p:xfrm>
          <a:off x="395536" y="332656"/>
          <a:ext cx="8496943" cy="2016224"/>
        </p:xfrm>
        <a:graphic>
          <a:graphicData uri="http://schemas.openxmlformats.org/drawingml/2006/table">
            <a:tbl>
              <a:tblPr firstRow="1" firstCol="1" bandRow="1"/>
              <a:tblGrid>
                <a:gridCol w="6163540"/>
                <a:gridCol w="442419"/>
                <a:gridCol w="511993"/>
                <a:gridCol w="1378991"/>
              </a:tblGrid>
              <a:tr h="288032">
                <a:tc>
                  <a:txBody>
                    <a:bodyPr/>
                    <a:lstStyle/>
                    <a:p>
                      <a:pPr>
                        <a:lnSpc>
                          <a:spcPct val="115000"/>
                        </a:lnSpc>
                        <a:spcAft>
                          <a:spcPts val="0"/>
                        </a:spcAft>
                      </a:pPr>
                      <a:r>
                        <a:rPr lang="ru-RU" sz="1200" b="1" dirty="0">
                          <a:effectLst/>
                          <a:latin typeface="Times New Roman"/>
                          <a:ea typeface="Times New Roman"/>
                          <a:cs typeface="Times New Roman"/>
                        </a:rPr>
                        <a:t>Физическая культура и спорт</a:t>
                      </a:r>
                      <a:endParaRPr lang="ru-RU" sz="12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solidFill>
                            <a:srgbClr val="000000"/>
                          </a:solidFill>
                          <a:effectLst/>
                          <a:latin typeface="Times New Roman"/>
                          <a:ea typeface="Times New Roman"/>
                          <a:cs typeface="Times New Roman"/>
                        </a:rPr>
                        <a:t>11</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solidFill>
                            <a:srgbClr val="000000"/>
                          </a:solidFill>
                          <a:effectLst/>
                          <a:latin typeface="Times New Roman"/>
                          <a:ea typeface="Times New Roman"/>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3430,4</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ru-RU" sz="1200">
                          <a:solidFill>
                            <a:srgbClr val="000000"/>
                          </a:solidFill>
                          <a:effectLst/>
                          <a:latin typeface="Times New Roman"/>
                          <a:ea typeface="Times New Roman"/>
                          <a:cs typeface="Times New Roman"/>
                        </a:rPr>
                        <a:t>Физическая культура</a:t>
                      </a:r>
                      <a:endParaRPr lang="ru-RU"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effectLst/>
                          <a:latin typeface="Times New Roman"/>
                          <a:ea typeface="Times New Roman"/>
                          <a:cs typeface="Times New Roman"/>
                        </a:rPr>
                        <a:t>01</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3430,4</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ru-RU" sz="1200" b="1">
                          <a:effectLst/>
                          <a:latin typeface="Times New Roman"/>
                          <a:ea typeface="Times New Roman"/>
                          <a:cs typeface="Times New Roman"/>
                        </a:rPr>
                        <a:t>Средства массовой информации</a:t>
                      </a:r>
                      <a:endParaRPr lang="ru-RU"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12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934,0</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ru-RU" sz="1200" dirty="0">
                          <a:effectLst/>
                          <a:latin typeface="Times New Roman"/>
                          <a:ea typeface="Times New Roman"/>
                          <a:cs typeface="Times New Roman"/>
                        </a:rPr>
                        <a:t>Периодическая печать и издательства</a:t>
                      </a:r>
                      <a:endParaRPr lang="ru-RU" sz="12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934,0</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lang="ru-RU" sz="1200" b="1">
                          <a:effectLst/>
                          <a:latin typeface="Times New Roman"/>
                          <a:ea typeface="Times New Roman"/>
                          <a:cs typeface="Times New Roman"/>
                        </a:rPr>
                        <a:t>Межбюджетные трансферты общего характера бюджетам бюджетной системы Российской Федерации </a:t>
                      </a:r>
                      <a:endParaRPr lang="ru-RU"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14</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solidFill>
                            <a:srgbClr val="000000"/>
                          </a:solidFill>
                          <a:effectLst/>
                          <a:latin typeface="Times New Roman"/>
                          <a:ea typeface="Times New Roman"/>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b="1" dirty="0">
                          <a:solidFill>
                            <a:srgbClr val="000000"/>
                          </a:solidFill>
                          <a:effectLst/>
                          <a:latin typeface="Times New Roman"/>
                          <a:ea typeface="Times New Roman"/>
                          <a:cs typeface="Times New Roman"/>
                        </a:rPr>
                        <a:t>35209,3</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lang="ru-RU" sz="1200">
                          <a:effectLst/>
                          <a:latin typeface="Times New Roman"/>
                          <a:ea typeface="Times New Roman"/>
                          <a:cs typeface="Times New Roman"/>
                        </a:rPr>
                        <a:t>Дотации на выравнивание бюджетной обеспеченности субъектов Российской Федерации и муниципальных образований</a:t>
                      </a:r>
                      <a:endParaRPr lang="ru-RU"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14</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15511,0</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ru-RU" sz="1200">
                          <a:solidFill>
                            <a:srgbClr val="000000"/>
                          </a:solidFill>
                          <a:effectLst/>
                          <a:latin typeface="Times New Roman"/>
                          <a:ea typeface="Times New Roman"/>
                          <a:cs typeface="Times New Roman"/>
                        </a:rPr>
                        <a:t>Прочие межбюджетные трансферты общего характера</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14</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effectLst/>
                          <a:latin typeface="Times New Roman"/>
                          <a:ea typeface="Times New Roman"/>
                          <a:cs typeface="Times New Roman"/>
                        </a:rPr>
                        <a:t>03</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effectLst/>
                          <a:latin typeface="Times New Roman"/>
                          <a:ea typeface="Times New Roman"/>
                          <a:cs typeface="Times New Roman"/>
                        </a:rPr>
                        <a:t>19698,3</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395536" y="2564903"/>
            <a:ext cx="8568952" cy="3970318"/>
          </a:xfrm>
          <a:prstGeom prst="rect">
            <a:avLst/>
          </a:prstGeom>
        </p:spPr>
        <p:txBody>
          <a:bodyPr wrap="square">
            <a:spAutoFit/>
          </a:bodyPr>
          <a:lstStyle/>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В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бюджете на 2020 год сформировано отдельное приложение по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распределению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бюджетных ассигнований на реализацию муниципальных проектов, направленных на достижение результатов реализации федеральных проектов, в соответствии с Указом Президента Российской Федерации от 07.05.2018 №204 «О национальных целях и стратегических задачах развития Российской Федерации на период до 2024 года».</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Основную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долю в расходах бюджета муниципального образования Юрьев-Польский район занимают расходы на образование, жилищно-коммунальное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хозяйство</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культуру, общегосударственные расходы, социальную политику,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межбюджетные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трансферты общего характера, национальную экономику.</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На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образование в 2020 году планируется направить из бюджета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муниципального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образования Юрьев-Польский район 506126,5 тыс. рублей, что составит 103,1 % к плану на 2019 год.</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Основные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направления расходов – расходы на развитие учреждений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образования</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из них на содержание  14 школ прогнозируется направить 262433,6 тыс. рублей (104,9% к проекту 2019 года), 9 учреждений дошкольного образование 131951,7 тыс. рублей(99,1% к проекту 2019 года), 3 учреждений дополнительного образования детей 49653,6 тыс. рублей(112,2% к проекту 2019 года).</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Предусмотрено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 2020 год 4330,2 тыс. рублей на оздоровление детей и подростков.</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На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обеспечение деятельности  2 казенных учреждений образования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направлено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54460,4 тыс. рублей или 99,1% к проекту 2019 года.</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На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жилищно-коммунальное хозяйство планируется направить 112675 тыс. рублей (свыше 200% к плану на 2019 год).</a:t>
            </a:r>
          </a:p>
        </p:txBody>
      </p:sp>
    </p:spTree>
    <p:extLst>
      <p:ext uri="{BB962C8B-B14F-4D97-AF65-F5344CB8AC3E}">
        <p14:creationId xmlns:p14="http://schemas.microsoft.com/office/powerpoint/2010/main" val="14774169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1">
          <a:gsLst>
            <a:gs pos="16680">
              <a:srgbClr val="FFDAFF"/>
            </a:gs>
            <a:gs pos="16000">
              <a:srgbClr val="FFCCFF"/>
            </a:gs>
            <a:gs pos="18000">
              <a:srgbClr val="FFCCFF"/>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79512" y="116632"/>
            <a:ext cx="8712968" cy="6555641"/>
          </a:xfrm>
          <a:prstGeom prst="rect">
            <a:avLst/>
          </a:prstGeom>
        </p:spPr>
        <p:txBody>
          <a:bodyPr wrap="square">
            <a:spAutoFit/>
          </a:bodyPr>
          <a:lstStyle/>
          <a:p>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Средства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направлены на:</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реализацию муниципальной программы «Модернизация и развитие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коммунальной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инфраструктуры МО Юрьев-Польский район на 2020-2024 г</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г</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 98590 тыс. рублей;</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актуализация схем водоснабжения  (на исполнение вопросов местного значения МО г</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Юрьев-Польский</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 300 тыс. рублей;</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расходы на обеспечение деятельности муниципального казенного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учреждения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«МКУ УКС» - 13410 тыс. рублей;</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расходы за счет субвенции на осуществление отдельных государственных полномочий по региональному государственному жилищному надзору и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лицензионному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контролю  375 тыс. рублей.</a:t>
            </a:r>
          </a:p>
          <a:p>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На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культуру в 2020 году планируется направить из бюджета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муниципального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образования Юрьев-Польский район 94860,8 тыс. рублей (108,8 % к проекту на 2019 год, из них:</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 обеспечение деятельности (оказание услуг) 4 дворцов и домов культуры, 57557,7 тыс. рублей(121,5% к проекту 2019 года);</a:t>
            </a:r>
          </a:p>
          <a:p>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МБУК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«Юрьев-Польская ЦБС» 19646,1 тыс. руб.(111,7% к проекту 2019 года);</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МБУК «Юрьев-Польский историко-архитектурный музей 10706 тыс. руб. (110,4% к проекту 2019 года). 	На обеспечение деятельности  1 казенного учреждения культуры направлено 4837 тыс. рублей (46,5% к проекту 2019 года).</a:t>
            </a:r>
          </a:p>
          <a:p>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Расходы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 обеспечение общественно-значимых мероприятий составят 565 тыс. рублей (103,8% к проекту 2019 года).</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На социальную политику запланировано в 2020 году 40151,7 тыс. рублей, что составит 78,9 % к плану на 2019 год.</a:t>
            </a:r>
          </a:p>
          <a:p>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Средства выделены на:</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доплату к пенсиям  муниципальных служащих- 2497,6 тыс. рублей;</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предоставление жилищных субсидий государственным гражданским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служащим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Владимирской области, работникам государственных учреждений, </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финансируемых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из областного бюджета, муниципальным служащим и работникам учреждений бюджетной сферы, финансируемых из местных бюджетов- 1068,9 тыс. рублей; </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обеспечение жильем молодых семей – 1788,3 тыс. рублей;</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социальную поддержку детей-инвалидов дошкольного возраста- 470,5 тыс. рублей;</a:t>
            </a:r>
          </a:p>
          <a:p>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меры социальной поддержки населения (выплаты Почетному гражданину) 146 тыс. рублей; </a:t>
            </a:r>
          </a:p>
        </p:txBody>
      </p:sp>
    </p:spTree>
    <p:extLst>
      <p:ext uri="{BB962C8B-B14F-4D97-AF65-F5344CB8AC3E}">
        <p14:creationId xmlns:p14="http://schemas.microsoft.com/office/powerpoint/2010/main" val="1669249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39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79512" y="116632"/>
            <a:ext cx="8784976" cy="6555641"/>
          </a:xfrm>
          <a:prstGeom prst="rect">
            <a:avLst/>
          </a:prstGeom>
        </p:spPr>
        <p:txBody>
          <a:bodyPr wrap="square">
            <a:spAutoFit/>
          </a:bodyPr>
          <a:lstStyle/>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обеспечение равной доступности услуг общественного транспорта для отдельных категорий граждан в муниципальном сообщении 1,4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компенсацию родительской платы, взимаемой за присмотр и уход за детьми, осваивающими образовательные программы дошкольного образования в муниципальных образовательных организациях  в сумме 18216,4 тыс. рублей, в том числе за счет средств субвенции из областного бюджета– 14434,5 тыс. рублей, за счет средств местного бюджета – 3781,9тыс.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содержание ребенка в семье опекуна и приемной семье, а также вознаграждение, причитающееся приемному родителю – 11157 тыс. рублей; </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помещений- 2881,1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обеспечение полномочий по организации и осуществлению деятельности по опеке и попечительству в отношении несовершеннолетних граждан – 1924,5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На национальную экономику в 2020 году планируется направить из бюджета муниципального образования Юрьев-Польский район 33501,5 тыс. рублей (145 % к плану на 2019 год).</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Средства </a:t>
            </a:r>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выделены на:</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содержание казенного учреждения «Управление сельского хозяйства Юрьев-Польского района» – 6010,0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субсидии на организацию пассажирских перевозок пригородным автомобильным транспортом- 4700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мероприятия по муниципальной программе «Развитие сети автомобильных дорог общего пользования местного значения муниципального образования Юрьев-Польский район на 2017-2021 годы» – 21475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мероприятия по муниципальной программе «Обеспечение территории Юрьев-Польского района документами территориального планирования на 2020-2022 годы» – 301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мероприятия по муниципальной программе «Развитие информатизации администрации МО Юрьев-Польский район на 2020-2022 годы» - 420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мероприятия по муниципальной программе «Содействие развитию малого и среднего предпринимательства в муниципальном образовании Юрьев-Польский район на 2020-2022 годы» -100 тыс. рублей;</a:t>
            </a:r>
          </a:p>
          <a:p>
            <a:pPr algn="just"/>
            <a:r>
              <a:rPr lang="ru-RU" sz="1400" dirty="0">
                <a:solidFill>
                  <a:schemeClr val="tx1">
                    <a:lumMod val="95000"/>
                    <a:lumOff val="5000"/>
                  </a:schemeClr>
                </a:solidFill>
                <a:latin typeface="Times New Roman" panose="02020603050405020304" pitchFamily="18" charset="0"/>
                <a:cs typeface="Times New Roman" panose="02020603050405020304" pitchFamily="18" charset="0"/>
              </a:rPr>
              <a:t>- расходы за счет средств субвенции на осуществление отдельных государственных полномочий Владимирской области в сфере обращения с безнадзорными животными в сумме – 369,5 тыс. рублей</a:t>
            </a:r>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9344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28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5" name="Прямоугольник 4"/>
          <p:cNvSpPr/>
          <p:nvPr/>
        </p:nvSpPr>
        <p:spPr>
          <a:xfrm>
            <a:off x="323528" y="188639"/>
            <a:ext cx="8568952" cy="3754874"/>
          </a:xfrm>
          <a:prstGeom prst="rect">
            <a:avLst/>
          </a:prstGeom>
        </p:spPr>
        <p:txBody>
          <a:bodyPr wrap="square">
            <a:spAutoFit/>
          </a:bodyPr>
          <a:lstStyle/>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расходы на обеспечение информационных, рекламных формирований имиджа поселения (на исполнение вопросов местного значения МО г. Юрьев-Польский)- 126 тыс. рублей.</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Межбюджетные отношения бюджета муниципального образования Юрьев-Польский район и бюджетов муниципальных образований на 2020 год</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Оказание финансовой помощи местным бюджетам – один из приоритетов бюджета.</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Система межбюджетных трансфертов из бюджета муниципального образования Юрьев-Польский район бюджетам муниципальных образований Юрьев-Польского района ориентирована на необходимость обеспечения равных условий получения жителями муниципальных услуг в рамках переданных государственных полномочий и вопросов местного значения. </a:t>
            </a:r>
          </a:p>
          <a:p>
            <a:pPr algn="just"/>
            <a:r>
              <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rPr>
              <a:t>       Реализации указанной цели способствует предоставление из бюджета муниципального образования Юрьев-Польский район межбюджетных трансфертов. </a:t>
            </a:r>
          </a:p>
          <a:p>
            <a:pPr algn="just"/>
            <a:endPar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Общий объем межбюджетных трансфертов бюджетам муниципальных образований </a:t>
            </a:r>
          </a:p>
          <a:p>
            <a:pPr algn="ct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на 2020 год характеризуется следующими данными:</a:t>
            </a:r>
          </a:p>
          <a:p>
            <a:pPr algn="ctr"/>
            <a:endPar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ru-RU" sz="1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12974"/>
            <a:ext cx="7848872" cy="374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Таблица 11"/>
          <p:cNvGraphicFramePr>
            <a:graphicFrameLocks noGrp="1"/>
          </p:cNvGraphicFramePr>
          <p:nvPr>
            <p:extLst>
              <p:ext uri="{D42A27DB-BD31-4B8C-83A1-F6EECF244321}">
                <p14:modId xmlns:p14="http://schemas.microsoft.com/office/powerpoint/2010/main" val="1049606872"/>
              </p:ext>
            </p:extLst>
          </p:nvPr>
        </p:nvGraphicFramePr>
        <p:xfrm>
          <a:off x="838200" y="3429000"/>
          <a:ext cx="4381872" cy="3114675"/>
        </p:xfrm>
        <a:graphic>
          <a:graphicData uri="http://schemas.openxmlformats.org/drawingml/2006/table">
            <a:tbl>
              <a:tblPr/>
              <a:tblGrid>
                <a:gridCol w="4381872"/>
              </a:tblGrid>
              <a:tr h="3114675">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3959344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28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395536" y="332656"/>
            <a:ext cx="8496944" cy="1169551"/>
          </a:xfrm>
          <a:prstGeom prst="rect">
            <a:avLst/>
          </a:prstGeom>
        </p:spPr>
        <p:txBody>
          <a:bodyPr wrap="square">
            <a:spAutoFit/>
          </a:bodyPr>
          <a:lstStyle/>
          <a:p>
            <a:pPr algn="just"/>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Предоставление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иных межбюджетных трансфертов другим бюджетам в 2020 году предусмотрено со снижением на 79 995,5 тыс. рублей к проекту 2019 года. (В 2019 году планировалось предоставление субсидии из областного бюджета на реконструкцию стадиона «Труд», строительство жилья и приобретение жилых помещений для граждан, нуждающихся в улучшении жилищных условий).</a:t>
            </a:r>
          </a:p>
          <a:p>
            <a:pPr algn="just"/>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Распределение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иных межбюджетных трансфертов на сбалансированность местных бюджетов:</a:t>
            </a:r>
          </a:p>
        </p:txBody>
      </p:sp>
      <p:graphicFrame>
        <p:nvGraphicFramePr>
          <p:cNvPr id="4" name="Таблица 3"/>
          <p:cNvGraphicFramePr>
            <a:graphicFrameLocks noGrp="1"/>
          </p:cNvGraphicFramePr>
          <p:nvPr>
            <p:extLst>
              <p:ext uri="{D42A27DB-BD31-4B8C-83A1-F6EECF244321}">
                <p14:modId xmlns:p14="http://schemas.microsoft.com/office/powerpoint/2010/main" val="2595662214"/>
              </p:ext>
            </p:extLst>
          </p:nvPr>
        </p:nvGraphicFramePr>
        <p:xfrm>
          <a:off x="755576" y="1700808"/>
          <a:ext cx="7488832" cy="1936242"/>
        </p:xfrm>
        <a:graphic>
          <a:graphicData uri="http://schemas.openxmlformats.org/drawingml/2006/table">
            <a:tbl>
              <a:tblPr/>
              <a:tblGrid>
                <a:gridCol w="431800"/>
                <a:gridCol w="3672656"/>
                <a:gridCol w="3384376"/>
              </a:tblGrid>
              <a:tr h="609600">
                <a:tc>
                  <a:txBody>
                    <a:bodyPr/>
                    <a:lstStyle/>
                    <a:p>
                      <a:pPr algn="ctr">
                        <a:lnSpc>
                          <a:spcPct val="115000"/>
                        </a:lnSpc>
                        <a:spcAft>
                          <a:spcPts val="0"/>
                        </a:spcAft>
                      </a:pPr>
                      <a:r>
                        <a:rPr lang="ru-RU" sz="140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effectLst/>
                          <a:latin typeface="Times New Roman"/>
                          <a:ea typeface="Times New Roman"/>
                          <a:cs typeface="Times New Roman"/>
                        </a:rPr>
                        <a:t>Наименование муниципального образования </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Сумма </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5">
                <a:tc>
                  <a:txBody>
                    <a:bodyPr/>
                    <a:lstStyle/>
                    <a:p>
                      <a:pPr>
                        <a:lnSpc>
                          <a:spcPct val="115000"/>
                        </a:lnSpc>
                        <a:spcAft>
                          <a:spcPts val="0"/>
                        </a:spcAft>
                      </a:pPr>
                      <a:r>
                        <a:rPr lang="ru-RU" sz="1400">
                          <a:effectLst/>
                          <a:latin typeface="Times New Roman"/>
                          <a:ea typeface="Times New Roman"/>
                          <a:cs typeface="Times New Roman"/>
                        </a:rPr>
                        <a:t>1.</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effectLst/>
                          <a:latin typeface="Times New Roman"/>
                          <a:ea typeface="Times New Roman"/>
                          <a:cs typeface="Times New Roman"/>
                        </a:rPr>
                        <a:t>город Юрьев-Польский</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400">
                          <a:effectLst/>
                          <a:latin typeface="Times New Roman"/>
                          <a:ea typeface="Times New Roman"/>
                          <a:cs typeface="Times New Roman"/>
                        </a:rPr>
                        <a:t>18090,3</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5">
                <a:tc>
                  <a:txBody>
                    <a:bodyPr/>
                    <a:lstStyle/>
                    <a:p>
                      <a:pPr>
                        <a:lnSpc>
                          <a:spcPct val="115000"/>
                        </a:lnSpc>
                        <a:spcAft>
                          <a:spcPts val="0"/>
                        </a:spcAft>
                      </a:pPr>
                      <a:r>
                        <a:rPr lang="ru-RU" sz="1400">
                          <a:effectLst/>
                          <a:latin typeface="Times New Roman"/>
                          <a:ea typeface="Times New Roman"/>
                          <a:cs typeface="Times New Roman"/>
                        </a:rPr>
                        <a:t>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effectLst/>
                          <a:latin typeface="Times New Roman"/>
                          <a:ea typeface="Times New Roman"/>
                          <a:cs typeface="Times New Roman"/>
                        </a:rPr>
                        <a:t>Красносельское</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400">
                          <a:effectLst/>
                          <a:latin typeface="Times New Roman"/>
                          <a:ea typeface="Times New Roman"/>
                          <a:cs typeface="Times New Roman"/>
                        </a:rPr>
                        <a:t>130,0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lnSpc>
                          <a:spcPct val="115000"/>
                        </a:lnSpc>
                        <a:spcAft>
                          <a:spcPts val="0"/>
                        </a:spcAft>
                      </a:pPr>
                      <a:r>
                        <a:rPr lang="ru-RU" sz="1400">
                          <a:effectLst/>
                          <a:latin typeface="Times New Roman"/>
                          <a:ea typeface="Times New Roman"/>
                          <a:cs typeface="Times New Roman"/>
                        </a:rPr>
                        <a:t>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effectLst/>
                          <a:latin typeface="Times New Roman"/>
                          <a:ea typeface="Times New Roman"/>
                          <a:cs typeface="Times New Roman"/>
                        </a:rPr>
                        <a:t>Небыловское</a:t>
                      </a:r>
                      <a:endParaRPr lang="ru-RU"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400">
                          <a:effectLst/>
                          <a:latin typeface="Times New Roman"/>
                          <a:ea typeface="Times New Roman"/>
                          <a:cs typeface="Times New Roman"/>
                        </a:rPr>
                        <a:t>503,0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lnSpc>
                          <a:spcPct val="115000"/>
                        </a:lnSpc>
                        <a:spcAft>
                          <a:spcPts val="0"/>
                        </a:spcAft>
                      </a:pPr>
                      <a:r>
                        <a:rPr lang="ru-RU" sz="1400">
                          <a:effectLst/>
                          <a:latin typeface="Times New Roman"/>
                          <a:ea typeface="Times New Roman"/>
                          <a:cs typeface="Times New Roman"/>
                        </a:rPr>
                        <a:t>3.</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effectLst/>
                          <a:latin typeface="Times New Roman"/>
                          <a:ea typeface="Times New Roman"/>
                          <a:cs typeface="Times New Roman"/>
                        </a:rPr>
                        <a:t>Симское</a:t>
                      </a:r>
                      <a:endParaRPr lang="ru-RU"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400">
                          <a:effectLst/>
                          <a:latin typeface="Times New Roman"/>
                          <a:ea typeface="Times New Roman"/>
                          <a:cs typeface="Times New Roman"/>
                        </a:rPr>
                        <a:t>975,0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ru-RU" sz="1400" b="1">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Times New Roman"/>
                          <a:cs typeface="Times New Roman"/>
                        </a:rPr>
                        <a:t>Итого</a:t>
                      </a:r>
                      <a:endParaRPr lang="ru-RU"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400" dirty="0">
                          <a:effectLst/>
                          <a:latin typeface="Times New Roman"/>
                          <a:ea typeface="Times New Roman"/>
                          <a:cs typeface="Times New Roman"/>
                        </a:rPr>
                        <a:t>19698,3</a:t>
                      </a:r>
                      <a:endParaRPr lang="ru-RU"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323528" y="3861048"/>
            <a:ext cx="8424936" cy="2797882"/>
          </a:xfrm>
          <a:prstGeom prst="rect">
            <a:avLst/>
          </a:prstGeom>
        </p:spPr>
        <p:txBody>
          <a:bodyPr wrap="square">
            <a:spAutoFit/>
          </a:bodyPr>
          <a:lstStyle/>
          <a:p>
            <a:pPr indent="457200" algn="just">
              <a:lnSpc>
                <a:spcPct val="115000"/>
              </a:lnSpc>
              <a:spcAft>
                <a:spcPts val="0"/>
              </a:spcAft>
            </a:pPr>
            <a:r>
              <a:rPr lang="ru-RU" sz="1400" dirty="0">
                <a:solidFill>
                  <a:schemeClr val="tx1">
                    <a:lumMod val="75000"/>
                    <a:lumOff val="25000"/>
                  </a:schemeClr>
                </a:solidFill>
                <a:latin typeface="Times New Roman" panose="02020603050405020304" pitchFamily="18" charset="0"/>
                <a:ea typeface="Times New Roman"/>
                <a:cs typeface="Times New Roman" panose="02020603050405020304" pitchFamily="18" charset="0"/>
              </a:rPr>
              <a:t>Иные межбюджетные трансферты бюджету муниципального образования город Юрьев-Польский предусмотрены в сумме 18090,3 тыс. рублей, из них на:</a:t>
            </a:r>
            <a:endParaRPr lang="ru-RU" sz="1400" dirty="0">
              <a:solidFill>
                <a:schemeClr val="tx1">
                  <a:lumMod val="75000"/>
                  <a:lumOff val="25000"/>
                </a:schemeClr>
              </a:solidFill>
              <a:latin typeface="Times New Roman" panose="02020603050405020304" pitchFamily="18" charset="0"/>
              <a:ea typeface="Calibri"/>
              <a:cs typeface="Times New Roman" panose="02020603050405020304" pitchFamily="18" charset="0"/>
            </a:endParaRPr>
          </a:p>
          <a:p>
            <a:pPr indent="457200" algn="just">
              <a:lnSpc>
                <a:spcPct val="115000"/>
              </a:lnSpc>
              <a:spcAft>
                <a:spcPts val="0"/>
              </a:spcAft>
            </a:pPr>
            <a:r>
              <a:rPr lang="ru-RU" sz="1400" dirty="0">
                <a:solidFill>
                  <a:schemeClr val="tx1">
                    <a:lumMod val="75000"/>
                    <a:lumOff val="25000"/>
                  </a:schemeClr>
                </a:solidFill>
                <a:latin typeface="Times New Roman" panose="02020603050405020304" pitchFamily="18" charset="0"/>
                <a:ea typeface="Times New Roman"/>
                <a:cs typeface="Times New Roman" panose="02020603050405020304" pitchFamily="18" charset="0"/>
              </a:rPr>
              <a:t>-  сбалансированность местного бюджета 15500 тыс. рублей;</a:t>
            </a:r>
            <a:endParaRPr lang="ru-RU" sz="1400" dirty="0">
              <a:solidFill>
                <a:schemeClr val="tx1">
                  <a:lumMod val="75000"/>
                  <a:lumOff val="25000"/>
                </a:schemeClr>
              </a:solidFill>
              <a:latin typeface="Times New Roman" panose="02020603050405020304" pitchFamily="18" charset="0"/>
              <a:ea typeface="Calibri"/>
              <a:cs typeface="Times New Roman" panose="02020603050405020304" pitchFamily="18" charset="0"/>
            </a:endParaRPr>
          </a:p>
          <a:p>
            <a:pPr indent="457200" algn="just">
              <a:lnSpc>
                <a:spcPct val="115000"/>
              </a:lnSpc>
              <a:spcAft>
                <a:spcPts val="0"/>
              </a:spcAft>
            </a:pPr>
            <a:r>
              <a:rPr lang="ru-RU" sz="1400" dirty="0">
                <a:solidFill>
                  <a:schemeClr val="tx1">
                    <a:lumMod val="75000"/>
                    <a:lumOff val="25000"/>
                  </a:schemeClr>
                </a:solidFill>
                <a:latin typeface="Times New Roman" panose="02020603050405020304" pitchFamily="18" charset="0"/>
                <a:ea typeface="Times New Roman"/>
                <a:cs typeface="Times New Roman" panose="02020603050405020304" pitchFamily="18" charset="0"/>
              </a:rPr>
              <a:t>-  обеспечение жильем молодых семей 1328,3 тыс. рублей;</a:t>
            </a:r>
            <a:endParaRPr lang="ru-RU" sz="1400" dirty="0">
              <a:solidFill>
                <a:schemeClr val="tx1">
                  <a:lumMod val="75000"/>
                  <a:lumOff val="25000"/>
                </a:schemeClr>
              </a:solidFill>
              <a:latin typeface="Times New Roman" panose="02020603050405020304" pitchFamily="18" charset="0"/>
              <a:ea typeface="Calibri"/>
              <a:cs typeface="Times New Roman" panose="02020603050405020304" pitchFamily="18" charset="0"/>
            </a:endParaRPr>
          </a:p>
          <a:p>
            <a:pPr indent="457200" algn="just">
              <a:lnSpc>
                <a:spcPct val="115000"/>
              </a:lnSpc>
              <a:spcAft>
                <a:spcPts val="0"/>
              </a:spcAft>
            </a:pPr>
            <a:r>
              <a:rPr lang="ru-RU" sz="1400" dirty="0">
                <a:solidFill>
                  <a:schemeClr val="tx1">
                    <a:lumMod val="75000"/>
                    <a:lumOff val="25000"/>
                  </a:schemeClr>
                </a:solidFill>
                <a:latin typeface="Times New Roman" panose="02020603050405020304" pitchFamily="18" charset="0"/>
                <a:ea typeface="Times New Roman"/>
                <a:cs typeface="Times New Roman" panose="02020603050405020304" pitchFamily="18" charset="0"/>
              </a:rPr>
              <a:t>-  обеспечение охраны музейных фондов, находящихся в областной собственности 430 тыс. рублей;</a:t>
            </a:r>
            <a:endParaRPr lang="ru-RU" sz="1400" dirty="0">
              <a:solidFill>
                <a:schemeClr val="tx1">
                  <a:lumMod val="75000"/>
                  <a:lumOff val="25000"/>
                </a:schemeClr>
              </a:solidFill>
              <a:latin typeface="Times New Roman" panose="02020603050405020304" pitchFamily="18" charset="0"/>
              <a:ea typeface="Calibri"/>
              <a:cs typeface="Times New Roman" panose="02020603050405020304" pitchFamily="18" charset="0"/>
            </a:endParaRPr>
          </a:p>
          <a:p>
            <a:pPr indent="457200" algn="just">
              <a:lnSpc>
                <a:spcPct val="115000"/>
              </a:lnSpc>
              <a:spcAft>
                <a:spcPts val="0"/>
              </a:spcAft>
            </a:pPr>
            <a:r>
              <a:rPr lang="ru-RU" sz="1400" dirty="0">
                <a:solidFill>
                  <a:schemeClr val="tx1">
                    <a:lumMod val="75000"/>
                    <a:lumOff val="25000"/>
                  </a:schemeClr>
                </a:solidFill>
                <a:latin typeface="Times New Roman" panose="02020603050405020304" pitchFamily="18" charset="0"/>
                <a:ea typeface="Times New Roman"/>
                <a:cs typeface="Times New Roman" panose="02020603050405020304" pitchFamily="18" charset="0"/>
              </a:rPr>
              <a:t>-  мероприятия по укреплению материально-технической базы муниципальных музеев  832 тыс. рублей.</a:t>
            </a:r>
            <a:endParaRPr lang="ru-RU" sz="1400" dirty="0">
              <a:solidFill>
                <a:schemeClr val="tx1">
                  <a:lumMod val="75000"/>
                  <a:lumOff val="25000"/>
                </a:schemeClr>
              </a:solidFill>
              <a:latin typeface="Times New Roman" panose="02020603050405020304" pitchFamily="18" charset="0"/>
              <a:ea typeface="Calibri"/>
              <a:cs typeface="Times New Roman" panose="02020603050405020304" pitchFamily="18" charset="0"/>
            </a:endParaRPr>
          </a:p>
          <a:p>
            <a:pPr indent="450215" algn="just">
              <a:lnSpc>
                <a:spcPct val="115000"/>
              </a:lnSpc>
              <a:spcAft>
                <a:spcPts val="0"/>
              </a:spcAft>
            </a:pPr>
            <a:r>
              <a:rPr lang="ru-RU" sz="1400" dirty="0">
                <a:solidFill>
                  <a:schemeClr val="tx1">
                    <a:lumMod val="75000"/>
                    <a:lumOff val="25000"/>
                  </a:schemeClr>
                </a:solidFill>
                <a:latin typeface="Times New Roman" panose="02020603050405020304" pitchFamily="18" charset="0"/>
                <a:ea typeface="Times New Roman"/>
                <a:cs typeface="Times New Roman" panose="02020603050405020304" pitchFamily="18" charset="0"/>
              </a:rPr>
              <a:t>Иные межбюджетные трансферты бюджетам сельских поселений будут направлены на текущие расходы.</a:t>
            </a:r>
            <a:endParaRPr lang="ru-RU" sz="1400" dirty="0">
              <a:solidFill>
                <a:schemeClr val="tx1">
                  <a:lumMod val="75000"/>
                  <a:lumOff val="25000"/>
                </a:schemeClr>
              </a:solidFill>
              <a:latin typeface="Times New Roman" panose="02020603050405020304" pitchFamily="18" charset="0"/>
              <a:ea typeface="Calibri"/>
              <a:cs typeface="Times New Roman" panose="02020603050405020304" pitchFamily="18" charset="0"/>
            </a:endParaRPr>
          </a:p>
          <a:p>
            <a:pPr indent="450215" algn="just">
              <a:lnSpc>
                <a:spcPct val="115000"/>
              </a:lnSpc>
              <a:spcAft>
                <a:spcPts val="0"/>
              </a:spcAft>
            </a:pPr>
            <a:r>
              <a:rPr lang="ru-RU" sz="1400" dirty="0">
                <a:solidFill>
                  <a:schemeClr val="tx1">
                    <a:lumMod val="75000"/>
                    <a:lumOff val="25000"/>
                  </a:schemeClr>
                </a:solidFill>
                <a:latin typeface="Times New Roman" panose="02020603050405020304" pitchFamily="18" charset="0"/>
                <a:ea typeface="Calibri"/>
                <a:cs typeface="Times New Roman" panose="02020603050405020304" pitchFamily="18" charset="0"/>
              </a:rPr>
              <a:t>Объем дефицита бюджета муниципального образования Юрьев-Польский район в 2020 году прогнозируется в сумме 7500,0 тыс. рублей (3,1% от налоговых и неналоговых доходов </a:t>
            </a:r>
            <a:r>
              <a:rPr lang="ru-RU" sz="1400" dirty="0" smtClean="0">
                <a:solidFill>
                  <a:schemeClr val="tx1">
                    <a:lumMod val="75000"/>
                    <a:lumOff val="25000"/>
                  </a:schemeClr>
                </a:solidFill>
                <a:latin typeface="Times New Roman" panose="02020603050405020304" pitchFamily="18" charset="0"/>
                <a:ea typeface="Calibri"/>
                <a:cs typeface="Times New Roman" panose="02020603050405020304" pitchFamily="18" charset="0"/>
              </a:rPr>
              <a:t>бюджета</a:t>
            </a:r>
            <a:endParaRPr lang="ru-RU" sz="1400" dirty="0">
              <a:solidFill>
                <a:schemeClr val="tx1">
                  <a:lumMod val="75000"/>
                  <a:lumOff val="25000"/>
                </a:schemeClr>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3557016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179512" y="188640"/>
            <a:ext cx="8640960" cy="6555641"/>
          </a:xfrm>
          <a:prstGeom prst="rect">
            <a:avLst/>
          </a:prstGeom>
        </p:spPr>
        <p:txBody>
          <a:bodyPr wrap="square">
            <a:spAutoFit/>
          </a:bodyPr>
          <a:lstStyle/>
          <a:p>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муниципального образования Юрьев-Польский район).  По сравнению с 2019 годом объема дефицита бюджета муниципального образования Юрьев-Польский район на 2020 год снижен на 6,3%.</a:t>
            </a:r>
          </a:p>
          <a:p>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Верхний предел муниципального внутреннего долга муниципального образования Юрьев-Польский район на 1 января 2021 года предлагается утвердить равным нулю, в том числе верхний предел долга по муниципальным гарантиям равным нулю. </a:t>
            </a:r>
          </a:p>
          <a:p>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Участники публичных слушаний по проекту решения «О бюджете муниципального образования Юрьев-Польский район на 2020 год», заслушав доклад заместителя главы администрации муниципального образования Юрьев-Польский район, начальника финансового управления  С.Е. Захарова «О проекте бюджета муниципального образования Юрьев-Польский район на 2020 год», информацию директора МКУ «Контрольно-счетный орган муниципального образования Юрьев-Польский район»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А.В.Никольского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 проект решения Совета народных депутатов муниципального образования Юрьев-Польский район «О бюджете муниципального образования Юрьев-Польский район на 2020 год», рекомендуют:</a:t>
            </a:r>
          </a:p>
          <a:p>
            <a:pPr lvl="0"/>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1. Совету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народных депутатов муниципального образования Юрьев-Польский район</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принять решение Совета народных депутатов муниципального образования Юрьев-Польский район «О бюджете муниципального образования Юрьев-Польский район на 2020 год».</a:t>
            </a:r>
          </a:p>
          <a:p>
            <a:pPr lvl="0"/>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2. Органам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местного самоуправления муниципального образования Юрьев-Польский район:</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1) продолжить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работу по наращиванию налогового потенциала Юрьев-Польского района;</a:t>
            </a:r>
          </a:p>
          <a:p>
            <a:pPr lvl="0"/>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2) привести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муниципальные программы муниципального образования Юрьев-Польский район в соответствии с решением Совета народных депутатов муниципального образования Юрьев-Польский район «О бюджете муниципального образования Юрьев-Польский район на 2020 год;</a:t>
            </a:r>
          </a:p>
          <a:p>
            <a:pPr lvl="0"/>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3) обеспечить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реализацию национальных проектов;</a:t>
            </a:r>
          </a:p>
          <a:p>
            <a:pPr lvl="0"/>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4) продолжить работу по оказанию содействия муниципальным образованиям по обеспечению сбалансированности 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развитию доходного потенциала местных бюджетов;</a:t>
            </a:r>
          </a:p>
          <a:p>
            <a:pPr lvl="0"/>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5) принимать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меры для участия Юрьев-Польского района в государственных программах Владимирской области в целях привлечения дополнительных субсидий из областного бюджета;</a:t>
            </a:r>
          </a:p>
          <a:p>
            <a:pPr lvl="0"/>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6) не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снижать объем финансовой помощи муниципальным образованиям.</a:t>
            </a:r>
          </a:p>
          <a:p>
            <a:pPr lvl="0"/>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3. Органам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местного самоуправления муниципальных образований Юрьев-Польского района:</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1)  активизировать работу по повышению доходного потенциала муниципальных образований;</a:t>
            </a:r>
          </a:p>
          <a:p>
            <a:pPr lvl="0"/>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сформировать проекты местных бюджетов с учетом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софинансирования</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участия в реализации государственных программ</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773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55575"/>
            <a:ext cx="5222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 Box 1"/>
          <p:cNvSpPr txBox="1">
            <a:spLocks noChangeArrowheads="1"/>
          </p:cNvSpPr>
          <p:nvPr/>
        </p:nvSpPr>
        <p:spPr bwMode="auto">
          <a:xfrm>
            <a:off x="506413" y="1411288"/>
            <a:ext cx="8893175"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a:solidFill>
                  <a:srgbClr val="073E87"/>
                </a:solidFill>
                <a:latin typeface="Candara" pitchFamily="32" charset="0"/>
              </a:rPr>
              <a:t> </a:t>
            </a: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p:txBody>
      </p:sp>
      <p:sp>
        <p:nvSpPr>
          <p:cNvPr id="13316" name="Text Box 2"/>
          <p:cNvSpPr txBox="1">
            <a:spLocks noChangeArrowheads="1"/>
          </p:cNvSpPr>
          <p:nvPr/>
        </p:nvSpPr>
        <p:spPr bwMode="auto">
          <a:xfrm>
            <a:off x="0" y="188913"/>
            <a:ext cx="83883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indent="358775"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Times New Roman" pitchFamily="16" charset="0"/>
                <a:cs typeface="Times New Roman" pitchFamily="16" charset="0"/>
              </a:rPr>
              <a:t>Доходы бюджета</a:t>
            </a:r>
            <a:r>
              <a:rPr lang="ru-RU" altLang="ru-RU" sz="2000" dirty="0">
                <a:solidFill>
                  <a:srgbClr val="FF000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это денежные средства, поступающие в бюджет.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Доходы бюджетов формируются в соответствии с бюджетным законодательством РФ,   законодательством о налогах и сборах и законодательством об иных обязательных платежах.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В соответствии с Бюджетным кодексом Российской Федерации доходы бюджетов </a:t>
            </a:r>
            <a:r>
              <a:rPr lang="ru-RU" altLang="ru-RU" sz="1600" dirty="0" smtClean="0">
                <a:solidFill>
                  <a:srgbClr val="000000"/>
                </a:solidFill>
                <a:latin typeface="Times New Roman" pitchFamily="16" charset="0"/>
                <a:cs typeface="Times New Roman" pitchFamily="16" charset="0"/>
              </a:rPr>
              <a:t>состоят из налоговых </a:t>
            </a:r>
            <a:r>
              <a:rPr lang="ru-RU" altLang="ru-RU" sz="1600" dirty="0">
                <a:solidFill>
                  <a:srgbClr val="000000"/>
                </a:solidFill>
                <a:latin typeface="Times New Roman" pitchFamily="16" charset="0"/>
                <a:cs typeface="Times New Roman" pitchFamily="16" charset="0"/>
              </a:rPr>
              <a:t>и неналоговых доходов, а также </a:t>
            </a:r>
            <a:r>
              <a:rPr lang="ru-RU" altLang="ru-RU" sz="1600" dirty="0" smtClean="0">
                <a:solidFill>
                  <a:srgbClr val="000000"/>
                </a:solidFill>
                <a:latin typeface="Times New Roman" pitchFamily="16" charset="0"/>
                <a:cs typeface="Times New Roman" pitchFamily="16" charset="0"/>
              </a:rPr>
              <a:t>безвозмездных </a:t>
            </a:r>
            <a:r>
              <a:rPr lang="ru-RU" altLang="ru-RU" sz="1600" dirty="0">
                <a:solidFill>
                  <a:srgbClr val="000000"/>
                </a:solidFill>
                <a:latin typeface="Times New Roman" pitchFamily="16" charset="0"/>
                <a:cs typeface="Times New Roman" pitchFamily="16" charset="0"/>
              </a:rPr>
              <a:t>поступлений.</a:t>
            </a:r>
          </a:p>
        </p:txBody>
      </p:sp>
      <p:sp>
        <p:nvSpPr>
          <p:cNvPr id="13317" name="AutoShape 3"/>
          <p:cNvSpPr>
            <a:spLocks noChangeArrowheads="1"/>
          </p:cNvSpPr>
          <p:nvPr/>
        </p:nvSpPr>
        <p:spPr bwMode="auto">
          <a:xfrm>
            <a:off x="5526088" y="3873500"/>
            <a:ext cx="3490912" cy="2401888"/>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endParaRPr lang="ru-RU" altLang="ru-RU" sz="1400" dirty="0" smtClean="0">
              <a:solidFill>
                <a:srgbClr val="000000"/>
              </a:solidFill>
            </a:endParaRPr>
          </a:p>
          <a:p>
            <a:pPr algn="ctr" eaLnBrk="1" hangingPunct="1">
              <a:buClrTx/>
              <a:buFontTx/>
              <a:buNone/>
              <a:defRPr/>
            </a:pPr>
            <a:r>
              <a:rPr lang="ru-RU" altLang="ru-RU" sz="1400" dirty="0" smtClean="0">
                <a:solidFill>
                  <a:srgbClr val="000000"/>
                </a:solidFill>
              </a:rPr>
              <a:t>Доходы бюджетов от предусмотренных </a:t>
            </a:r>
          </a:p>
          <a:p>
            <a:pPr algn="ctr" eaLnBrk="1" hangingPunct="1">
              <a:buClrTx/>
              <a:buFontTx/>
              <a:buNone/>
              <a:defRPr/>
            </a:pPr>
            <a:r>
              <a:rPr lang="ru-RU" altLang="ru-RU" sz="1400" dirty="0" smtClean="0">
                <a:solidFill>
                  <a:srgbClr val="000000"/>
                </a:solidFill>
              </a:rPr>
              <a:t>законодательством РФ о налогах</a:t>
            </a:r>
          </a:p>
          <a:p>
            <a:pPr algn="ctr" eaLnBrk="1" hangingPunct="1">
              <a:buClrTx/>
              <a:buFontTx/>
              <a:buNone/>
              <a:defRPr/>
            </a:pPr>
            <a:r>
              <a:rPr lang="ru-RU" altLang="ru-RU" sz="1400" dirty="0" smtClean="0">
                <a:solidFill>
                  <a:srgbClr val="000000"/>
                </a:solidFill>
              </a:rPr>
              <a:t> и сборах федеральных налогов и </a:t>
            </a:r>
          </a:p>
          <a:p>
            <a:pPr algn="ctr" eaLnBrk="1" hangingPunct="1">
              <a:buClrTx/>
              <a:buFontTx/>
              <a:buNone/>
              <a:defRPr/>
            </a:pPr>
            <a:r>
              <a:rPr lang="ru-RU" altLang="ru-RU" sz="1400" dirty="0" smtClean="0">
                <a:solidFill>
                  <a:srgbClr val="000000"/>
                </a:solidFill>
              </a:rPr>
              <a:t>сборов, в т. ч. от налогов, </a:t>
            </a:r>
          </a:p>
          <a:p>
            <a:pPr algn="ctr" eaLnBrk="1" hangingPunct="1">
              <a:buClrTx/>
              <a:buFontTx/>
              <a:buNone/>
              <a:defRPr/>
            </a:pPr>
            <a:r>
              <a:rPr lang="ru-RU" altLang="ru-RU" sz="1400" dirty="0" smtClean="0">
                <a:solidFill>
                  <a:srgbClr val="000000"/>
                </a:solidFill>
              </a:rPr>
              <a:t>предусмотренных специальными</a:t>
            </a:r>
          </a:p>
          <a:p>
            <a:pPr algn="ctr" eaLnBrk="1" hangingPunct="1">
              <a:buClrTx/>
              <a:buFontTx/>
              <a:buNone/>
              <a:defRPr/>
            </a:pPr>
            <a:r>
              <a:rPr lang="ru-RU" altLang="ru-RU" sz="1400" dirty="0" smtClean="0">
                <a:solidFill>
                  <a:srgbClr val="000000"/>
                </a:solidFill>
              </a:rPr>
              <a:t> налоговыми режимами, </a:t>
            </a:r>
          </a:p>
          <a:p>
            <a:pPr algn="ctr" eaLnBrk="1" hangingPunct="1">
              <a:buClrTx/>
              <a:buFontTx/>
              <a:buNone/>
              <a:defRPr/>
            </a:pPr>
            <a:r>
              <a:rPr lang="ru-RU" altLang="ru-RU" sz="1400" dirty="0" smtClean="0">
                <a:solidFill>
                  <a:srgbClr val="000000"/>
                </a:solidFill>
              </a:rPr>
              <a:t>региональных налогов, </a:t>
            </a:r>
          </a:p>
          <a:p>
            <a:pPr algn="ctr" eaLnBrk="1" hangingPunct="1">
              <a:buClrTx/>
              <a:buFontTx/>
              <a:buNone/>
              <a:defRPr/>
            </a:pPr>
            <a:r>
              <a:rPr lang="ru-RU" altLang="ru-RU" sz="1400" dirty="0" smtClean="0">
                <a:solidFill>
                  <a:srgbClr val="000000"/>
                </a:solidFill>
              </a:rPr>
              <a:t>местных налогов и сборов, </a:t>
            </a:r>
          </a:p>
          <a:p>
            <a:pPr algn="ctr" eaLnBrk="1" hangingPunct="1">
              <a:buClrTx/>
              <a:buFontTx/>
              <a:buNone/>
              <a:defRPr/>
            </a:pPr>
            <a:r>
              <a:rPr lang="ru-RU" altLang="ru-RU" sz="1400" dirty="0" smtClean="0">
                <a:solidFill>
                  <a:srgbClr val="000000"/>
                </a:solidFill>
              </a:rPr>
              <a:t>а также пеней и штрафов по ним </a:t>
            </a:r>
          </a:p>
          <a:p>
            <a:pPr algn="ctr" eaLnBrk="1" hangingPunct="1">
              <a:buClrTx/>
              <a:buFontTx/>
              <a:buNone/>
              <a:defRPr/>
            </a:pPr>
            <a:endParaRPr lang="ru-RU" altLang="ru-RU" sz="1400" u="sng" dirty="0" smtClean="0">
              <a:solidFill>
                <a:srgbClr val="C6E7FC"/>
              </a:solidFill>
            </a:endParaRPr>
          </a:p>
          <a:p>
            <a:pPr algn="ctr" eaLnBrk="1" hangingPunct="1">
              <a:buClrTx/>
              <a:buFontTx/>
              <a:buNone/>
              <a:defRPr/>
            </a:pPr>
            <a:endParaRPr lang="ru-RU" altLang="ru-RU" sz="1400" u="sng" dirty="0" smtClean="0">
              <a:solidFill>
                <a:srgbClr val="000000"/>
              </a:solidFill>
            </a:endParaRPr>
          </a:p>
          <a:p>
            <a:pPr algn="ctr" eaLnBrk="1" hangingPunct="1">
              <a:buClrTx/>
              <a:buFontTx/>
              <a:buNone/>
              <a:defRPr/>
            </a:pPr>
            <a:endParaRPr lang="ru-RU" altLang="ru-RU" sz="1400" u="sng" dirty="0" smtClean="0">
              <a:solidFill>
                <a:srgbClr val="000000"/>
              </a:solidFill>
            </a:endParaRPr>
          </a:p>
        </p:txBody>
      </p:sp>
      <p:sp>
        <p:nvSpPr>
          <p:cNvPr id="13318" name="AutoShape 4"/>
          <p:cNvSpPr>
            <a:spLocks noChangeArrowheads="1"/>
          </p:cNvSpPr>
          <p:nvPr/>
        </p:nvSpPr>
        <p:spPr bwMode="auto">
          <a:xfrm>
            <a:off x="2679700" y="3787775"/>
            <a:ext cx="2617788" cy="2487613"/>
          </a:xfrm>
          <a:prstGeom prst="roundRect">
            <a:avLst/>
          </a:prstGeom>
          <a:solidFill>
            <a:schemeClr val="accent3">
              <a:lumMod val="40000"/>
              <a:lumOff val="60000"/>
            </a:schemeClr>
          </a:solidFill>
          <a:ln w="9360" cap="sq">
            <a:solidFill>
              <a:srgbClr val="000000"/>
            </a:solidFill>
            <a:miter lim="800000"/>
            <a:headEnd/>
            <a:tailEnd/>
          </a:ln>
          <a:effectLst>
            <a:outerShdw dist="63640" dir="2700000" algn="ctr" rotWithShape="0">
              <a:srgbClr val="808080">
                <a:alpha val="89005"/>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smtClean="0">
                <a:solidFill>
                  <a:srgbClr val="000000"/>
                </a:solidFill>
              </a:rPr>
              <a:t>Доходы от продажи </a:t>
            </a:r>
          </a:p>
          <a:p>
            <a:pPr algn="ctr" eaLnBrk="1" hangingPunct="1">
              <a:buClrTx/>
              <a:buFontTx/>
              <a:buNone/>
              <a:defRPr/>
            </a:pPr>
            <a:r>
              <a:rPr lang="ru-RU" altLang="ru-RU" sz="1400" dirty="0" smtClean="0">
                <a:solidFill>
                  <a:srgbClr val="000000"/>
                </a:solidFill>
              </a:rPr>
              <a:t>и использования </a:t>
            </a:r>
          </a:p>
          <a:p>
            <a:pPr algn="ctr" eaLnBrk="1" hangingPunct="1">
              <a:buClrTx/>
              <a:buFontTx/>
              <a:buNone/>
              <a:defRPr/>
            </a:pPr>
            <a:r>
              <a:rPr lang="ru-RU" altLang="ru-RU" sz="1400" dirty="0" smtClean="0">
                <a:solidFill>
                  <a:srgbClr val="000000"/>
                </a:solidFill>
              </a:rPr>
              <a:t>государственного или </a:t>
            </a:r>
          </a:p>
          <a:p>
            <a:pPr algn="ctr" eaLnBrk="1" hangingPunct="1">
              <a:buClrTx/>
              <a:buFontTx/>
              <a:buNone/>
              <a:defRPr/>
            </a:pPr>
            <a:r>
              <a:rPr lang="ru-RU" altLang="ru-RU" sz="1400" dirty="0" smtClean="0">
                <a:solidFill>
                  <a:srgbClr val="000000"/>
                </a:solidFill>
              </a:rPr>
              <a:t>муниципального </a:t>
            </a:r>
          </a:p>
          <a:p>
            <a:pPr algn="ctr" eaLnBrk="1" hangingPunct="1">
              <a:buClrTx/>
              <a:buFontTx/>
              <a:buNone/>
              <a:defRPr/>
            </a:pPr>
            <a:r>
              <a:rPr lang="ru-RU" altLang="ru-RU" sz="1400" dirty="0" smtClean="0">
                <a:solidFill>
                  <a:srgbClr val="000000"/>
                </a:solidFill>
              </a:rPr>
              <a:t>имущества,</a:t>
            </a:r>
          </a:p>
          <a:p>
            <a:pPr algn="ctr" eaLnBrk="1" hangingPunct="1">
              <a:buClrTx/>
              <a:buFontTx/>
              <a:buNone/>
              <a:defRPr/>
            </a:pPr>
            <a:r>
              <a:rPr lang="ru-RU" altLang="ru-RU" sz="1400" dirty="0" smtClean="0">
                <a:solidFill>
                  <a:srgbClr val="000000"/>
                </a:solidFill>
              </a:rPr>
              <a:t>штрафы за нарушение</a:t>
            </a:r>
          </a:p>
          <a:p>
            <a:pPr algn="ctr" eaLnBrk="1" hangingPunct="1">
              <a:buClrTx/>
              <a:buFontTx/>
              <a:buNone/>
              <a:defRPr/>
            </a:pPr>
            <a:r>
              <a:rPr lang="ru-RU" altLang="ru-RU" sz="1400" dirty="0" smtClean="0">
                <a:solidFill>
                  <a:srgbClr val="000000"/>
                </a:solidFill>
              </a:rPr>
              <a:t>законодательства и пр.</a:t>
            </a:r>
            <a:endParaRPr lang="ru-RU" altLang="ru-RU" sz="1600" u="sng" dirty="0" smtClean="0">
              <a:solidFill>
                <a:srgbClr val="000000"/>
              </a:solidFill>
            </a:endParaRPr>
          </a:p>
        </p:txBody>
      </p:sp>
      <p:sp>
        <p:nvSpPr>
          <p:cNvPr id="13319" name="AutoShape 5"/>
          <p:cNvSpPr>
            <a:spLocks noChangeArrowheads="1"/>
          </p:cNvSpPr>
          <p:nvPr/>
        </p:nvSpPr>
        <p:spPr bwMode="auto">
          <a:xfrm>
            <a:off x="258763" y="3746500"/>
            <a:ext cx="2189162" cy="2447925"/>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a:solidFill>
                  <a:srgbClr val="000000"/>
                </a:solidFill>
              </a:rPr>
              <a:t>С</a:t>
            </a:r>
            <a:r>
              <a:rPr lang="ru-RU" altLang="ru-RU" sz="1400" dirty="0" smtClean="0">
                <a:solidFill>
                  <a:srgbClr val="000000"/>
                </a:solidFill>
              </a:rPr>
              <a:t>редства, </a:t>
            </a:r>
          </a:p>
          <a:p>
            <a:pPr algn="ctr" eaLnBrk="1" hangingPunct="1">
              <a:buClrTx/>
              <a:buFontTx/>
              <a:buNone/>
              <a:defRPr/>
            </a:pPr>
            <a:r>
              <a:rPr lang="ru-RU" altLang="ru-RU" sz="1400" dirty="0" smtClean="0">
                <a:solidFill>
                  <a:srgbClr val="000000"/>
                </a:solidFill>
              </a:rPr>
              <a:t>поступающие</a:t>
            </a:r>
            <a:endParaRPr lang="ru-RU" altLang="ru-RU" sz="1400" u="sng" dirty="0" smtClean="0">
              <a:solidFill>
                <a:srgbClr val="000000"/>
              </a:solidFill>
            </a:endParaRPr>
          </a:p>
          <a:p>
            <a:pPr algn="ctr" eaLnBrk="1" hangingPunct="1">
              <a:buClrTx/>
              <a:buFontTx/>
              <a:buNone/>
              <a:defRPr/>
            </a:pPr>
            <a:r>
              <a:rPr lang="ru-RU" altLang="ru-RU" sz="1400" dirty="0" smtClean="0">
                <a:solidFill>
                  <a:srgbClr val="000000"/>
                </a:solidFill>
              </a:rPr>
              <a:t>из других бюджетов</a:t>
            </a:r>
          </a:p>
        </p:txBody>
      </p:sp>
      <p:sp>
        <p:nvSpPr>
          <p:cNvPr id="13320" name="Oval 6"/>
          <p:cNvSpPr>
            <a:spLocks noChangeArrowheads="1"/>
          </p:cNvSpPr>
          <p:nvPr/>
        </p:nvSpPr>
        <p:spPr bwMode="auto">
          <a:xfrm>
            <a:off x="2339975" y="1847850"/>
            <a:ext cx="4032250" cy="723900"/>
          </a:xfrm>
          <a:prstGeom prst="roundRect">
            <a:avLst/>
          </a:prstGeom>
          <a:solidFill>
            <a:schemeClr val="accent5">
              <a:lumMod val="40000"/>
              <a:lumOff val="60000"/>
            </a:schemeClr>
          </a:solidFill>
          <a:ln w="9360" cap="sq">
            <a:solidFill>
              <a:srgbClr val="000000"/>
            </a:solidFill>
            <a:miter lim="800000"/>
            <a:headEnd/>
            <a:tailEnd/>
          </a:ln>
          <a:effectLst>
            <a:outerShdw dist="101823"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smtClean="0">
                <a:solidFill>
                  <a:srgbClr val="990099"/>
                </a:solidFill>
              </a:rPr>
              <a:t>Виды доходов</a:t>
            </a:r>
          </a:p>
        </p:txBody>
      </p:sp>
      <p:sp>
        <p:nvSpPr>
          <p:cNvPr id="2" name="Скругленный прямоугольник 1"/>
          <p:cNvSpPr/>
          <p:nvPr/>
        </p:nvSpPr>
        <p:spPr>
          <a:xfrm>
            <a:off x="222250" y="3187700"/>
            <a:ext cx="2262188" cy="746125"/>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ru-RU" altLang="ru-RU" b="1" u="sng" dirty="0">
              <a:solidFill>
                <a:srgbClr val="000000"/>
              </a:solidFill>
            </a:endParaRPr>
          </a:p>
          <a:p>
            <a:pPr algn="ctr">
              <a:buClrTx/>
              <a:buFontTx/>
              <a:buNone/>
              <a:defRPr/>
            </a:pPr>
            <a:r>
              <a:rPr lang="ru-RU" altLang="ru-RU" b="1" dirty="0">
                <a:solidFill>
                  <a:srgbClr val="660066"/>
                </a:solidFill>
              </a:rPr>
              <a:t>Безвозмездные </a:t>
            </a:r>
          </a:p>
          <a:p>
            <a:pPr algn="ctr">
              <a:buClrTx/>
              <a:buFontTx/>
              <a:buNone/>
              <a:defRPr/>
            </a:pPr>
            <a:r>
              <a:rPr lang="ru-RU" altLang="ru-RU" dirty="0">
                <a:solidFill>
                  <a:srgbClr val="660066"/>
                </a:solidFill>
              </a:rPr>
              <a:t>поступления </a:t>
            </a:r>
          </a:p>
          <a:p>
            <a:pPr algn="ctr">
              <a:defRPr/>
            </a:pPr>
            <a:endParaRPr lang="ru-RU" dirty="0"/>
          </a:p>
        </p:txBody>
      </p:sp>
      <p:sp>
        <p:nvSpPr>
          <p:cNvPr id="3" name="Скругленный прямоугольник 2"/>
          <p:cNvSpPr/>
          <p:nvPr/>
        </p:nvSpPr>
        <p:spPr>
          <a:xfrm>
            <a:off x="2987675" y="3230563"/>
            <a:ext cx="2089150" cy="673100"/>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Неналоговые</a:t>
            </a:r>
          </a:p>
          <a:p>
            <a:pPr algn="ctr">
              <a:defRPr/>
            </a:pPr>
            <a:endParaRPr lang="ru-RU" dirty="0"/>
          </a:p>
        </p:txBody>
      </p:sp>
      <p:sp>
        <p:nvSpPr>
          <p:cNvPr id="4" name="Скругленный прямоугольник 3"/>
          <p:cNvSpPr/>
          <p:nvPr/>
        </p:nvSpPr>
        <p:spPr>
          <a:xfrm>
            <a:off x="6011863" y="3221038"/>
            <a:ext cx="2752725" cy="652462"/>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Налоговые</a:t>
            </a:r>
            <a:r>
              <a:rPr lang="ru-RU" altLang="ru-RU" b="1" dirty="0">
                <a:solidFill>
                  <a:srgbClr val="000000"/>
                </a:solidFill>
              </a:rPr>
              <a:t> </a:t>
            </a:r>
          </a:p>
          <a:p>
            <a:pPr algn="ctr">
              <a:defRPr/>
            </a:pPr>
            <a:endParaRPr lang="ru-RU" dirty="0"/>
          </a:p>
        </p:txBody>
      </p:sp>
      <p:cxnSp>
        <p:nvCxnSpPr>
          <p:cNvPr id="6" name="Прямая со стрелкой 5"/>
          <p:cNvCxnSpPr/>
          <p:nvPr/>
        </p:nvCxnSpPr>
        <p:spPr>
          <a:xfrm>
            <a:off x="4032250" y="2571750"/>
            <a:ext cx="0" cy="61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1325563" y="2568575"/>
            <a:ext cx="1851025"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292725" y="2571750"/>
            <a:ext cx="1978025" cy="61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104465"/>
            <a:ext cx="853230" cy="106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445096" y="116632"/>
            <a:ext cx="8424936" cy="2031325"/>
          </a:xfrm>
          <a:prstGeom prst="rect">
            <a:avLst/>
          </a:prstGeom>
        </p:spPr>
        <p:txBody>
          <a:bodyPr wrap="square">
            <a:spAutoFit/>
          </a:bodyPr>
          <a:lstStyle/>
          <a:p>
            <a:pPr lvl="0" algn="just"/>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2) сформировать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проекты местных бюджетов с учетом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софинансирования</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участия в реализации государственных программ;</a:t>
            </a:r>
          </a:p>
          <a:p>
            <a:pPr lvl="0" algn="just"/>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3) обеспечить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полном объеме реализацию полномочий по решению вопросов местного значения, предусмотренных Федеральным законом от 6 октября 2003 года №131-ФЗ «Об общих принципах организации местного самоуправления в Российской Федерации;</a:t>
            </a:r>
          </a:p>
          <a:p>
            <a:pPr lvl="0" algn="just"/>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4) актуализировать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работу среди населения по вопросам введения самообложения граждан, а также предусмотреть средства на благоустройство территории муниципальных образований по инициативе граждан.</a:t>
            </a:r>
          </a:p>
          <a:p>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97730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CFF"/>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560387" y="260350"/>
            <a:ext cx="8224838" cy="7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r>
              <a:rPr lang="ru-RU" altLang="ru-RU" sz="2000" dirty="0">
                <a:solidFill>
                  <a:srgbClr val="7030A0"/>
                </a:solidFill>
                <a:latin typeface="Times New Roman" pitchFamily="16" charset="0"/>
                <a:cs typeface="Times New Roman" pitchFamily="16" charset="0"/>
              </a:rPr>
              <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sp>
        <p:nvSpPr>
          <p:cNvPr id="80899" name="Text Box 2"/>
          <p:cNvSpPr txBox="1">
            <a:spLocks noChangeArrowheads="1"/>
          </p:cNvSpPr>
          <p:nvPr/>
        </p:nvSpPr>
        <p:spPr bwMode="auto">
          <a:xfrm>
            <a:off x="0" y="692696"/>
            <a:ext cx="8785225"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algn="ctr">
              <a:buFont typeface="Wingdings" pitchFamily="2" charset="2"/>
              <a:buNone/>
              <a:defRPr/>
            </a:pPr>
            <a:r>
              <a:rPr lang="ru-RU" sz="1800" dirty="0">
                <a:solidFill>
                  <a:schemeClr val="accent1">
                    <a:lumMod val="60000"/>
                    <a:lumOff val="40000"/>
                  </a:schemeClr>
                </a:solidFill>
              </a:rPr>
              <a:t> </a:t>
            </a:r>
            <a:r>
              <a:rPr lang="ru-RU" sz="1800" dirty="0">
                <a:solidFill>
                  <a:schemeClr val="tx1"/>
                </a:solidFill>
                <a:latin typeface="Times New Roman" pitchFamily="18" charset="0"/>
                <a:cs typeface="Times New Roman" pitchFamily="18" charset="0"/>
              </a:rPr>
              <a:t>Уважаемые </a:t>
            </a:r>
            <a:r>
              <a:rPr lang="ru-RU" sz="1800" dirty="0" smtClean="0">
                <a:solidFill>
                  <a:schemeClr val="tx1"/>
                </a:solidFill>
                <a:latin typeface="Times New Roman" pitchFamily="18" charset="0"/>
                <a:cs typeface="Times New Roman" pitchFamily="18" charset="0"/>
              </a:rPr>
              <a:t>жители </a:t>
            </a:r>
          </a:p>
          <a:p>
            <a:pPr>
              <a:buFont typeface="Wingdings" pitchFamily="2" charset="2"/>
              <a:buNone/>
              <a:defRPr/>
            </a:pPr>
            <a:r>
              <a:rPr lang="ru-RU" sz="1800" dirty="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Юрьев-Польского района!</a:t>
            </a:r>
          </a:p>
          <a:p>
            <a:pPr>
              <a:buFont typeface="Wingdings" pitchFamily="2" charset="2"/>
              <a:buNone/>
              <a:defRPr/>
            </a:pPr>
            <a:r>
              <a:rPr lang="ru-RU" sz="1800" dirty="0" smtClean="0">
                <a:solidFill>
                  <a:schemeClr val="tx1"/>
                </a:solidFill>
                <a:latin typeface="Times New Roman" pitchFamily="18" charset="0"/>
                <a:cs typeface="Times New Roman" pitchFamily="18" charset="0"/>
              </a:rPr>
              <a:t>          </a:t>
            </a:r>
            <a:endParaRPr lang="ru-RU" sz="1800" dirty="0">
              <a:solidFill>
                <a:schemeClr val="tx1"/>
              </a:solidFill>
              <a:latin typeface="Times New Roman" pitchFamily="18" charset="0"/>
              <a:cs typeface="Times New Roman" pitchFamily="18" charset="0"/>
            </a:endParaRPr>
          </a:p>
          <a:p>
            <a:pPr>
              <a:buFont typeface="Wingdings" pitchFamily="2" charset="2"/>
              <a:buNone/>
              <a:defRPr/>
            </a:pPr>
            <a:endParaRPr lang="ru-RU" sz="1800" dirty="0">
              <a:solidFill>
                <a:schemeClr val="tx1"/>
              </a:solidFill>
              <a:latin typeface="Times New Roman" pitchFamily="18" charset="0"/>
              <a:cs typeface="Times New Roman" pitchFamily="18" charset="0"/>
            </a:endParaRPr>
          </a:p>
          <a:p>
            <a:pPr algn="just">
              <a:buFont typeface="Wingdings" pitchFamily="2" charset="2"/>
              <a:buNone/>
              <a:defRPr/>
            </a:pPr>
            <a:r>
              <a:rPr lang="ru-RU" sz="1800" dirty="0">
                <a:solidFill>
                  <a:schemeClr val="tx1"/>
                </a:solidFill>
                <a:latin typeface="Times New Roman" pitchFamily="18" charset="0"/>
                <a:cs typeface="Times New Roman" pitchFamily="18" charset="0"/>
              </a:rPr>
              <a:t>		          Обращаем Ваше внимание на то что, </a:t>
            </a:r>
            <a:r>
              <a:rPr lang="ru-RU" sz="1800" u="sng" dirty="0">
                <a:solidFill>
                  <a:schemeClr val="tx1"/>
                </a:solidFill>
                <a:latin typeface="Times New Roman" pitchFamily="18" charset="0"/>
                <a:cs typeface="Times New Roman" pitchFamily="18" charset="0"/>
              </a:rPr>
              <a:t>бюджет для граждан</a:t>
            </a:r>
          </a:p>
          <a:p>
            <a:pPr algn="just">
              <a:buFont typeface="Wingdings" pitchFamily="2" charset="2"/>
              <a:buNone/>
              <a:defRPr/>
            </a:pPr>
            <a:r>
              <a:rPr lang="ru-RU" sz="1800" dirty="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на </a:t>
            </a:r>
            <a:r>
              <a:rPr lang="ru-RU" sz="1800" dirty="0" smtClean="0">
                <a:solidFill>
                  <a:schemeClr val="tx1"/>
                </a:solidFill>
                <a:latin typeface="Times New Roman" pitchFamily="18" charset="0"/>
                <a:cs typeface="Times New Roman" pitchFamily="18" charset="0"/>
              </a:rPr>
              <a:t>2020 </a:t>
            </a:r>
            <a:r>
              <a:rPr lang="ru-RU" sz="1800" dirty="0">
                <a:solidFill>
                  <a:schemeClr val="tx1"/>
                </a:solidFill>
                <a:latin typeface="Times New Roman" pitchFamily="18" charset="0"/>
                <a:cs typeface="Times New Roman" pitchFamily="18" charset="0"/>
              </a:rPr>
              <a:t>год составлен по решению Совета народных депутатов муниципального образования Юрьев-Польский район от </a:t>
            </a:r>
            <a:r>
              <a:rPr lang="ru-RU" sz="1800" dirty="0" smtClean="0">
                <a:solidFill>
                  <a:schemeClr val="tx1"/>
                </a:solidFill>
                <a:latin typeface="Times New Roman" pitchFamily="18" charset="0"/>
                <a:cs typeface="Times New Roman" pitchFamily="18" charset="0"/>
              </a:rPr>
              <a:t>11.12.2019 </a:t>
            </a:r>
            <a:r>
              <a:rPr lang="ru-RU" sz="1800" dirty="0">
                <a:solidFill>
                  <a:schemeClr val="tx1"/>
                </a:solidFill>
                <a:latin typeface="Times New Roman" pitchFamily="18" charset="0"/>
                <a:cs typeface="Times New Roman" pitchFamily="18" charset="0"/>
              </a:rPr>
              <a:t>года №</a:t>
            </a:r>
            <a:r>
              <a:rPr lang="ru-RU" sz="1800" dirty="0" smtClean="0">
                <a:solidFill>
                  <a:schemeClr val="tx1"/>
                </a:solidFill>
                <a:latin typeface="Times New Roman" pitchFamily="18" charset="0"/>
                <a:cs typeface="Times New Roman" pitchFamily="18" charset="0"/>
              </a:rPr>
              <a:t>66 </a:t>
            </a:r>
            <a:r>
              <a:rPr lang="ru-RU" sz="1800" dirty="0">
                <a:solidFill>
                  <a:schemeClr val="tx1"/>
                </a:solidFill>
                <a:latin typeface="Times New Roman" pitchFamily="18" charset="0"/>
                <a:cs typeface="Times New Roman" pitchFamily="18" charset="0"/>
              </a:rPr>
              <a:t>«О бюджете муниципального образования Юрьев-Польский район на </a:t>
            </a:r>
            <a:r>
              <a:rPr lang="ru-RU" sz="1800" dirty="0" smtClean="0">
                <a:solidFill>
                  <a:schemeClr val="tx1"/>
                </a:solidFill>
                <a:latin typeface="Times New Roman" pitchFamily="18" charset="0"/>
                <a:cs typeface="Times New Roman" pitchFamily="18" charset="0"/>
              </a:rPr>
              <a:t>2020 </a:t>
            </a:r>
            <a:r>
              <a:rPr lang="ru-RU" sz="1800" dirty="0">
                <a:solidFill>
                  <a:schemeClr val="tx1"/>
                </a:solidFill>
                <a:latin typeface="Times New Roman" pitchFamily="18" charset="0"/>
                <a:cs typeface="Times New Roman" pitchFamily="18" charset="0"/>
              </a:rPr>
              <a:t>год» и носит ознакомительный и осведомительный характер.</a:t>
            </a:r>
          </a:p>
          <a:p>
            <a:pPr algn="just">
              <a:buFont typeface="Wingdings" pitchFamily="2" charset="2"/>
              <a:buNone/>
              <a:defRPr/>
            </a:pPr>
            <a:r>
              <a:rPr lang="ru-RU" sz="1800" dirty="0">
                <a:solidFill>
                  <a:schemeClr val="tx1"/>
                </a:solidFill>
                <a:latin typeface="Times New Roman" pitchFamily="18" charset="0"/>
                <a:cs typeface="Times New Roman" pitchFamily="18" charset="0"/>
              </a:rPr>
              <a:t>               С утвержденным решением Совета народных депутатов муниципального образования Юрьев-Польский район «О бюджете муниципального образования Юрьев-Польский район на </a:t>
            </a:r>
            <a:r>
              <a:rPr lang="ru-RU" sz="1800" dirty="0" smtClean="0">
                <a:solidFill>
                  <a:schemeClr val="tx1"/>
                </a:solidFill>
                <a:latin typeface="Times New Roman" pitchFamily="18" charset="0"/>
                <a:cs typeface="Times New Roman" pitchFamily="18" charset="0"/>
              </a:rPr>
              <a:t>2020 </a:t>
            </a:r>
            <a:r>
              <a:rPr lang="ru-RU" sz="1800" dirty="0">
                <a:solidFill>
                  <a:schemeClr val="tx1"/>
                </a:solidFill>
                <a:latin typeface="Times New Roman" pitchFamily="18" charset="0"/>
                <a:cs typeface="Times New Roman" pitchFamily="18" charset="0"/>
              </a:rPr>
              <a:t>год» можно ознакомится на официальном сайте муниципального образования Юрьев-Польский район в разделе «Финансовое управление»</a:t>
            </a:r>
            <a:endParaRPr lang="ru-RU" altLang="ru-RU" sz="1800" dirty="0">
              <a:solidFill>
                <a:srgbClr val="073E87"/>
              </a:solidFill>
              <a:latin typeface="Times New Roman" pitchFamily="16" charset="0"/>
              <a:cs typeface="Times New Roman" pitchFamily="16" charset="0"/>
            </a:endParaRPr>
          </a:p>
        </p:txBody>
      </p:sp>
      <p:pic>
        <p:nvPicPr>
          <p:cNvPr id="80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525" y="5286375"/>
            <a:ext cx="22320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descr="H:\Фомина\Герб ЮП район (ходов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60244"/>
            <a:ext cx="764404" cy="95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23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68313" y="115888"/>
            <a:ext cx="821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500">
                <a:solidFill>
                  <a:srgbClr val="000000"/>
                </a:solidFill>
                <a:latin typeface="Candara" pitchFamily="32" charset="0"/>
              </a:rPr>
              <a:t>Список источников и литературы</a:t>
            </a:r>
          </a:p>
        </p:txBody>
      </p:sp>
      <p:sp>
        <p:nvSpPr>
          <p:cNvPr id="81923" name="Rectangle 2"/>
          <p:cNvSpPr>
            <a:spLocks noChangeArrowheads="1"/>
          </p:cNvSpPr>
          <p:nvPr/>
        </p:nvSpPr>
        <p:spPr bwMode="auto">
          <a:xfrm>
            <a:off x="0" y="476250"/>
            <a:ext cx="8964613"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1.Конституция Российской Федерации (принята всенародным голосованием 12.12.1993). Собрание законодательства РФ. 2009. № 4. - ст. 445.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2.Бюджетный кодекс Российской Федерации от 31.07.1998 № 145-ФЗ. Собрание законодательства РФ. 1998. № 31. - ст. 3823.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3.Налоговый кодекс Российской Федерации (часть первая) от 31.07.1998 № 146-ФЗ. Собрание законодательства РФ. 1998. № 31. - ст. 3824.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4.Налоговый кодекс Российской Федерации (часть вторая) от 05.08.2000 № 117-ФЗ. Собрание законодательства РФ. 2000. № 32. - ст. 3340.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5.Федеральный Закон от 06.10.2003 № 131-ФЗ «Об общих принципах организации местного самоуправления в Российской Федерации». Собрание законодательства РФ. 2003. № 40. - ст. 3822.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6.Приказ Министерства финансов Российской Федерации от 22 сентября 2015 г. № 145н «Об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7.Закон Владимирской области от 10.10.2005 № 139-ОЗ «О межбюджетных отношениях во Владимирской области». Владимирские ведомости. 2005. № 316-319, 327-334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8.Решение Совета народных депутатов Юрьев-Польский район от 31.08.2005 №85 «Об утверждении Положения о бюджетном процессе в муниципальном образовании Юрьев-Польский  район»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9.Постановление администрации Юрьев-Польский район Владимирской области от 19.12.2016 № 1454 «Об утверждении Положения о составлении и публикации документа (информационного ресурса) «Бюджет для граждан».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10. Постановление администрации муниципального образования Юрьев-Польский район от 23.01.2015 №31 «О порядке составления проекта бюджета муниципального образования Юрьев-Польский район на очередной финансовый год»</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11.Постановление администрации муниципального образования Юрьев-Польский район от 24.02.2011 № 181 «Об утверждении методики расчета прогноза доходов бюджета муниципального образования Юрьев-Польский район».</a:t>
            </a:r>
          </a:p>
          <a:p>
            <a:pPr algn="just" eaLnBrk="1" hangingPunct="1">
              <a:spcBef>
                <a:spcPct val="0"/>
              </a:spcBef>
              <a:spcAft>
                <a:spcPct val="0"/>
              </a:spcAft>
              <a:buClrTx/>
              <a:buSzPct val="100000"/>
              <a:buFontTx/>
              <a:buNone/>
            </a:pPr>
            <a:r>
              <a:rPr lang="ru-RU" altLang="ru-RU" sz="1400" dirty="0">
                <a:solidFill>
                  <a:srgbClr val="0A1703"/>
                </a:solidFill>
                <a:latin typeface="Times New Roman" pitchFamily="16" charset="0"/>
                <a:cs typeface="Times New Roman" pitchFamily="16" charset="0"/>
              </a:rPr>
              <a:t>12.Посланиие Президента Российской Федерации Федеральному Собранию от </a:t>
            </a:r>
            <a:r>
              <a:rPr lang="ru-RU" altLang="ru-RU" sz="1400" dirty="0" smtClean="0">
                <a:solidFill>
                  <a:srgbClr val="0A1703"/>
                </a:solidFill>
                <a:latin typeface="Times New Roman" pitchFamily="16" charset="0"/>
                <a:cs typeface="Times New Roman" pitchFamily="16" charset="0"/>
              </a:rPr>
              <a:t>20 февраля 2019 года.</a:t>
            </a:r>
            <a:endParaRPr lang="ru-RU" altLang="ru-RU" sz="1400" dirty="0">
              <a:solidFill>
                <a:srgbClr val="0A1703"/>
              </a:solidFill>
              <a:latin typeface="Times New Roman" pitchFamily="16" charset="0"/>
              <a:cs typeface="Times New Roman" pitchFamily="16" charset="0"/>
            </a:endParaRPr>
          </a:p>
          <a:p>
            <a:pPr algn="just" eaLnBrk="1" hangingPunct="1">
              <a:spcBef>
                <a:spcPct val="0"/>
              </a:spcBef>
              <a:spcAft>
                <a:spcPct val="0"/>
              </a:spcAft>
              <a:buClrTx/>
              <a:buSzPct val="100000"/>
              <a:buFontTx/>
              <a:buNone/>
            </a:pPr>
            <a:r>
              <a:rPr lang="ru-RU" altLang="ru-RU" sz="1400" dirty="0">
                <a:solidFill>
                  <a:srgbClr val="0A1703"/>
                </a:solidFill>
                <a:latin typeface="Times New Roman" pitchFamily="16" charset="0"/>
                <a:cs typeface="Times New Roman" pitchFamily="16" charset="0"/>
              </a:rPr>
              <a:t>13.Постановление администрации муниципального образования Юрьев-Польский район от </a:t>
            </a:r>
            <a:r>
              <a:rPr lang="ru-RU" altLang="ru-RU" sz="1400" dirty="0" smtClean="0">
                <a:solidFill>
                  <a:srgbClr val="0A1703"/>
                </a:solidFill>
                <a:latin typeface="Times New Roman" pitchFamily="16" charset="0"/>
                <a:cs typeface="Times New Roman" pitchFamily="16" charset="0"/>
              </a:rPr>
              <a:t>12.11.2019 №1537      «О </a:t>
            </a:r>
            <a:r>
              <a:rPr lang="ru-RU" altLang="ru-RU" sz="1400" dirty="0">
                <a:solidFill>
                  <a:srgbClr val="0A1703"/>
                </a:solidFill>
                <a:latin typeface="Times New Roman" pitchFamily="16" charset="0"/>
                <a:cs typeface="Times New Roman" pitchFamily="16" charset="0"/>
              </a:rPr>
              <a:t>среднесрочном финансовом плане муниципального образования Юрьев-Польский район на </a:t>
            </a:r>
            <a:r>
              <a:rPr lang="ru-RU" altLang="ru-RU" sz="1400" dirty="0" smtClean="0">
                <a:solidFill>
                  <a:srgbClr val="0A1703"/>
                </a:solidFill>
                <a:latin typeface="Times New Roman" pitchFamily="16" charset="0"/>
                <a:cs typeface="Times New Roman" pitchFamily="16" charset="0"/>
              </a:rPr>
              <a:t>2020-2022 </a:t>
            </a:r>
            <a:r>
              <a:rPr lang="ru-RU" altLang="ru-RU" sz="1400" dirty="0">
                <a:solidFill>
                  <a:srgbClr val="0A1703"/>
                </a:solidFill>
                <a:latin typeface="Times New Roman" pitchFamily="16" charset="0"/>
                <a:cs typeface="Times New Roman" pitchFamily="16" charset="0"/>
              </a:rPr>
              <a:t>годы».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0" y="-171400"/>
            <a:ext cx="9144000" cy="741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14</a:t>
            </a:r>
            <a:r>
              <a:rPr lang="ru-RU" altLang="ru-RU" sz="1400" dirty="0">
                <a:solidFill>
                  <a:srgbClr val="000000"/>
                </a:solidFill>
                <a:latin typeface="Times New Roman" pitchFamily="16" charset="0"/>
                <a:cs typeface="Times New Roman" pitchFamily="16" charset="0"/>
              </a:rPr>
              <a:t>. Решение Совета народных депутатов муниципального образования Юрьев-Польский район от 29.02.2012 №6 «Об утверждении положения о публичных слушаниях в муниципальном образовании Юрьев-Польский район».</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15. Постановление 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17.07.2019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989 </a:t>
            </a:r>
            <a:r>
              <a:rPr lang="ru-RU" altLang="ru-RU" sz="1400" dirty="0" smtClean="0">
                <a:solidFill>
                  <a:srgbClr val="0A1703"/>
                </a:solidFill>
                <a:latin typeface="Times New Roman" pitchFamily="16" charset="0"/>
                <a:cs typeface="Times New Roman" pitchFamily="16" charset="0"/>
              </a:rPr>
              <a:t>«Об основных </a:t>
            </a:r>
            <a:r>
              <a:rPr lang="ru-RU" altLang="ru-RU" sz="1400" dirty="0">
                <a:solidFill>
                  <a:srgbClr val="0A1703"/>
                </a:solidFill>
                <a:latin typeface="Times New Roman" pitchFamily="16" charset="0"/>
                <a:cs typeface="Times New Roman" pitchFamily="16" charset="0"/>
              </a:rPr>
              <a:t>направлениях </a:t>
            </a:r>
            <a:r>
              <a:rPr lang="ru-RU" altLang="ru-RU" sz="1400" dirty="0" smtClean="0">
                <a:solidFill>
                  <a:srgbClr val="0A1703"/>
                </a:solidFill>
                <a:latin typeface="Times New Roman" pitchFamily="16" charset="0"/>
                <a:cs typeface="Times New Roman" pitchFamily="16" charset="0"/>
              </a:rPr>
              <a:t>бюджетной и налоговой политики </a:t>
            </a:r>
            <a:r>
              <a:rPr lang="ru-RU" altLang="ru-RU" sz="1400" dirty="0">
                <a:solidFill>
                  <a:srgbClr val="0A1703"/>
                </a:solidFill>
                <a:latin typeface="Times New Roman" pitchFamily="16" charset="0"/>
                <a:cs typeface="Times New Roman" pitchFamily="16" charset="0"/>
              </a:rPr>
              <a:t>муниципального образования Юрьев-Польский район </a:t>
            </a:r>
            <a:r>
              <a:rPr lang="ru-RU" altLang="ru-RU" sz="1400" dirty="0" smtClean="0">
                <a:solidFill>
                  <a:srgbClr val="0A1703"/>
                </a:solidFill>
                <a:latin typeface="Times New Roman" pitchFamily="16" charset="0"/>
                <a:cs typeface="Times New Roman" pitchFamily="16" charset="0"/>
              </a:rPr>
              <a:t>на 2020 </a:t>
            </a:r>
            <a:r>
              <a:rPr lang="ru-RU" altLang="ru-RU" sz="1400" dirty="0">
                <a:solidFill>
                  <a:srgbClr val="0A1703"/>
                </a:solidFill>
                <a:latin typeface="Times New Roman" pitchFamily="16" charset="0"/>
                <a:cs typeface="Times New Roman" pitchFamily="16" charset="0"/>
              </a:rPr>
              <a:t>год».</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16.Постановление администрации муниципального образования Юрьев-Польский район  от 21.10.2016 № 1243 «Об утверждении муниципальной программы «Комплексные меры противодействия злоупотреблению наркотиками и их незаконному обороту на территории муниципального образования Юрьев-Польский на 2017-2020 годы».</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17.Постановление администрации муниципального образования Юрьев-Польский район  от 17.10.2016 № 1206 «Об утверждении муниципальной программы «Развитие сети автомобильных дорог общего пользования местного значения муниципального образования Юрьев-Польский район на 2017-2021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18.Постановление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17.08.2017 № 1036 Об утверждении муниципальной программы «Развитие физической культуры и спорта на территории муниципального образования Юрьев-Польский район на 2018-2020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19.Постановление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30.08.2019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1174 </a:t>
            </a:r>
            <a:r>
              <a:rPr lang="ru-RU" altLang="ru-RU" sz="1400" dirty="0">
                <a:solidFill>
                  <a:srgbClr val="000000"/>
                </a:solidFill>
                <a:latin typeface="Times New Roman" pitchFamily="16" charset="0"/>
                <a:cs typeface="Times New Roman" pitchFamily="16" charset="0"/>
              </a:rPr>
              <a:t>Об утверждении муниципальной программы «Развитие информатизации администрации МО Юрьев-Польский район на </a:t>
            </a:r>
            <a:r>
              <a:rPr lang="ru-RU" altLang="ru-RU" sz="1400" dirty="0" smtClean="0">
                <a:solidFill>
                  <a:srgbClr val="000000"/>
                </a:solidFill>
                <a:latin typeface="Times New Roman" pitchFamily="16" charset="0"/>
                <a:cs typeface="Times New Roman" pitchFamily="16" charset="0"/>
              </a:rPr>
              <a:t>2020-2022 </a:t>
            </a:r>
            <a:r>
              <a:rPr lang="ru-RU" altLang="ru-RU" sz="1400" dirty="0">
                <a:solidFill>
                  <a:srgbClr val="000000"/>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20.Постановление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21.10.2016 № 1244 Об Утверждении муниципальной программы «Обеспечение общественного порядка и профилактики правонарушений на территории муниципального образования Юрьев-Польский район на 2017-2020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21.Постановление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30.08.2019 № 1168 Об утверждении муниципальной программы  «Содействие развитию малого и среднего предпринимательства в муниципальном образовании Юрьев-Польский район на 2020-2022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22.Постановление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06.10.2016  № 1185 Об утверждении муниципальной программы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Юрьев-Польский район на 2017-2020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23.Постановление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28.10.2013 № 1435 Об утверждении муниципальной программы «Развитие агропромышленного комплекса муниципального образования Юрьев-Польский район на 2014-2020 годы».</a:t>
            </a:r>
          </a:p>
          <a:p>
            <a:pPr eaLnBrk="1" hangingPunct="1">
              <a:lnSpc>
                <a:spcPct val="80000"/>
              </a:lnSpc>
              <a:spcBef>
                <a:spcPts val="250"/>
              </a:spcBef>
              <a:spcAft>
                <a:spcPct val="0"/>
              </a:spcAft>
              <a:buClrTx/>
              <a:buSzPct val="100000"/>
              <a:buFontTx/>
              <a:buNone/>
            </a:pPr>
            <a:endParaRPr lang="ru-RU" altLang="ru-RU" sz="1400" dirty="0">
              <a:solidFill>
                <a:srgbClr val="000000"/>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0" y="404813"/>
            <a:ext cx="8856663"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24.Постановление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07.08.2014  № 945 Об утверждении муниципальной программы «Развитие образования на территории муниципального образования Юрьев-Польский район на 2015-2020 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25.Постановление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30.10.2013  № 1456 Об утверждении муниципальной программы «Развитие культуры и туризма муниципального образования Юрьев-Польский район на 2014-2020 годы».</a:t>
            </a:r>
          </a:p>
          <a:p>
            <a:pPr eaLnBrk="1" hangingPunct="1">
              <a:lnSpc>
                <a:spcPct val="80000"/>
              </a:lnSpc>
              <a:spcBef>
                <a:spcPts val="350"/>
              </a:spcBef>
              <a:spcAft>
                <a:spcPct val="0"/>
              </a:spcAft>
              <a:buClrTx/>
              <a:buSzPct val="100000"/>
              <a:buNone/>
            </a:pPr>
            <a:r>
              <a:rPr lang="ru-RU" altLang="ru-RU" sz="1400" dirty="0" smtClean="0">
                <a:solidFill>
                  <a:srgbClr val="000000"/>
                </a:solidFill>
                <a:latin typeface="Times New Roman" pitchFamily="16" charset="0"/>
                <a:cs typeface="Times New Roman" pitchFamily="16" charset="0"/>
              </a:rPr>
              <a:t>26.Постановление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26.08.2019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1149 </a:t>
            </a:r>
            <a:r>
              <a:rPr lang="ru-RU" altLang="ru-RU" sz="1400" dirty="0">
                <a:solidFill>
                  <a:srgbClr val="000000"/>
                </a:solidFill>
                <a:latin typeface="Times New Roman" pitchFamily="16" charset="0"/>
                <a:cs typeface="Times New Roman" pitchFamily="16" charset="0"/>
              </a:rPr>
              <a:t>Об утверждении муниципальной программы </a:t>
            </a:r>
            <a:r>
              <a:rPr lang="ru-RU" altLang="ru-RU" sz="1400" dirty="0" smtClean="0">
                <a:solidFill>
                  <a:srgbClr val="000000"/>
                </a:solidFill>
                <a:latin typeface="Times New Roman" pitchFamily="16" charset="0"/>
                <a:cs typeface="Times New Roman" pitchFamily="16" charset="0"/>
              </a:rPr>
              <a:t> </a:t>
            </a:r>
            <a:r>
              <a:rPr lang="ru-RU" altLang="ru-RU" sz="1400" dirty="0" smtClean="0">
                <a:solidFill>
                  <a:schemeClr val="tx1">
                    <a:lumMod val="95000"/>
                    <a:lumOff val="5000"/>
                  </a:schemeClr>
                </a:solidFill>
                <a:latin typeface="Times New Roman" pitchFamily="16" charset="0"/>
                <a:cs typeface="Times New Roman" pitchFamily="16" charset="0"/>
              </a:rPr>
              <a:t>«Управление муниципальными финансами и муниципальным долгом муниципального образования Юрьев-Польский </a:t>
            </a:r>
            <a:r>
              <a:rPr lang="ru-RU" altLang="ru-RU" sz="1400" dirty="0">
                <a:solidFill>
                  <a:schemeClr val="tx1">
                    <a:lumMod val="95000"/>
                    <a:lumOff val="5000"/>
                  </a:schemeClr>
                </a:solidFill>
                <a:latin typeface="Times New Roman" pitchFamily="16" charset="0"/>
                <a:cs typeface="Times New Roman" pitchFamily="16" charset="0"/>
              </a:rPr>
              <a:t>район на </a:t>
            </a:r>
            <a:r>
              <a:rPr lang="ru-RU" altLang="ru-RU" sz="1400" dirty="0" smtClean="0">
                <a:solidFill>
                  <a:schemeClr val="tx1">
                    <a:lumMod val="95000"/>
                    <a:lumOff val="5000"/>
                  </a:schemeClr>
                </a:solidFill>
                <a:latin typeface="Times New Roman" pitchFamily="16" charset="0"/>
                <a:cs typeface="Times New Roman" pitchFamily="16" charset="0"/>
              </a:rPr>
              <a:t>2020-2022 </a:t>
            </a:r>
            <a:r>
              <a:rPr lang="ru-RU" altLang="ru-RU" sz="1400" dirty="0">
                <a:solidFill>
                  <a:schemeClr val="tx1">
                    <a:lumMod val="95000"/>
                    <a:lumOff val="5000"/>
                  </a:schemeClr>
                </a:solidFill>
                <a:latin typeface="Times New Roman" pitchFamily="16" charset="0"/>
                <a:cs typeface="Times New Roman" pitchFamily="16" charset="0"/>
              </a:rPr>
              <a:t>годы</a:t>
            </a:r>
            <a:r>
              <a:rPr lang="ru-RU" altLang="ru-RU" sz="1400" dirty="0" smtClean="0">
                <a:solidFill>
                  <a:schemeClr val="tx1">
                    <a:lumMod val="95000"/>
                    <a:lumOff val="5000"/>
                  </a:schemeClr>
                </a:solidFill>
                <a:latin typeface="Times New Roman" pitchFamily="16" charset="0"/>
                <a:cs typeface="Times New Roman" pitchFamily="16" charset="0"/>
              </a:rPr>
              <a:t>».</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27.Постановление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14.06.2016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746 </a:t>
            </a:r>
            <a:r>
              <a:rPr lang="ru-RU" altLang="ru-RU" sz="1400" dirty="0">
                <a:solidFill>
                  <a:srgbClr val="000000"/>
                </a:solidFill>
                <a:latin typeface="Times New Roman" pitchFamily="16" charset="0"/>
                <a:cs typeface="Times New Roman" pitchFamily="16" charset="0"/>
              </a:rPr>
              <a:t>Об утверждении муниципальной программы </a:t>
            </a:r>
            <a:r>
              <a:rPr lang="ru-RU" altLang="ru-RU" sz="1400" dirty="0" smtClean="0">
                <a:solidFill>
                  <a:srgbClr val="000000"/>
                </a:solidFill>
                <a:latin typeface="Times New Roman" pitchFamily="16" charset="0"/>
                <a:cs typeface="Times New Roman" pitchFamily="16" charset="0"/>
              </a:rPr>
              <a:t>«Экологическая безопасность территории </a:t>
            </a:r>
            <a:r>
              <a:rPr lang="ru-RU" altLang="ru-RU" sz="1400" dirty="0">
                <a:solidFill>
                  <a:srgbClr val="000000"/>
                </a:solidFill>
                <a:latin typeface="Times New Roman" pitchFamily="16" charset="0"/>
                <a:cs typeface="Times New Roman" pitchFamily="16" charset="0"/>
              </a:rPr>
              <a:t>муниципального образования Юрьев-Польский район на </a:t>
            </a:r>
            <a:r>
              <a:rPr lang="ru-RU" altLang="ru-RU" sz="1400" dirty="0" smtClean="0">
                <a:solidFill>
                  <a:srgbClr val="000000"/>
                </a:solidFill>
                <a:latin typeface="Times New Roman" pitchFamily="16" charset="0"/>
                <a:cs typeface="Times New Roman" pitchFamily="16" charset="0"/>
              </a:rPr>
              <a:t>2017-2020 </a:t>
            </a:r>
            <a:r>
              <a:rPr lang="ru-RU" altLang="ru-RU" sz="1400" dirty="0">
                <a:solidFill>
                  <a:srgbClr val="000000"/>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28.Постановление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a:t>
            </a:r>
            <a:r>
              <a:rPr lang="ru-RU" altLang="ru-RU" sz="1400" dirty="0" smtClean="0">
                <a:solidFill>
                  <a:srgbClr val="000000"/>
                </a:solidFill>
                <a:latin typeface="Times New Roman" pitchFamily="16" charset="0"/>
                <a:cs typeface="Times New Roman" pitchFamily="16" charset="0"/>
              </a:rPr>
              <a:t>30.08.2019  </a:t>
            </a:r>
            <a:r>
              <a:rPr lang="ru-RU" altLang="ru-RU" sz="1400" dirty="0">
                <a:solidFill>
                  <a:srgbClr val="000000"/>
                </a:solidFill>
                <a:latin typeface="Times New Roman" pitchFamily="16" charset="0"/>
                <a:cs typeface="Times New Roman" pitchFamily="16" charset="0"/>
              </a:rPr>
              <a:t>№ </a:t>
            </a:r>
            <a:r>
              <a:rPr lang="ru-RU" altLang="ru-RU" sz="1400" dirty="0" smtClean="0">
                <a:solidFill>
                  <a:srgbClr val="000000"/>
                </a:solidFill>
                <a:latin typeface="Times New Roman" pitchFamily="16" charset="0"/>
                <a:cs typeface="Times New Roman" pitchFamily="16" charset="0"/>
              </a:rPr>
              <a:t>1172 </a:t>
            </a:r>
            <a:r>
              <a:rPr lang="ru-RU" altLang="ru-RU" sz="1400" dirty="0">
                <a:solidFill>
                  <a:srgbClr val="000000"/>
                </a:solidFill>
                <a:latin typeface="Times New Roman" pitchFamily="16" charset="0"/>
                <a:cs typeface="Times New Roman" pitchFamily="16" charset="0"/>
              </a:rPr>
              <a:t>Об утверждении муниципальной программы </a:t>
            </a:r>
            <a:r>
              <a:rPr lang="ru-RU" altLang="ru-RU" sz="1400" dirty="0" smtClean="0">
                <a:solidFill>
                  <a:srgbClr val="000000"/>
                </a:solidFill>
                <a:latin typeface="Times New Roman" pitchFamily="16" charset="0"/>
                <a:cs typeface="Times New Roman" pitchFamily="16" charset="0"/>
              </a:rPr>
              <a:t>«Модернизация и развитие коммунальной инфраструктуры МО Юрьев-Польский район </a:t>
            </a:r>
            <a:r>
              <a:rPr lang="ru-RU" altLang="ru-RU" sz="1400" dirty="0">
                <a:solidFill>
                  <a:srgbClr val="000000"/>
                </a:solidFill>
                <a:latin typeface="Times New Roman" pitchFamily="16" charset="0"/>
                <a:cs typeface="Times New Roman" pitchFamily="16" charset="0"/>
              </a:rPr>
              <a:t>на </a:t>
            </a:r>
            <a:r>
              <a:rPr lang="ru-RU" altLang="ru-RU" sz="1400" dirty="0" smtClean="0">
                <a:solidFill>
                  <a:srgbClr val="000000"/>
                </a:solidFill>
                <a:latin typeface="Times New Roman" pitchFamily="16" charset="0"/>
                <a:cs typeface="Times New Roman" pitchFamily="16" charset="0"/>
              </a:rPr>
              <a:t>2020-2024 </a:t>
            </a:r>
            <a:r>
              <a:rPr lang="ru-RU" altLang="ru-RU" sz="1400" dirty="0">
                <a:solidFill>
                  <a:srgbClr val="000000"/>
                </a:solidFill>
                <a:latin typeface="Times New Roman" pitchFamily="16" charset="0"/>
                <a:cs typeface="Times New Roman" pitchFamily="16" charset="0"/>
              </a:rPr>
              <a:t>годы».</a:t>
            </a:r>
          </a:p>
          <a:p>
            <a:pPr algn="just" eaLnBrk="1" hangingPunct="1">
              <a:lnSpc>
                <a:spcPct val="80000"/>
              </a:lnSpc>
              <a:spcBef>
                <a:spcPts val="350"/>
              </a:spcBef>
              <a:spcAft>
                <a:spcPct val="0"/>
              </a:spcAft>
              <a:buClrTx/>
              <a:buSzPct val="100000"/>
              <a:buFontTx/>
              <a:buNone/>
            </a:pPr>
            <a:r>
              <a:rPr lang="ru-RU" altLang="ru-RU" sz="1400" dirty="0" smtClean="0">
                <a:solidFill>
                  <a:srgbClr val="000000"/>
                </a:solidFill>
                <a:latin typeface="Times New Roman" pitchFamily="16" charset="0"/>
                <a:cs typeface="Times New Roman" pitchFamily="16" charset="0"/>
              </a:rPr>
              <a:t>29.Постановление </a:t>
            </a:r>
            <a:r>
              <a:rPr lang="ru-RU" altLang="ru-RU" sz="1400" dirty="0">
                <a:solidFill>
                  <a:srgbClr val="000000"/>
                </a:solidFill>
                <a:latin typeface="Times New Roman" pitchFamily="16" charset="0"/>
                <a:cs typeface="Times New Roman" pitchFamily="16" charset="0"/>
              </a:rPr>
              <a:t>администрации муниципального образования Юрьев-Польский район  от 30.08.2019  № </a:t>
            </a:r>
            <a:r>
              <a:rPr lang="ru-RU" altLang="ru-RU" sz="1400" dirty="0" smtClean="0">
                <a:solidFill>
                  <a:srgbClr val="000000"/>
                </a:solidFill>
                <a:latin typeface="Times New Roman" pitchFamily="16" charset="0"/>
                <a:cs typeface="Times New Roman" pitchFamily="16" charset="0"/>
              </a:rPr>
              <a:t>1182 Об утверждении </a:t>
            </a:r>
            <a:r>
              <a:rPr lang="ru-RU" altLang="ru-RU" sz="1400" dirty="0">
                <a:solidFill>
                  <a:srgbClr val="000000"/>
                </a:solidFill>
                <a:latin typeface="Times New Roman" pitchFamily="16" charset="0"/>
                <a:cs typeface="Times New Roman" pitchFamily="16" charset="0"/>
              </a:rPr>
              <a:t>муниципальной программы </a:t>
            </a:r>
            <a:r>
              <a:rPr lang="ru-RU" altLang="ru-RU" sz="1400" dirty="0" smtClean="0">
                <a:solidFill>
                  <a:srgbClr val="000000"/>
                </a:solidFill>
                <a:latin typeface="Times New Roman" pitchFamily="16" charset="0"/>
                <a:cs typeface="Times New Roman" pitchFamily="16" charset="0"/>
              </a:rPr>
              <a:t>«Обеспечение территории Юрьев-Польского района документами территориального планирования </a:t>
            </a:r>
            <a:r>
              <a:rPr lang="ru-RU" altLang="ru-RU" sz="1400" dirty="0">
                <a:solidFill>
                  <a:srgbClr val="000000"/>
                </a:solidFill>
                <a:latin typeface="Times New Roman" pitchFamily="16" charset="0"/>
                <a:cs typeface="Times New Roman" pitchFamily="16" charset="0"/>
              </a:rPr>
              <a:t>на </a:t>
            </a:r>
            <a:r>
              <a:rPr lang="ru-RU" altLang="ru-RU" sz="1400" dirty="0" smtClean="0">
                <a:solidFill>
                  <a:srgbClr val="000000"/>
                </a:solidFill>
                <a:latin typeface="Times New Roman" pitchFamily="16" charset="0"/>
                <a:cs typeface="Times New Roman" pitchFamily="16" charset="0"/>
              </a:rPr>
              <a:t>2020-2022 </a:t>
            </a:r>
            <a:r>
              <a:rPr lang="ru-RU" altLang="ru-RU" sz="1400" dirty="0">
                <a:solidFill>
                  <a:srgbClr val="000000"/>
                </a:solidFill>
                <a:latin typeface="Times New Roman" pitchFamily="16" charset="0"/>
                <a:cs typeface="Times New Roman" pitchFamily="16" charset="0"/>
              </a:rPr>
              <a:t>годы».</a:t>
            </a:r>
          </a:p>
          <a:p>
            <a:pPr eaLnBrk="1" hangingPunct="1">
              <a:lnSpc>
                <a:spcPct val="80000"/>
              </a:lnSpc>
              <a:spcBef>
                <a:spcPts val="350"/>
              </a:spcBef>
              <a:spcAft>
                <a:spcPct val="0"/>
              </a:spcAft>
              <a:buClrTx/>
              <a:buSzPct val="100000"/>
              <a:buNone/>
            </a:pPr>
            <a:r>
              <a:rPr lang="ru-RU" altLang="ru-RU" sz="1400" dirty="0" smtClean="0">
                <a:solidFill>
                  <a:srgbClr val="000000"/>
                </a:solidFill>
                <a:latin typeface="Times New Roman" pitchFamily="16" charset="0"/>
                <a:cs typeface="Times New Roman" pitchFamily="16" charset="0"/>
              </a:rPr>
              <a:t>30.Постановление администрации муниципального образования Юрьев-Польский район  от 14.08.2019  № 1112</a:t>
            </a:r>
            <a:endParaRPr lang="ru-RU" altLang="ru-RU" sz="1400" dirty="0">
              <a:solidFill>
                <a:srgbClr val="073E87"/>
              </a:solidFill>
              <a:latin typeface="Candara" pitchFamily="32" charset="0"/>
            </a:endParaRPr>
          </a:p>
          <a:p>
            <a:pPr algn="just" eaLnBrk="1" hangingPunct="1">
              <a:lnSpc>
                <a:spcPct val="80000"/>
              </a:lnSpc>
              <a:spcBef>
                <a:spcPts val="350"/>
              </a:spcBef>
              <a:spcAft>
                <a:spcPct val="0"/>
              </a:spcAft>
              <a:buClrTx/>
              <a:buSzPct val="100000"/>
              <a:buNone/>
            </a:pPr>
            <a:r>
              <a:rPr lang="ru-RU" altLang="ru-RU" sz="1400" dirty="0" smtClean="0">
                <a:solidFill>
                  <a:srgbClr val="000000"/>
                </a:solidFill>
                <a:latin typeface="Times New Roman" pitchFamily="16" charset="0"/>
                <a:cs typeface="Times New Roman" pitchFamily="16" charset="0"/>
              </a:rPr>
              <a:t>      Об </a:t>
            </a:r>
            <a:r>
              <a:rPr lang="ru-RU" altLang="ru-RU" sz="1400" dirty="0">
                <a:solidFill>
                  <a:srgbClr val="000000"/>
                </a:solidFill>
                <a:latin typeface="Times New Roman" pitchFamily="16" charset="0"/>
                <a:cs typeface="Times New Roman" pitchFamily="16" charset="0"/>
              </a:rPr>
              <a:t>утверждении муниципальной программы </a:t>
            </a:r>
            <a:r>
              <a:rPr lang="ru-RU" altLang="ru-RU" sz="1400" dirty="0" smtClean="0">
                <a:solidFill>
                  <a:srgbClr val="000000"/>
                </a:solidFill>
                <a:latin typeface="Times New Roman" pitchFamily="16" charset="0"/>
                <a:cs typeface="Times New Roman" pitchFamily="16" charset="0"/>
              </a:rPr>
              <a:t>«Развитие муниципальной службы в муниципальном образовании Юрьев-Польский район на </a:t>
            </a:r>
            <a:r>
              <a:rPr lang="ru-RU" altLang="ru-RU" sz="1400" dirty="0">
                <a:solidFill>
                  <a:srgbClr val="000000"/>
                </a:solidFill>
                <a:latin typeface="Times New Roman" pitchFamily="16" charset="0"/>
                <a:cs typeface="Times New Roman" pitchFamily="16" charset="0"/>
              </a:rPr>
              <a:t>2020-2022 годы».</a:t>
            </a:r>
          </a:p>
          <a:p>
            <a:pPr eaLnBrk="1" hangingPunct="1">
              <a:lnSpc>
                <a:spcPct val="80000"/>
              </a:lnSpc>
              <a:spcBef>
                <a:spcPts val="350"/>
              </a:spcBef>
              <a:spcAft>
                <a:spcPct val="0"/>
              </a:spcAft>
              <a:buClrTx/>
              <a:buSzPct val="100000"/>
              <a:buFontTx/>
              <a:buNone/>
            </a:pPr>
            <a:endParaRPr lang="ru-RU" altLang="ru-RU" sz="1400" dirty="0">
              <a:solidFill>
                <a:srgbClr val="073E87"/>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79388" y="1125538"/>
            <a:ext cx="87852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Финансовое управление администрации муниципального образования</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Юрьев- Польский район</a:t>
            </a: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Адрес: 601800, Владимирская область, г. Юрьев-Польский, ул. </a:t>
            </a:r>
            <a:r>
              <a:rPr lang="ru-RU" altLang="ru-RU" sz="1800" dirty="0" err="1">
                <a:solidFill>
                  <a:srgbClr val="073E87"/>
                </a:solidFill>
                <a:latin typeface="Times New Roman" pitchFamily="16" charset="0"/>
                <a:cs typeface="Times New Roman" pitchFamily="16" charset="0"/>
              </a:rPr>
              <a:t>Шибанкова</a:t>
            </a:r>
            <a:r>
              <a:rPr lang="ru-RU" altLang="ru-RU" sz="1800" dirty="0">
                <a:solidFill>
                  <a:srgbClr val="073E87"/>
                </a:solidFill>
                <a:latin typeface="Times New Roman" pitchFamily="16" charset="0"/>
                <a:cs typeface="Times New Roman" pitchFamily="16" charset="0"/>
              </a:rPr>
              <a:t>, д.33</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Тел:8(49246)2-21-91</a:t>
            </a:r>
            <a:r>
              <a:rPr lang="ru-RU" altLang="ru-RU" sz="1800" dirty="0">
                <a:solidFill>
                  <a:srgbClr val="073E87"/>
                </a:solidFill>
                <a:latin typeface="Times New Roman" pitchFamily="16" charset="0"/>
                <a:cs typeface="Times New Roman" pitchFamily="16" charset="0"/>
              </a:rPr>
              <a:t>, факс 8(49246)2-25-07</a:t>
            </a:r>
          </a:p>
          <a:p>
            <a:pPr algn="ctr" eaLnBrk="1" hangingPunct="1">
              <a:spcBef>
                <a:spcPts val="450"/>
              </a:spcBef>
              <a:spcAft>
                <a:spcPct val="0"/>
              </a:spcAft>
              <a:buClrTx/>
              <a:buSzPct val="100000"/>
              <a:buFontTx/>
              <a:buNone/>
            </a:pPr>
            <a:r>
              <a:rPr lang="ru-RU" altLang="ru-RU" sz="1800" dirty="0" smtClean="0">
                <a:solidFill>
                  <a:srgbClr val="073E87"/>
                </a:solidFill>
                <a:latin typeface="Times New Roman" pitchFamily="16" charset="0"/>
                <a:cs typeface="Times New Roman" pitchFamily="16" charset="0"/>
              </a:rPr>
              <a:t> </a:t>
            </a:r>
            <a:r>
              <a:rPr lang="ru-RU" altLang="ru-RU" sz="1800" dirty="0">
                <a:solidFill>
                  <a:srgbClr val="073E87"/>
                </a:solidFill>
                <a:latin typeface="Times New Roman" pitchFamily="16" charset="0"/>
                <a:cs typeface="Times New Roman" pitchFamily="16" charset="0"/>
              </a:rPr>
              <a:t>адрес электронной почты: </a:t>
            </a:r>
            <a:r>
              <a:rPr lang="en-US" altLang="ru-RU" sz="1800" dirty="0" err="1">
                <a:solidFill>
                  <a:srgbClr val="073E87"/>
                </a:solidFill>
                <a:latin typeface="Times New Roman" pitchFamily="16" charset="0"/>
                <a:cs typeface="Times New Roman" pitchFamily="16" charset="0"/>
              </a:rPr>
              <a:t>finupryu-pol@mail</a:t>
            </a:r>
            <a:r>
              <a:rPr lang="ru-RU" altLang="ru-RU" sz="1800" dirty="0">
                <a:solidFill>
                  <a:srgbClr val="073E87"/>
                </a:solidFill>
                <a:latin typeface="Times New Roman" pitchFamily="16" charset="0"/>
                <a:cs typeface="Times New Roman" pitchFamily="16" charset="0"/>
              </a:rPr>
              <a:t>.</a:t>
            </a:r>
            <a:r>
              <a:rPr lang="en-US" altLang="ru-RU" sz="1800" dirty="0" err="1">
                <a:solidFill>
                  <a:srgbClr val="073E87"/>
                </a:solidFill>
                <a:latin typeface="Times New Roman" pitchFamily="16" charset="0"/>
                <a:cs typeface="Times New Roman" pitchFamily="16" charset="0"/>
              </a:rPr>
              <a:t>ru</a:t>
            </a:r>
            <a:endParaRPr lang="en-US" altLang="ru-RU" sz="1800" dirty="0">
              <a:solidFill>
                <a:srgbClr val="073E87"/>
              </a:solidFill>
              <a:latin typeface="Times New Roman" pitchFamily="16" charset="0"/>
              <a:cs typeface="Times New Roman" pitchFamily="16" charset="0"/>
            </a:endParaRPr>
          </a:p>
          <a:p>
            <a:pPr eaLnBrk="1" hangingPunct="1">
              <a:spcBef>
                <a:spcPts val="450"/>
              </a:spcBef>
              <a:spcAft>
                <a:spcPct val="0"/>
              </a:spcAft>
              <a:buClrTx/>
              <a:buSzPct val="100000"/>
              <a:buFontTx/>
              <a:buNone/>
            </a:pPr>
            <a:endParaRPr lang="en-US" altLang="ru-RU" sz="1800" dirty="0">
              <a:solidFill>
                <a:srgbClr val="073E87"/>
              </a:solidFill>
              <a:latin typeface="Times New Roman" pitchFamily="16" charset="0"/>
              <a:cs typeface="Times New Roman" pitchFamily="16" charset="0"/>
            </a:endParaRPr>
          </a:p>
        </p:txBody>
      </p:sp>
      <p:sp>
        <p:nvSpPr>
          <p:cNvPr id="84995" name="Text Box 2"/>
          <p:cNvSpPr txBox="1">
            <a:spLocks noChangeArrowheads="1"/>
          </p:cNvSpPr>
          <p:nvPr/>
        </p:nvSpPr>
        <p:spPr bwMode="auto">
          <a:xfrm>
            <a:off x="482600" y="2603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4400">
                <a:solidFill>
                  <a:srgbClr val="262699"/>
                </a:solidFill>
                <a:latin typeface="Candara" pitchFamily="32" charset="0"/>
              </a:rPr>
              <a:t>Контактная информация</a:t>
            </a:r>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55752"/>
            <a:ext cx="3744913" cy="2809875"/>
          </a:xfrm>
          <a:prstGeom prst="rect">
            <a:avLst/>
          </a:prstGeom>
          <a:noFill/>
          <a:ln>
            <a:noFill/>
          </a:ln>
          <a:effectLst>
            <a:outerShdw dist="76368" dir="2700000" algn="ctr" rotWithShape="0">
              <a:srgbClr val="808080">
                <a:alpha val="93004"/>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9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10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5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6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7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8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19017</TotalTime>
  <Words>11510</Words>
  <Application>Microsoft Office PowerPoint</Application>
  <PresentationFormat>Экран (4:3)</PresentationFormat>
  <Paragraphs>1815</Paragraphs>
  <Slides>95</Slides>
  <Notes>73</Notes>
  <HiddenSlides>0</HiddenSlides>
  <MMClips>0</MMClips>
  <ScaleCrop>false</ScaleCrop>
  <HeadingPairs>
    <vt:vector size="4" baseType="variant">
      <vt:variant>
        <vt:lpstr>Тема</vt:lpstr>
      </vt:variant>
      <vt:variant>
        <vt:i4>11</vt:i4>
      </vt:variant>
      <vt:variant>
        <vt:lpstr>Заголовки слайдов</vt:lpstr>
      </vt:variant>
      <vt:variant>
        <vt:i4>95</vt:i4>
      </vt:variant>
    </vt:vector>
  </HeadingPairs>
  <TitlesOfParts>
    <vt:vector size="106" baseType="lpstr">
      <vt:lpstr>Воздушный поток</vt:lpstr>
      <vt:lpstr>1_Воздушный поток</vt:lpstr>
      <vt:lpstr>2_Воздушный поток</vt:lpstr>
      <vt:lpstr>3_Воздушный поток</vt:lpstr>
      <vt:lpstr>4_Воздушный поток</vt:lpstr>
      <vt:lpstr>5_Воздушный поток</vt:lpstr>
      <vt:lpstr>6_Воздушный поток</vt:lpstr>
      <vt:lpstr>7_Воздушный поток</vt:lpstr>
      <vt:lpstr>8_Воздушный поток</vt:lpstr>
      <vt:lpstr>9_Воздушный поток</vt:lpstr>
      <vt:lpstr>10_Воздушный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Bydjet-01</dc:creator>
  <cp:lastModifiedBy>Бюджетный отдел-06</cp:lastModifiedBy>
  <cp:revision>1035</cp:revision>
  <cp:lastPrinted>2019-12-26T08:04:06Z</cp:lastPrinted>
  <dcterms:created xsi:type="dcterms:W3CDTF">2016-10-19T08:58:54Z</dcterms:created>
  <dcterms:modified xsi:type="dcterms:W3CDTF">2019-12-27T13:22:42Z</dcterms:modified>
</cp:coreProperties>
</file>