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6" r:id="rId1"/>
  </p:sldMasterIdLst>
  <p:notesMasterIdLst>
    <p:notesMasterId r:id="rId90"/>
  </p:notesMasterIdLst>
  <p:sldIdLst>
    <p:sldId id="256" r:id="rId2"/>
    <p:sldId id="257" r:id="rId3"/>
    <p:sldId id="258" r:id="rId4"/>
    <p:sldId id="259" r:id="rId5"/>
    <p:sldId id="260" r:id="rId6"/>
    <p:sldId id="261" r:id="rId7"/>
    <p:sldId id="262" r:id="rId8"/>
    <p:sldId id="429" r:id="rId9"/>
    <p:sldId id="264" r:id="rId10"/>
    <p:sldId id="265" r:id="rId11"/>
    <p:sldId id="266" r:id="rId12"/>
    <p:sldId id="267" r:id="rId13"/>
    <p:sldId id="268" r:id="rId14"/>
    <p:sldId id="391" r:id="rId15"/>
    <p:sldId id="270" r:id="rId16"/>
    <p:sldId id="271" r:id="rId17"/>
    <p:sldId id="272" r:id="rId18"/>
    <p:sldId id="273" r:id="rId19"/>
    <p:sldId id="274" r:id="rId20"/>
    <p:sldId id="275" r:id="rId21"/>
    <p:sldId id="290" r:id="rId22"/>
    <p:sldId id="409" r:id="rId23"/>
    <p:sldId id="419" r:id="rId24"/>
    <p:sldId id="418" r:id="rId25"/>
    <p:sldId id="417" r:id="rId26"/>
    <p:sldId id="416" r:id="rId27"/>
    <p:sldId id="415" r:id="rId28"/>
    <p:sldId id="414" r:id="rId29"/>
    <p:sldId id="413" r:id="rId30"/>
    <p:sldId id="412" r:id="rId31"/>
    <p:sldId id="411" r:id="rId32"/>
    <p:sldId id="420" r:id="rId33"/>
    <p:sldId id="421" r:id="rId34"/>
    <p:sldId id="423" r:id="rId35"/>
    <p:sldId id="422" r:id="rId36"/>
    <p:sldId id="424" r:id="rId37"/>
    <p:sldId id="425" r:id="rId38"/>
    <p:sldId id="426" r:id="rId39"/>
    <p:sldId id="427" r:id="rId40"/>
    <p:sldId id="428" r:id="rId41"/>
    <p:sldId id="289" r:id="rId42"/>
    <p:sldId id="291" r:id="rId43"/>
    <p:sldId id="352" r:id="rId44"/>
    <p:sldId id="353" r:id="rId45"/>
    <p:sldId id="354" r:id="rId46"/>
    <p:sldId id="295" r:id="rId47"/>
    <p:sldId id="355" r:id="rId48"/>
    <p:sldId id="297" r:id="rId49"/>
    <p:sldId id="402" r:id="rId50"/>
    <p:sldId id="404" r:id="rId51"/>
    <p:sldId id="403" r:id="rId52"/>
    <p:sldId id="405" r:id="rId53"/>
    <p:sldId id="406" r:id="rId54"/>
    <p:sldId id="407" r:id="rId55"/>
    <p:sldId id="301" r:id="rId56"/>
    <p:sldId id="302" r:id="rId57"/>
    <p:sldId id="303" r:id="rId58"/>
    <p:sldId id="394" r:id="rId59"/>
    <p:sldId id="398" r:id="rId60"/>
    <p:sldId id="399" r:id="rId61"/>
    <p:sldId id="306" r:id="rId62"/>
    <p:sldId id="307" r:id="rId63"/>
    <p:sldId id="308" r:id="rId64"/>
    <p:sldId id="309" r:id="rId65"/>
    <p:sldId id="310" r:id="rId66"/>
    <p:sldId id="311" r:id="rId67"/>
    <p:sldId id="312" r:id="rId68"/>
    <p:sldId id="314" r:id="rId69"/>
    <p:sldId id="315" r:id="rId70"/>
    <p:sldId id="316" r:id="rId71"/>
    <p:sldId id="364" r:id="rId72"/>
    <p:sldId id="317" r:id="rId73"/>
    <p:sldId id="320" r:id="rId74"/>
    <p:sldId id="321" r:id="rId75"/>
    <p:sldId id="322" r:id="rId76"/>
    <p:sldId id="392" r:id="rId77"/>
    <p:sldId id="393" r:id="rId78"/>
    <p:sldId id="408" r:id="rId79"/>
    <p:sldId id="325" r:id="rId80"/>
    <p:sldId id="326" r:id="rId81"/>
    <p:sldId id="327" r:id="rId82"/>
    <p:sldId id="328" r:id="rId83"/>
    <p:sldId id="329" r:id="rId84"/>
    <p:sldId id="330" r:id="rId85"/>
    <p:sldId id="331" r:id="rId86"/>
    <p:sldId id="332" r:id="rId87"/>
    <p:sldId id="333" r:id="rId88"/>
    <p:sldId id="334" r:id="rId89"/>
  </p:sldIdLst>
  <p:sldSz cx="9144000" cy="6858000" type="screen4x3"/>
  <p:notesSz cx="6781800" cy="9925050"/>
  <p:defaultTextStyle>
    <a:defPPr>
      <a:defRPr lang="en-GB"/>
    </a:defPPr>
    <a:lvl1pPr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1pPr>
    <a:lvl2pPr marL="742950" indent="-28575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2pPr>
    <a:lvl3pPr marL="11430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3pPr>
    <a:lvl4pPr marL="16002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4pPr>
    <a:lvl5pPr marL="20574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5pPr>
    <a:lvl6pPr marL="2286000" algn="l" defTabSz="914400" rtl="0" eaLnBrk="1" latinLnBrk="0" hangingPunct="1">
      <a:defRPr sz="2000" kern="1200">
        <a:solidFill>
          <a:schemeClr val="bg1"/>
        </a:solidFill>
        <a:latin typeface="Tahoma" pitchFamily="32" charset="0"/>
        <a:ea typeface="+mn-ea"/>
        <a:cs typeface="Arial Unicode MS" pitchFamily="32" charset="0"/>
      </a:defRPr>
    </a:lvl6pPr>
    <a:lvl7pPr marL="2743200" algn="l" defTabSz="914400" rtl="0" eaLnBrk="1" latinLnBrk="0" hangingPunct="1">
      <a:defRPr sz="2000" kern="1200">
        <a:solidFill>
          <a:schemeClr val="bg1"/>
        </a:solidFill>
        <a:latin typeface="Tahoma" pitchFamily="32" charset="0"/>
        <a:ea typeface="+mn-ea"/>
        <a:cs typeface="Arial Unicode MS" pitchFamily="32" charset="0"/>
      </a:defRPr>
    </a:lvl7pPr>
    <a:lvl8pPr marL="3200400" algn="l" defTabSz="914400" rtl="0" eaLnBrk="1" latinLnBrk="0" hangingPunct="1">
      <a:defRPr sz="2000" kern="1200">
        <a:solidFill>
          <a:schemeClr val="bg1"/>
        </a:solidFill>
        <a:latin typeface="Tahoma" pitchFamily="32" charset="0"/>
        <a:ea typeface="+mn-ea"/>
        <a:cs typeface="Arial Unicode MS" pitchFamily="32" charset="0"/>
      </a:defRPr>
    </a:lvl8pPr>
    <a:lvl9pPr marL="3657600" algn="l" defTabSz="914400" rtl="0" eaLnBrk="1" latinLnBrk="0" hangingPunct="1">
      <a:defRPr sz="2000" kern="1200">
        <a:solidFill>
          <a:schemeClr val="bg1"/>
        </a:solidFill>
        <a:latin typeface="Tahoma" pitchFamily="32" charset="0"/>
        <a:ea typeface="+mn-ea"/>
        <a:cs typeface="Arial Unicode MS"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FFCC"/>
    <a:srgbClr val="C5F28E"/>
    <a:srgbClr val="FFCCFF"/>
    <a:srgbClr val="CCECFF"/>
    <a:srgbClr val="99FF99"/>
    <a:srgbClr val="DCD844"/>
    <a:srgbClr val="F0F67E"/>
    <a:srgbClr val="5D2466"/>
    <a:srgbClr val="FBF1A5"/>
    <a:srgbClr val="FCB2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2" d="100"/>
          <a:sy n="62" d="100"/>
        </p:scale>
        <p:origin x="-1596" y="-21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2" d="100"/>
          <a:sy n="62" d="100"/>
        </p:scale>
        <p:origin x="-3293"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36"/>
  <c:chart>
    <c:autoTitleDeleted val="1"/>
    <c:view3D>
      <c:rAngAx val="1"/>
    </c:view3D>
    <c:sideWall>
      <c:spPr>
        <a:ln w="6350"/>
        <a:scene3d>
          <a:camera prst="orthographicFront"/>
          <a:lightRig rig="threePt" dir="t"/>
        </a:scene3d>
        <a:sp3d>
          <a:bevelT w="6350"/>
        </a:sp3d>
      </c:spPr>
    </c:sideWall>
    <c:backWall>
      <c:spPr>
        <a:ln w="6350"/>
        <a:scene3d>
          <a:camera prst="orthographicFront"/>
          <a:lightRig rig="threePt" dir="t"/>
        </a:scene3d>
        <a:sp3d>
          <a:bevelT w="6350"/>
        </a:sp3d>
      </c:spPr>
    </c:backWall>
    <c:plotArea>
      <c:layout/>
      <c:bar3DChart>
        <c:barDir val="col"/>
        <c:grouping val="clustered"/>
        <c:ser>
          <c:idx val="0"/>
          <c:order val="0"/>
          <c:tx>
            <c:strRef>
              <c:f>Лист1!$B$1</c:f>
              <c:strCache>
                <c:ptCount val="1"/>
                <c:pt idx="0">
                  <c:v>Доходы</c:v>
                </c:pt>
              </c:strCache>
            </c:strRef>
          </c:tx>
          <c:spPr>
            <a:solidFill>
              <a:schemeClr val="accent6">
                <a:lumMod val="60000"/>
                <a:lumOff val="40000"/>
              </a:schemeClr>
            </a:solidFill>
          </c:spPr>
          <c:dLbls>
            <c:dLbl>
              <c:idx val="0"/>
              <c:layout>
                <c:manualLayout>
                  <c:x val="-3.7933366308783599E-2"/>
                  <c:y val="-2.2669381340881607E-2"/>
                </c:manualLayout>
              </c:layout>
              <c:showVal val="1"/>
            </c:dLbl>
            <c:dLbl>
              <c:idx val="1"/>
              <c:layout>
                <c:manualLayout>
                  <c:x val="-4.6770956290172958E-2"/>
                  <c:y val="-2.5560767000123888E-3"/>
                </c:manualLayout>
              </c:layout>
              <c:showVal val="1"/>
            </c:dLbl>
            <c:dLbl>
              <c:idx val="2"/>
              <c:layout>
                <c:manualLayout>
                  <c:x val="-1.5307297120024078E-2"/>
                  <c:y val="-1.1565140105205709E-2"/>
                </c:manualLayout>
              </c:layout>
              <c:showVal val="1"/>
            </c:dLbl>
            <c:showVal val="1"/>
          </c:dLbls>
          <c:cat>
            <c:strRef>
              <c:f>Лист1!$A$2:$A$4</c:f>
              <c:strCache>
                <c:ptCount val="3"/>
                <c:pt idx="0">
                  <c:v>2021 год</c:v>
                </c:pt>
                <c:pt idx="1">
                  <c:v>2022 год</c:v>
                </c:pt>
                <c:pt idx="2">
                  <c:v>2023 год</c:v>
                </c:pt>
              </c:strCache>
            </c:strRef>
          </c:cat>
          <c:val>
            <c:numRef>
              <c:f>Лист1!$B$2:$B$4</c:f>
              <c:numCache>
                <c:formatCode>General</c:formatCode>
                <c:ptCount val="3"/>
                <c:pt idx="0">
                  <c:v>872332.3</c:v>
                </c:pt>
                <c:pt idx="1">
                  <c:v>796015.2</c:v>
                </c:pt>
                <c:pt idx="2">
                  <c:v>838442.31</c:v>
                </c:pt>
              </c:numCache>
            </c:numRef>
          </c:val>
        </c:ser>
        <c:ser>
          <c:idx val="1"/>
          <c:order val="1"/>
          <c:tx>
            <c:strRef>
              <c:f>Лист1!$C$1</c:f>
              <c:strCache>
                <c:ptCount val="1"/>
                <c:pt idx="0">
                  <c:v>Расходы</c:v>
                </c:pt>
              </c:strCache>
            </c:strRef>
          </c:tx>
          <c:spPr>
            <a:solidFill>
              <a:schemeClr val="accent3">
                <a:lumMod val="75000"/>
              </a:schemeClr>
            </a:solidFill>
          </c:spPr>
          <c:dLbls>
            <c:dLbl>
              <c:idx val="0"/>
              <c:layout>
                <c:manualLayout>
                  <c:x val="6.2577964822094573E-2"/>
                  <c:y val="-1.6551703594930682E-2"/>
                </c:manualLayout>
              </c:layout>
              <c:showVal val="1"/>
            </c:dLbl>
            <c:dLbl>
              <c:idx val="1"/>
              <c:layout>
                <c:manualLayout>
                  <c:x val="7.7413996618217393E-2"/>
                  <c:y val="3.322879583427929E-2"/>
                </c:manualLayout>
              </c:layout>
              <c:showVal val="1"/>
            </c:dLbl>
            <c:dLbl>
              <c:idx val="2"/>
              <c:layout>
                <c:manualLayout>
                  <c:x val="0.11106559172625222"/>
                  <c:y val="2.2205664749005371E-3"/>
                </c:manualLayout>
              </c:layout>
              <c:showVal val="1"/>
            </c:dLbl>
            <c:showVal val="1"/>
          </c:dLbls>
          <c:cat>
            <c:strRef>
              <c:f>Лист1!$A$2:$A$4</c:f>
              <c:strCache>
                <c:ptCount val="3"/>
                <c:pt idx="0">
                  <c:v>2021 год</c:v>
                </c:pt>
                <c:pt idx="1">
                  <c:v>2022 год</c:v>
                </c:pt>
                <c:pt idx="2">
                  <c:v>2023 год</c:v>
                </c:pt>
              </c:strCache>
            </c:strRef>
          </c:cat>
          <c:val>
            <c:numRef>
              <c:f>Лист1!$C$2:$C$4</c:f>
              <c:numCache>
                <c:formatCode>General</c:formatCode>
                <c:ptCount val="3"/>
                <c:pt idx="0">
                  <c:v>879832.3</c:v>
                </c:pt>
                <c:pt idx="1">
                  <c:v>813283.2</c:v>
                </c:pt>
                <c:pt idx="2">
                  <c:v>863475.31</c:v>
                </c:pt>
              </c:numCache>
            </c:numRef>
          </c:val>
        </c:ser>
        <c:ser>
          <c:idx val="2"/>
          <c:order val="2"/>
          <c:tx>
            <c:strRef>
              <c:f>Лист1!$D$1</c:f>
              <c:strCache>
                <c:ptCount val="1"/>
                <c:pt idx="0">
                  <c:v>Дефицит</c:v>
                </c:pt>
              </c:strCache>
            </c:strRef>
          </c:tx>
          <c:spPr>
            <a:solidFill>
              <a:schemeClr val="accent4">
                <a:lumMod val="50000"/>
              </a:schemeClr>
            </a:solidFill>
          </c:spPr>
          <c:dLbls>
            <c:dLbl>
              <c:idx val="2"/>
              <c:layout>
                <c:manualLayout>
                  <c:x val="5.6438173536273784E-2"/>
                  <c:y val="-2.8912998737845159E-2"/>
                </c:manualLayout>
              </c:layout>
              <c:showVal val="1"/>
            </c:dLbl>
            <c:showVal val="1"/>
          </c:dLbls>
          <c:cat>
            <c:strRef>
              <c:f>Лист1!$A$2:$A$4</c:f>
              <c:strCache>
                <c:ptCount val="3"/>
                <c:pt idx="0">
                  <c:v>2021 год</c:v>
                </c:pt>
                <c:pt idx="1">
                  <c:v>2022 год</c:v>
                </c:pt>
                <c:pt idx="2">
                  <c:v>2023 год</c:v>
                </c:pt>
              </c:strCache>
            </c:strRef>
          </c:cat>
          <c:val>
            <c:numRef>
              <c:f>Лист1!$D$2:$D$4</c:f>
              <c:numCache>
                <c:formatCode>General</c:formatCode>
                <c:ptCount val="3"/>
                <c:pt idx="0">
                  <c:v>7500</c:v>
                </c:pt>
                <c:pt idx="1">
                  <c:v>17268</c:v>
                </c:pt>
                <c:pt idx="2">
                  <c:v>25033</c:v>
                </c:pt>
              </c:numCache>
            </c:numRef>
          </c:val>
        </c:ser>
        <c:shape val="box"/>
        <c:axId val="111937024"/>
        <c:axId val="111938560"/>
        <c:axId val="0"/>
      </c:bar3DChart>
      <c:catAx>
        <c:axId val="111937024"/>
        <c:scaling>
          <c:orientation val="minMax"/>
        </c:scaling>
        <c:axPos val="b"/>
        <c:tickLblPos val="nextTo"/>
        <c:crossAx val="111938560"/>
        <c:crosses val="autoZero"/>
        <c:auto val="1"/>
        <c:lblAlgn val="ctr"/>
        <c:lblOffset val="100"/>
      </c:catAx>
      <c:valAx>
        <c:axId val="111938560"/>
        <c:scaling>
          <c:orientation val="minMax"/>
        </c:scaling>
        <c:axPos val="l"/>
        <c:majorGridlines/>
        <c:numFmt formatCode="General" sourceLinked="1"/>
        <c:tickLblPos val="nextTo"/>
        <c:crossAx val="111937024"/>
        <c:crosses val="autoZero"/>
        <c:crossBetween val="between"/>
      </c:valAx>
    </c:plotArea>
    <c:legend>
      <c:legendPos val="r"/>
      <c:layout/>
    </c:legend>
    <c:plotVisOnly val="1"/>
    <c:dispBlanksAs val="gap"/>
  </c:chart>
  <c:spPr>
    <a:noFill/>
  </c:spPr>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36352870514387337"/>
          <c:y val="0.19320538458689795"/>
          <c:w val="0.39084476724808398"/>
          <c:h val="0.59487444864800632"/>
        </c:manualLayout>
      </c:layout>
      <c:pie3DChart>
        <c:varyColors val="1"/>
        <c:ser>
          <c:idx val="0"/>
          <c:order val="0"/>
          <c:tx>
            <c:strRef>
              <c:f>Лист1!$B$1</c:f>
              <c:strCache>
                <c:ptCount val="1"/>
                <c:pt idx="0">
                  <c:v>2022</c:v>
                </c:pt>
              </c:strCache>
            </c:strRef>
          </c:tx>
          <c:explosion val="25"/>
          <c:dPt>
            <c:idx val="6"/>
            <c:spPr>
              <a:solidFill>
                <a:srgbClr val="99FFCC"/>
              </a:solidFill>
            </c:spPr>
          </c:dPt>
          <c:dLbls>
            <c:dLbl>
              <c:idx val="6"/>
              <c:layout>
                <c:manualLayout>
                  <c:x val="-0.12059649622264197"/>
                  <c:y val="-0.10836588332290564"/>
                </c:manualLayout>
              </c:layout>
              <c:showVal val="1"/>
            </c:dLbl>
            <c:dLbl>
              <c:idx val="8"/>
              <c:layout>
                <c:manualLayout>
                  <c:x val="-1.8995235850036537E-2"/>
                  <c:y val="-4.4822767239489004E-2"/>
                </c:manualLayout>
              </c:layout>
              <c:showVal val="1"/>
            </c:dLbl>
            <c:dLbl>
              <c:idx val="10"/>
              <c:layout>
                <c:manualLayout>
                  <c:x val="0.13516198064713686"/>
                  <c:y val="-4.9807610350819612E-2"/>
                </c:manualLayout>
              </c:layout>
              <c:showVal val="1"/>
            </c:dLbl>
            <c:dLbl>
              <c:idx val="11"/>
              <c:layout>
                <c:manualLayout>
                  <c:x val="0.24711091128763471"/>
                  <c:y val="-2.3275435283019258E-2"/>
                </c:manualLayout>
              </c:layout>
              <c:showVal val="1"/>
            </c:dLbl>
            <c:showVal val="1"/>
            <c:showLeaderLines val="1"/>
          </c:dLbls>
          <c:cat>
            <c:strRef>
              <c:f>Лист1!$A$2:$A$14</c:f>
              <c:strCache>
                <c:ptCount val="13"/>
                <c:pt idx="0">
                  <c:v>Образование </c:v>
                </c:pt>
                <c:pt idx="1">
                  <c:v>Межбюджетные трансферты </c:v>
                </c:pt>
                <c:pt idx="2">
                  <c:v>Культура, кинематография </c:v>
                </c:pt>
                <c:pt idx="3">
                  <c:v>Общегосударственные расходы </c:v>
                </c:pt>
                <c:pt idx="4">
                  <c:v>Социальная политика </c:v>
                </c:pt>
                <c:pt idx="5">
                  <c:v>Национальная экономика </c:v>
                </c:pt>
                <c:pt idx="6">
                  <c:v>Жилищно-коммунальное хозяйство </c:v>
                </c:pt>
                <c:pt idx="7">
                  <c:v>Национальная безопасность и правоохранительная деятельность </c:v>
                </c:pt>
                <c:pt idx="8">
                  <c:v>Средства массовой информации </c:v>
                </c:pt>
                <c:pt idx="9">
                  <c:v>Физическая культура и спорт</c:v>
                </c:pt>
                <c:pt idx="10">
                  <c:v>Охрана окружающей среды </c:v>
                </c:pt>
                <c:pt idx="11">
                  <c:v>Национальная оборона </c:v>
                </c:pt>
                <c:pt idx="12">
                  <c:v>Условно упверждаемые расходы</c:v>
                </c:pt>
              </c:strCache>
            </c:strRef>
          </c:cat>
          <c:val>
            <c:numRef>
              <c:f>Лист1!$B$2:$B$14</c:f>
              <c:numCache>
                <c:formatCode>General</c:formatCode>
                <c:ptCount val="13"/>
                <c:pt idx="0">
                  <c:v>62.9</c:v>
                </c:pt>
                <c:pt idx="1">
                  <c:v>2.2999999999999998</c:v>
                </c:pt>
                <c:pt idx="2">
                  <c:v>14.2</c:v>
                </c:pt>
                <c:pt idx="3">
                  <c:v>6.7</c:v>
                </c:pt>
                <c:pt idx="4" formatCode="0.0">
                  <c:v>5.6</c:v>
                </c:pt>
                <c:pt idx="5">
                  <c:v>5.5</c:v>
                </c:pt>
                <c:pt idx="6">
                  <c:v>0.72000000000000031</c:v>
                </c:pt>
                <c:pt idx="7">
                  <c:v>0.5</c:v>
                </c:pt>
                <c:pt idx="8">
                  <c:v>6.0000000000000026E-2</c:v>
                </c:pt>
                <c:pt idx="9">
                  <c:v>6.0000000000000026E-2</c:v>
                </c:pt>
                <c:pt idx="10">
                  <c:v>2.0000000000000011E-2</c:v>
                </c:pt>
                <c:pt idx="11">
                  <c:v>7.0000000000000027E-3</c:v>
                </c:pt>
                <c:pt idx="12">
                  <c:v>1.7</c:v>
                </c:pt>
              </c:numCache>
            </c:numRef>
          </c:val>
        </c:ser>
      </c:pie3DChart>
    </c:plotArea>
    <c:plotVisOnly val="1"/>
    <c:dispBlanksAs val="zero"/>
  </c:chart>
  <c:txPr>
    <a:bodyPr/>
    <a:lstStyle/>
    <a:p>
      <a:pPr>
        <a:defRPr sz="1800"/>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16290863515164991"/>
          <c:y val="0.30459651656638526"/>
          <c:w val="0.45257401955338294"/>
          <c:h val="0.69079459007478761"/>
        </c:manualLayout>
      </c:layout>
      <c:pie3DChart>
        <c:varyColors val="1"/>
        <c:ser>
          <c:idx val="0"/>
          <c:order val="0"/>
          <c:tx>
            <c:strRef>
              <c:f>Лист1!$B$1</c:f>
              <c:strCache>
                <c:ptCount val="1"/>
                <c:pt idx="0">
                  <c:v>2023</c:v>
                </c:pt>
              </c:strCache>
            </c:strRef>
          </c:tx>
          <c:explosion val="25"/>
          <c:dPt>
            <c:idx val="6"/>
            <c:spPr>
              <a:solidFill>
                <a:srgbClr val="99FFCC"/>
              </a:solidFill>
            </c:spPr>
          </c:dPt>
          <c:dLbls>
            <c:dLbl>
              <c:idx val="3"/>
              <c:layout>
                <c:manualLayout>
                  <c:x val="-6.0726846322630833E-2"/>
                  <c:y val="-4.0066210966812716E-3"/>
                </c:manualLayout>
              </c:layout>
              <c:showVal val="1"/>
            </c:dLbl>
            <c:dLbl>
              <c:idx val="6"/>
              <c:layout>
                <c:manualLayout>
                  <c:x val="-0.11949323339073439"/>
                  <c:y val="-8.748004607675168E-2"/>
                </c:manualLayout>
              </c:layout>
              <c:showVal val="1"/>
            </c:dLbl>
            <c:dLbl>
              <c:idx val="7"/>
              <c:layout>
                <c:manualLayout>
                  <c:x val="-6.2003527385846073E-2"/>
                  <c:y val="-0.1369874594830594"/>
                </c:manualLayout>
              </c:layout>
              <c:showVal val="1"/>
            </c:dLbl>
            <c:dLbl>
              <c:idx val="8"/>
              <c:layout>
                <c:manualLayout>
                  <c:x val="7.4599350072214196E-3"/>
                  <c:y val="-5.1011388598148022E-2"/>
                </c:manualLayout>
              </c:layout>
              <c:showVal val="1"/>
            </c:dLbl>
            <c:dLbl>
              <c:idx val="9"/>
              <c:layout>
                <c:manualLayout>
                  <c:x val="4.6101648427952412E-2"/>
                  <c:y val="-0.12383687387561233"/>
                </c:manualLayout>
              </c:layout>
              <c:showVal val="1"/>
            </c:dLbl>
            <c:dLbl>
              <c:idx val="10"/>
              <c:layout>
                <c:manualLayout>
                  <c:x val="0.13516198064713686"/>
                  <c:y val="-4.9807610350819612E-2"/>
                </c:manualLayout>
              </c:layout>
              <c:showVal val="1"/>
            </c:dLbl>
            <c:dLbl>
              <c:idx val="11"/>
              <c:layout>
                <c:manualLayout>
                  <c:x val="0.11152701783135208"/>
                  <c:y val="1.385494204347665E-2"/>
                </c:manualLayout>
              </c:layout>
              <c:showVal val="1"/>
            </c:dLbl>
            <c:showVal val="1"/>
            <c:showLeaderLines val="1"/>
          </c:dLbls>
          <c:cat>
            <c:strRef>
              <c:f>Лист1!$A$2:$A$14</c:f>
              <c:strCache>
                <c:ptCount val="13"/>
                <c:pt idx="0">
                  <c:v>Образование </c:v>
                </c:pt>
                <c:pt idx="1">
                  <c:v>Межбюджетные трансферты </c:v>
                </c:pt>
                <c:pt idx="2">
                  <c:v>Культура, кинематография </c:v>
                </c:pt>
                <c:pt idx="3">
                  <c:v>Общегосударственные расходы </c:v>
                </c:pt>
                <c:pt idx="4">
                  <c:v>Социальная политика </c:v>
                </c:pt>
                <c:pt idx="5">
                  <c:v>Национальная экономика </c:v>
                </c:pt>
                <c:pt idx="6">
                  <c:v>Жилищно-коммунальное хозяйство </c:v>
                </c:pt>
                <c:pt idx="7">
                  <c:v>Национальная безопасность и правоохранительная деятельность </c:v>
                </c:pt>
                <c:pt idx="8">
                  <c:v>Средства массовой информации </c:v>
                </c:pt>
                <c:pt idx="9">
                  <c:v>Физическая культура и спорт</c:v>
                </c:pt>
                <c:pt idx="10">
                  <c:v>Охрана окружающей среды </c:v>
                </c:pt>
                <c:pt idx="11">
                  <c:v>Национальная оборона </c:v>
                </c:pt>
                <c:pt idx="12">
                  <c:v>Условно упверждаемые расходы</c:v>
                </c:pt>
              </c:strCache>
            </c:strRef>
          </c:cat>
          <c:val>
            <c:numRef>
              <c:f>Лист1!$B$2:$B$14</c:f>
              <c:numCache>
                <c:formatCode>General</c:formatCode>
                <c:ptCount val="13"/>
                <c:pt idx="0">
                  <c:v>58.7</c:v>
                </c:pt>
                <c:pt idx="1">
                  <c:v>2.1</c:v>
                </c:pt>
                <c:pt idx="2">
                  <c:v>11.7</c:v>
                </c:pt>
                <c:pt idx="3">
                  <c:v>6</c:v>
                </c:pt>
                <c:pt idx="4" formatCode="0.0">
                  <c:v>4.8</c:v>
                </c:pt>
                <c:pt idx="5">
                  <c:v>4.8</c:v>
                </c:pt>
                <c:pt idx="6">
                  <c:v>9.1</c:v>
                </c:pt>
                <c:pt idx="7">
                  <c:v>0.5</c:v>
                </c:pt>
                <c:pt idx="8">
                  <c:v>1.0000000000000005E-2</c:v>
                </c:pt>
                <c:pt idx="9">
                  <c:v>6.0000000000000026E-2</c:v>
                </c:pt>
                <c:pt idx="10">
                  <c:v>9.0000000000000028E-3</c:v>
                </c:pt>
                <c:pt idx="11">
                  <c:v>6.0000000000000027E-3</c:v>
                </c:pt>
                <c:pt idx="12">
                  <c:v>2.15</c:v>
                </c:pt>
              </c:numCache>
            </c:numRef>
          </c:val>
        </c:ser>
      </c:pie3DChart>
    </c:plotArea>
    <c:plotVisOnly val="1"/>
    <c:dispBlanksAs val="zero"/>
  </c:chart>
  <c:txPr>
    <a:bodyPr/>
    <a:lstStyle/>
    <a:p>
      <a:pPr>
        <a:defRPr sz="1800"/>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clustered"/>
        <c:ser>
          <c:idx val="0"/>
          <c:order val="0"/>
          <c:tx>
            <c:strRef>
              <c:f>Лист1!$B$1</c:f>
              <c:strCache>
                <c:ptCount val="1"/>
                <c:pt idx="0">
                  <c:v>МО г. Юрьев-Польский</c:v>
                </c:pt>
              </c:strCache>
            </c:strRef>
          </c:tx>
          <c:dLbls>
            <c:showVal val="1"/>
          </c:dLbls>
          <c:cat>
            <c:strRef>
              <c:f>Лист1!$A$2:$A$4</c:f>
              <c:strCache>
                <c:ptCount val="3"/>
                <c:pt idx="0">
                  <c:v>2021 год</c:v>
                </c:pt>
                <c:pt idx="1">
                  <c:v>2022 год</c:v>
                </c:pt>
                <c:pt idx="2">
                  <c:v>2023 год</c:v>
                </c:pt>
              </c:strCache>
            </c:strRef>
          </c:cat>
          <c:val>
            <c:numRef>
              <c:f>Лист1!$B$2:$B$4</c:f>
              <c:numCache>
                <c:formatCode>General</c:formatCode>
                <c:ptCount val="3"/>
                <c:pt idx="0">
                  <c:v>28964.400000000001</c:v>
                </c:pt>
                <c:pt idx="1">
                  <c:v>9115.2000000000007</c:v>
                </c:pt>
                <c:pt idx="2">
                  <c:v>9033.2999999999938</c:v>
                </c:pt>
              </c:numCache>
            </c:numRef>
          </c:val>
        </c:ser>
        <c:ser>
          <c:idx val="1"/>
          <c:order val="1"/>
          <c:tx>
            <c:strRef>
              <c:f>Лист1!$C$1</c:f>
              <c:strCache>
                <c:ptCount val="1"/>
                <c:pt idx="0">
                  <c:v>МО Красносельское</c:v>
                </c:pt>
              </c:strCache>
            </c:strRef>
          </c:tx>
          <c:dLbls>
            <c:dLbl>
              <c:idx val="1"/>
              <c:layout>
                <c:manualLayout>
                  <c:x val="4.3347462704542795E-2"/>
                  <c:y val="5.1284989939142593E-2"/>
                </c:manualLayout>
              </c:layout>
              <c:showVal val="1"/>
            </c:dLbl>
            <c:dLbl>
              <c:idx val="2"/>
              <c:layout>
                <c:manualLayout>
                  <c:x val="5.1088081044639744E-2"/>
                  <c:y val="3.1747850914707311E-2"/>
                </c:manualLayout>
              </c:layout>
              <c:showVal val="1"/>
            </c:dLbl>
            <c:showVal val="1"/>
          </c:dLbls>
          <c:cat>
            <c:strRef>
              <c:f>Лист1!$A$2:$A$4</c:f>
              <c:strCache>
                <c:ptCount val="3"/>
                <c:pt idx="0">
                  <c:v>2021 год</c:v>
                </c:pt>
                <c:pt idx="1">
                  <c:v>2022 год</c:v>
                </c:pt>
                <c:pt idx="2">
                  <c:v>2023 год</c:v>
                </c:pt>
              </c:strCache>
            </c:strRef>
          </c:cat>
          <c:val>
            <c:numRef>
              <c:f>Лист1!$C$2:$C$4</c:f>
              <c:numCache>
                <c:formatCode>General</c:formatCode>
                <c:ptCount val="3"/>
                <c:pt idx="0">
                  <c:v>9300</c:v>
                </c:pt>
                <c:pt idx="1">
                  <c:v>8484</c:v>
                </c:pt>
                <c:pt idx="2">
                  <c:v>8112</c:v>
                </c:pt>
              </c:numCache>
            </c:numRef>
          </c:val>
        </c:ser>
        <c:ser>
          <c:idx val="2"/>
          <c:order val="2"/>
          <c:tx>
            <c:strRef>
              <c:f>Лист1!$D$1</c:f>
              <c:strCache>
                <c:ptCount val="1"/>
                <c:pt idx="0">
                  <c:v>МО Небыловское</c:v>
                </c:pt>
              </c:strCache>
            </c:strRef>
          </c:tx>
          <c:dLbls>
            <c:showVal val="1"/>
          </c:dLbls>
          <c:cat>
            <c:strRef>
              <c:f>Лист1!$A$2:$A$4</c:f>
              <c:strCache>
                <c:ptCount val="3"/>
                <c:pt idx="0">
                  <c:v>2021 год</c:v>
                </c:pt>
                <c:pt idx="1">
                  <c:v>2022 год</c:v>
                </c:pt>
                <c:pt idx="2">
                  <c:v>2023 год</c:v>
                </c:pt>
              </c:strCache>
            </c:strRef>
          </c:cat>
          <c:val>
            <c:numRef>
              <c:f>Лист1!$D$2:$D$4</c:f>
              <c:numCache>
                <c:formatCode>General</c:formatCode>
                <c:ptCount val="3"/>
                <c:pt idx="0">
                  <c:v>2600</c:v>
                </c:pt>
                <c:pt idx="1">
                  <c:v>624</c:v>
                </c:pt>
                <c:pt idx="2">
                  <c:v>228</c:v>
                </c:pt>
              </c:numCache>
            </c:numRef>
          </c:val>
        </c:ser>
        <c:ser>
          <c:idx val="3"/>
          <c:order val="3"/>
          <c:tx>
            <c:strRef>
              <c:f>Лист1!$E$1</c:f>
              <c:strCache>
                <c:ptCount val="1"/>
                <c:pt idx="0">
                  <c:v>МО Симское</c:v>
                </c:pt>
              </c:strCache>
            </c:strRef>
          </c:tx>
          <c:dLbls>
            <c:dLbl>
              <c:idx val="0"/>
              <c:layout>
                <c:manualLayout>
                  <c:x val="3.7154968032465249E-2"/>
                  <c:y val="1.2210711890272043E-2"/>
                </c:manualLayout>
              </c:layout>
              <c:showVal val="1"/>
            </c:dLbl>
            <c:dLbl>
              <c:idx val="1"/>
              <c:layout>
                <c:manualLayout>
                  <c:x val="3.5606844364445944E-2"/>
                  <c:y val="1.2210711890272043E-2"/>
                </c:manualLayout>
              </c:layout>
              <c:showVal val="1"/>
            </c:dLbl>
            <c:dLbl>
              <c:idx val="2"/>
              <c:layout>
                <c:manualLayout>
                  <c:x val="5.1088081044639744E-2"/>
                  <c:y val="4.8842847561089055E-3"/>
                </c:manualLayout>
              </c:layout>
              <c:showVal val="1"/>
            </c:dLbl>
            <c:showVal val="1"/>
          </c:dLbls>
          <c:cat>
            <c:strRef>
              <c:f>Лист1!$A$2:$A$4</c:f>
              <c:strCache>
                <c:ptCount val="3"/>
                <c:pt idx="0">
                  <c:v>2021 год</c:v>
                </c:pt>
                <c:pt idx="1">
                  <c:v>2022 год</c:v>
                </c:pt>
                <c:pt idx="2">
                  <c:v>2023 год</c:v>
                </c:pt>
              </c:strCache>
            </c:strRef>
          </c:cat>
          <c:val>
            <c:numRef>
              <c:f>Лист1!$E$2:$E$4</c:f>
              <c:numCache>
                <c:formatCode>General</c:formatCode>
                <c:ptCount val="3"/>
                <c:pt idx="0">
                  <c:v>2600</c:v>
                </c:pt>
                <c:pt idx="1">
                  <c:v>905</c:v>
                </c:pt>
                <c:pt idx="2">
                  <c:v>791</c:v>
                </c:pt>
              </c:numCache>
            </c:numRef>
          </c:val>
        </c:ser>
        <c:shape val="cylinder"/>
        <c:axId val="134314240"/>
        <c:axId val="134332416"/>
        <c:axId val="0"/>
      </c:bar3DChart>
      <c:catAx>
        <c:axId val="134314240"/>
        <c:scaling>
          <c:orientation val="minMax"/>
        </c:scaling>
        <c:axPos val="b"/>
        <c:tickLblPos val="nextTo"/>
        <c:crossAx val="134332416"/>
        <c:crosses val="autoZero"/>
        <c:auto val="1"/>
        <c:lblAlgn val="ctr"/>
        <c:lblOffset val="100"/>
      </c:catAx>
      <c:valAx>
        <c:axId val="134332416"/>
        <c:scaling>
          <c:orientation val="minMax"/>
        </c:scaling>
        <c:axPos val="l"/>
        <c:majorGridlines/>
        <c:numFmt formatCode="General" sourceLinked="1"/>
        <c:tickLblPos val="nextTo"/>
        <c:crossAx val="134314240"/>
        <c:crosses val="autoZero"/>
        <c:crossBetween val="between"/>
      </c:valAx>
    </c:plotArea>
    <c:legend>
      <c:legendPos val="r"/>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3.2833553907373213E-2"/>
          <c:y val="1.8862874491753171E-2"/>
          <c:w val="0.32071379871332306"/>
          <c:h val="0.4392211645477419"/>
        </c:manualLayout>
      </c:layout>
      <c:pie3DChart>
        <c:varyColors val="1"/>
        <c:ser>
          <c:idx val="0"/>
          <c:order val="0"/>
          <c:tx>
            <c:strRef>
              <c:f>Лист1!$B$1</c:f>
              <c:strCache>
                <c:ptCount val="1"/>
                <c:pt idx="0">
                  <c:v>2021 год</c:v>
                </c:pt>
              </c:strCache>
            </c:strRef>
          </c:tx>
          <c:spPr>
            <a:ln>
              <a:solidFill>
                <a:schemeClr val="bg2">
                  <a:lumMod val="50000"/>
                </a:schemeClr>
              </a:solidFill>
            </a:ln>
          </c:spPr>
          <c:explosion val="11"/>
          <c:dPt>
            <c:idx val="0"/>
            <c:explosion val="0"/>
            <c:spPr>
              <a:solidFill>
                <a:srgbClr val="99FF99"/>
              </a:solidFill>
              <a:ln>
                <a:solidFill>
                  <a:schemeClr val="accent4">
                    <a:lumMod val="40000"/>
                    <a:lumOff val="60000"/>
                  </a:schemeClr>
                </a:solidFill>
              </a:ln>
            </c:spPr>
          </c:dPt>
          <c:dLbls>
            <c:dLbl>
              <c:idx val="1"/>
              <c:layout>
                <c:manualLayout>
                  <c:x val="1.1900289230126706E-2"/>
                  <c:y val="0.18223311433123549"/>
                </c:manualLayout>
              </c:layout>
              <c:showVal val="1"/>
            </c:dLbl>
            <c:dLbl>
              <c:idx val="2"/>
              <c:layout>
                <c:manualLayout>
                  <c:x val="1.2211963471868103E-2"/>
                  <c:y val="-6.164182534285291E-2"/>
                </c:manualLayout>
              </c:layout>
              <c:showVal val="1"/>
            </c:dLbl>
            <c:dLbl>
              <c:idx val="3"/>
              <c:layout>
                <c:manualLayout>
                  <c:x val="1.416701098824606E-2"/>
                  <c:y val="2.713923937488516E-2"/>
                </c:manualLayout>
              </c:layout>
              <c:showVal val="1"/>
            </c:dLbl>
            <c:dLbl>
              <c:idx val="4"/>
              <c:layout>
                <c:manualLayout>
                  <c:x val="3.7011706636229574E-2"/>
                  <c:y val="2.8850210636237838E-2"/>
                </c:manualLayout>
              </c:layout>
              <c:showVal val="1"/>
            </c:dLbl>
            <c:dLbl>
              <c:idx val="5"/>
              <c:layout>
                <c:manualLayout>
                  <c:x val="-6.5606981681497034E-2"/>
                  <c:y val="-4.5608056840266323E-2"/>
                </c:manualLayout>
              </c:layout>
              <c:showVal val="1"/>
            </c:dLbl>
            <c:showVal val="1"/>
            <c:showLeaderLines val="1"/>
          </c:dLbls>
          <c:cat>
            <c:strRef>
              <c:f>Лист1!$A$2:$A$10</c:f>
              <c:strCache>
                <c:ptCount val="9"/>
                <c:pt idx="0">
                  <c:v>Налог на доходы физических лиц </c:v>
                </c:pt>
                <c:pt idx="1">
                  <c:v>Акцизы по подакцизным товарам </c:v>
                </c:pt>
                <c:pt idx="2">
                  <c:v>Единый налог на вмененный доход для отдельных видов деятельности </c:v>
                </c:pt>
                <c:pt idx="3">
                  <c:v>Налог, взимаемый в связи с применением упрощенной системы налогообложения </c:v>
                </c:pt>
                <c:pt idx="4">
                  <c:v>Транспортный налог </c:v>
                </c:pt>
                <c:pt idx="5">
                  <c:v>Государственная пошлина </c:v>
                </c:pt>
                <c:pt idx="6">
                  <c:v>Налог, взимаемый в связи с применением патентной системы налогообложения </c:v>
                </c:pt>
                <c:pt idx="7">
                  <c:v>Единый сельскохозяйственный налог </c:v>
                </c:pt>
                <c:pt idx="8">
                  <c:v>Налог на добычу полезных ископаемых </c:v>
                </c:pt>
              </c:strCache>
            </c:strRef>
          </c:cat>
          <c:val>
            <c:numRef>
              <c:f>Лист1!$B$2:$B$10</c:f>
              <c:numCache>
                <c:formatCode>0</c:formatCode>
                <c:ptCount val="9"/>
                <c:pt idx="0">
                  <c:v>157018</c:v>
                </c:pt>
                <c:pt idx="1">
                  <c:v>16045</c:v>
                </c:pt>
                <c:pt idx="2">
                  <c:v>4350</c:v>
                </c:pt>
                <c:pt idx="3">
                  <c:v>18661</c:v>
                </c:pt>
                <c:pt idx="4">
                  <c:v>6150</c:v>
                </c:pt>
                <c:pt idx="5">
                  <c:v>4900</c:v>
                </c:pt>
                <c:pt idx="6">
                  <c:v>8294</c:v>
                </c:pt>
                <c:pt idx="7">
                  <c:v>1460</c:v>
                </c:pt>
                <c:pt idx="8">
                  <c:v>330</c:v>
                </c:pt>
              </c:numCache>
            </c:numRef>
          </c:val>
        </c:ser>
      </c:pie3DChart>
    </c:plotArea>
    <c:legend>
      <c:legendPos val="r"/>
      <c:legendEntry>
        <c:idx val="0"/>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2"/>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3"/>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4"/>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5"/>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6"/>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7"/>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8"/>
        <c:txPr>
          <a:bodyPr/>
          <a:lstStyle/>
          <a:p>
            <a:pPr>
              <a:defRPr sz="1400">
                <a:latin typeface="Times New Roman" panose="02020603050405020304" pitchFamily="18" charset="0"/>
                <a:cs typeface="Times New Roman" panose="02020603050405020304" pitchFamily="18" charset="0"/>
              </a:defRPr>
            </a:pPr>
            <a:endParaRPr lang="ru-RU"/>
          </a:p>
        </c:txPr>
      </c:legendEntry>
      <c:layout>
        <c:manualLayout>
          <c:xMode val="edge"/>
          <c:yMode val="edge"/>
          <c:x val="0.63456195155819306"/>
          <c:y val="2.2167583798402887E-3"/>
          <c:w val="0.35522999194153648"/>
          <c:h val="0.88187661195672051"/>
        </c:manualLayout>
      </c:layout>
    </c:legend>
    <c:plotVisOnly val="1"/>
    <c:dispBlanksAs val="zero"/>
  </c:chart>
  <c:txPr>
    <a:bodyPr/>
    <a:lstStyle/>
    <a:p>
      <a:pPr>
        <a:defRPr sz="1800"/>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1637371261349233E-2"/>
          <c:y val="1.6771958577184218E-4"/>
          <c:w val="0.77133345582684543"/>
          <c:h val="0.80535409762663523"/>
        </c:manualLayout>
      </c:layout>
      <c:pie3DChart>
        <c:varyColors val="1"/>
        <c:ser>
          <c:idx val="0"/>
          <c:order val="0"/>
          <c:tx>
            <c:strRef>
              <c:f>Лист1!$B$1</c:f>
              <c:strCache>
                <c:ptCount val="1"/>
                <c:pt idx="0">
                  <c:v>2022 год</c:v>
                </c:pt>
              </c:strCache>
            </c:strRef>
          </c:tx>
          <c:spPr>
            <a:ln>
              <a:solidFill>
                <a:schemeClr val="bg2">
                  <a:lumMod val="50000"/>
                </a:schemeClr>
              </a:solidFill>
            </a:ln>
          </c:spPr>
          <c:explosion val="6"/>
          <c:dPt>
            <c:idx val="0"/>
            <c:spPr>
              <a:solidFill>
                <a:srgbClr val="99FF99"/>
              </a:solidFill>
              <a:ln>
                <a:solidFill>
                  <a:schemeClr val="accent4">
                    <a:lumMod val="40000"/>
                    <a:lumOff val="60000"/>
                  </a:schemeClr>
                </a:solidFill>
              </a:ln>
            </c:spPr>
          </c:dPt>
          <c:dLbls>
            <c:dLbl>
              <c:idx val="1"/>
              <c:layout>
                <c:manualLayout>
                  <c:x val="1.2758629655806569E-2"/>
                  <c:y val="-0.23849056064020441"/>
                </c:manualLayout>
              </c:layout>
              <c:showVal val="1"/>
            </c:dLbl>
            <c:dLbl>
              <c:idx val="3"/>
              <c:layout>
                <c:manualLayout>
                  <c:x val="9.0060915217458157E-3"/>
                  <c:y val="-3.3126579147956803E-2"/>
                </c:manualLayout>
              </c:layout>
              <c:showVal val="1"/>
            </c:dLbl>
            <c:dLbl>
              <c:idx val="4"/>
              <c:layout>
                <c:manualLayout>
                  <c:x val="2.138089857628114E-2"/>
                  <c:y val="-6.525007059448866E-2"/>
                </c:manualLayout>
              </c:layout>
              <c:showVal val="1"/>
            </c:dLbl>
            <c:showVal val="1"/>
            <c:showLeaderLines val="1"/>
          </c:dLbls>
          <c:cat>
            <c:strRef>
              <c:f>Лист1!$A$2:$A$10</c:f>
              <c:strCache>
                <c:ptCount val="9"/>
                <c:pt idx="0">
                  <c:v>Налог на доходы физических лиц </c:v>
                </c:pt>
                <c:pt idx="1">
                  <c:v>Акцизы по подакцизным товарам </c:v>
                </c:pt>
                <c:pt idx="2">
                  <c:v>Единый налог на вмененный доход для отдельных видов деятельности </c:v>
                </c:pt>
                <c:pt idx="3">
                  <c:v>Налог, взимаемый в связи с применением упрощенной системы налогообложения </c:v>
                </c:pt>
                <c:pt idx="4">
                  <c:v>Транспортный налог </c:v>
                </c:pt>
                <c:pt idx="5">
                  <c:v>Государственная пошлина </c:v>
                </c:pt>
                <c:pt idx="6">
                  <c:v>Налог, взимаемый в связи с применением патентной системы налогообложения </c:v>
                </c:pt>
                <c:pt idx="7">
                  <c:v>Единый сельскохозяйственный налог </c:v>
                </c:pt>
                <c:pt idx="8">
                  <c:v>Налог на добычу полезных ископаемых </c:v>
                </c:pt>
              </c:strCache>
            </c:strRef>
          </c:cat>
          <c:val>
            <c:numRef>
              <c:f>Лист1!$B$2:$B$10</c:f>
              <c:numCache>
                <c:formatCode>0</c:formatCode>
                <c:ptCount val="9"/>
                <c:pt idx="0">
                  <c:v>159507</c:v>
                </c:pt>
                <c:pt idx="1">
                  <c:v>16050</c:v>
                </c:pt>
                <c:pt idx="2">
                  <c:v>465</c:v>
                </c:pt>
                <c:pt idx="3">
                  <c:v>19530</c:v>
                </c:pt>
                <c:pt idx="4">
                  <c:v>6200</c:v>
                </c:pt>
                <c:pt idx="5">
                  <c:v>5000</c:v>
                </c:pt>
                <c:pt idx="6">
                  <c:v>9993</c:v>
                </c:pt>
                <c:pt idx="7">
                  <c:v>1500</c:v>
                </c:pt>
                <c:pt idx="8">
                  <c:v>350</c:v>
                </c:pt>
              </c:numCache>
            </c:numRef>
          </c:val>
        </c:ser>
      </c:pie3DChart>
    </c:plotArea>
    <c:plotVisOnly val="1"/>
    <c:dispBlanksAs val="zero"/>
  </c:chart>
  <c:txPr>
    <a:bodyPr/>
    <a:lstStyle/>
    <a:p>
      <a:pPr>
        <a:defRPr sz="1800"/>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
          <c:y val="0.19464605558731976"/>
          <c:w val="0.82092961893122984"/>
          <c:h val="0.80535396860666231"/>
        </c:manualLayout>
      </c:layout>
      <c:pie3DChart>
        <c:varyColors val="1"/>
        <c:ser>
          <c:idx val="0"/>
          <c:order val="0"/>
          <c:tx>
            <c:strRef>
              <c:f>Лист1!$B$1</c:f>
              <c:strCache>
                <c:ptCount val="1"/>
                <c:pt idx="0">
                  <c:v>2023 год</c:v>
                </c:pt>
              </c:strCache>
            </c:strRef>
          </c:tx>
          <c:spPr>
            <a:ln>
              <a:solidFill>
                <a:schemeClr val="bg2">
                  <a:lumMod val="50000"/>
                </a:schemeClr>
              </a:solidFill>
            </a:ln>
          </c:spPr>
          <c:explosion val="5"/>
          <c:dPt>
            <c:idx val="0"/>
            <c:spPr>
              <a:solidFill>
                <a:srgbClr val="99FF99"/>
              </a:solidFill>
              <a:ln>
                <a:solidFill>
                  <a:schemeClr val="accent4">
                    <a:lumMod val="40000"/>
                    <a:lumOff val="60000"/>
                  </a:schemeClr>
                </a:solidFill>
              </a:ln>
            </c:spPr>
          </c:dPt>
          <c:dLbls>
            <c:dLbl>
              <c:idx val="1"/>
              <c:layout>
                <c:manualLayout>
                  <c:x val="1.7516677439880425E-2"/>
                  <c:y val="0.27890811277379435"/>
                </c:manualLayout>
              </c:layout>
              <c:showVal val="1"/>
            </c:dLbl>
            <c:dLbl>
              <c:idx val="2"/>
              <c:layout>
                <c:manualLayout>
                  <c:x val="-9.6663939049507327E-4"/>
                  <c:y val="-2.3877637934409418E-2"/>
                </c:manualLayout>
              </c:layout>
              <c:showVal val="1"/>
            </c:dLbl>
            <c:showVal val="1"/>
            <c:showLeaderLines val="1"/>
          </c:dLbls>
          <c:cat>
            <c:strRef>
              <c:f>Лист1!$A$2:$A$10</c:f>
              <c:strCache>
                <c:ptCount val="9"/>
                <c:pt idx="0">
                  <c:v>Налог на доходы физических лиц </c:v>
                </c:pt>
                <c:pt idx="1">
                  <c:v>Акцизы по подакцизным товарам </c:v>
                </c:pt>
                <c:pt idx="2">
                  <c:v>Единый налог на вмененный доход для отдельных видов деятельности </c:v>
                </c:pt>
                <c:pt idx="3">
                  <c:v>Налог, взимаемый в связи с применением упрощенной системы налогообложения </c:v>
                </c:pt>
                <c:pt idx="4">
                  <c:v>Транспортный налог </c:v>
                </c:pt>
                <c:pt idx="5">
                  <c:v>Государственная пошлина </c:v>
                </c:pt>
                <c:pt idx="6">
                  <c:v>Налог, взимаемый в связи с применением патентной системы налогообложения </c:v>
                </c:pt>
                <c:pt idx="7">
                  <c:v>Единый сельскохозяйственный налог </c:v>
                </c:pt>
                <c:pt idx="8">
                  <c:v>Налог на добычу полезных ископаемых </c:v>
                </c:pt>
              </c:strCache>
            </c:strRef>
          </c:cat>
          <c:val>
            <c:numRef>
              <c:f>Лист1!$B$2:$B$10</c:f>
              <c:numCache>
                <c:formatCode>General</c:formatCode>
                <c:ptCount val="9"/>
                <c:pt idx="0">
                  <c:v>162788</c:v>
                </c:pt>
                <c:pt idx="1">
                  <c:v>16050</c:v>
                </c:pt>
                <c:pt idx="2">
                  <c:v>300</c:v>
                </c:pt>
                <c:pt idx="3">
                  <c:v>19630</c:v>
                </c:pt>
                <c:pt idx="4">
                  <c:v>6250</c:v>
                </c:pt>
                <c:pt idx="5">
                  <c:v>5000</c:v>
                </c:pt>
                <c:pt idx="6">
                  <c:v>9993</c:v>
                </c:pt>
                <c:pt idx="7">
                  <c:v>1500</c:v>
                </c:pt>
                <c:pt idx="8">
                  <c:v>350</c:v>
                </c:pt>
              </c:numCache>
            </c:numRef>
          </c:val>
        </c:ser>
      </c:pie3DChart>
    </c:plotArea>
    <c:plotVisOnly val="1"/>
    <c:dispBlanksAs val="zero"/>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
          <c:y val="0"/>
          <c:w val="0.34291159525692305"/>
          <c:h val="0.46990487545781529"/>
        </c:manualLayout>
      </c:layout>
      <c:pie3DChart>
        <c:varyColors val="1"/>
        <c:ser>
          <c:idx val="0"/>
          <c:order val="0"/>
          <c:tx>
            <c:strRef>
              <c:f>Лист1!$B$1</c:f>
              <c:strCache>
                <c:ptCount val="1"/>
                <c:pt idx="0">
                  <c:v>2021</c:v>
                </c:pt>
              </c:strCache>
            </c:strRef>
          </c:tx>
          <c:explosion val="25"/>
          <c:dPt>
            <c:idx val="0"/>
            <c:explosion val="0"/>
            <c:spPr>
              <a:solidFill>
                <a:schemeClr val="accent4">
                  <a:lumMod val="60000"/>
                  <a:lumOff val="40000"/>
                </a:schemeClr>
              </a:solidFill>
            </c:spPr>
          </c:dPt>
          <c:dLbls>
            <c:dLbl>
              <c:idx val="3"/>
              <c:layout>
                <c:manualLayout>
                  <c:x val="3.9405343850683287E-3"/>
                  <c:y val="-9.293940474474429E-3"/>
                </c:manualLayout>
              </c:layout>
              <c:showVal val="1"/>
            </c:dLbl>
            <c:showVal val="1"/>
            <c:showLeaderLines val="1"/>
          </c:dLbls>
          <c:cat>
            <c:strRef>
              <c:f>Лист1!$A$2:$A$7</c:f>
              <c:strCache>
                <c:ptCount val="6"/>
                <c:pt idx="0">
                  <c:v>Доходы от использования имущества, находящегося в государственной и муниципальной собственности </c:v>
                </c:pt>
                <c:pt idx="1">
                  <c:v>Платежи при пользовании природными ресурсами</c:v>
                </c:pt>
                <c:pt idx="2">
                  <c:v>Доходы от оказания платных услуг (работ) и компенсации затрат государства </c:v>
                </c:pt>
                <c:pt idx="3">
                  <c:v>Доходы от продажи материальных и нематериальных активов</c:v>
                </c:pt>
                <c:pt idx="4">
                  <c:v>Штрафы, санкции, возмещение ущерба </c:v>
                </c:pt>
                <c:pt idx="5">
                  <c:v>Прочие неналоговые доходы</c:v>
                </c:pt>
              </c:strCache>
            </c:strRef>
          </c:cat>
          <c:val>
            <c:numRef>
              <c:f>Лист1!$B$2:$B$7</c:f>
              <c:numCache>
                <c:formatCode>General</c:formatCode>
                <c:ptCount val="6"/>
                <c:pt idx="0">
                  <c:v>27747</c:v>
                </c:pt>
                <c:pt idx="1">
                  <c:v>416</c:v>
                </c:pt>
                <c:pt idx="2">
                  <c:v>100</c:v>
                </c:pt>
                <c:pt idx="3">
                  <c:v>2475</c:v>
                </c:pt>
                <c:pt idx="4">
                  <c:v>100</c:v>
                </c:pt>
                <c:pt idx="5">
                  <c:v>100</c:v>
                </c:pt>
              </c:numCache>
            </c:numRef>
          </c:val>
        </c:ser>
      </c:pie3DChart>
    </c:plotArea>
    <c:legend>
      <c:legendPos val="r"/>
      <c:layout>
        <c:manualLayout>
          <c:xMode val="edge"/>
          <c:yMode val="edge"/>
          <c:x val="0.61599995833796262"/>
          <c:y val="2.4087884742316542E-3"/>
          <c:w val="0.33777957911305873"/>
          <c:h val="0.8637723707038657"/>
        </c:manualLayout>
      </c:layout>
      <c:txPr>
        <a:bodyPr/>
        <a:lstStyle/>
        <a:p>
          <a:pPr>
            <a:defRPr sz="1400">
              <a:latin typeface="Times New Roman" panose="02020603050405020304" pitchFamily="18" charset="0"/>
              <a:cs typeface="Times New Roman" panose="02020603050405020304" pitchFamily="18" charset="0"/>
            </a:defRPr>
          </a:pPr>
          <a:endParaRPr lang="ru-RU"/>
        </a:p>
      </c:txPr>
    </c:legend>
    <c:plotVisOnly val="1"/>
    <c:dispBlanksAs val="zero"/>
  </c:chart>
  <c:txPr>
    <a:bodyPr/>
    <a:lstStyle/>
    <a:p>
      <a:pPr>
        <a:defRPr sz="18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
          <c:y val="0"/>
          <c:w val="0.93028131554406412"/>
          <c:h val="1"/>
        </c:manualLayout>
      </c:layout>
      <c:pie3DChart>
        <c:varyColors val="1"/>
        <c:ser>
          <c:idx val="0"/>
          <c:order val="0"/>
          <c:tx>
            <c:strRef>
              <c:f>Лист1!$B$1</c:f>
              <c:strCache>
                <c:ptCount val="1"/>
                <c:pt idx="0">
                  <c:v>2022</c:v>
                </c:pt>
              </c:strCache>
            </c:strRef>
          </c:tx>
          <c:explosion val="41"/>
          <c:dPt>
            <c:idx val="0"/>
            <c:spPr>
              <a:solidFill>
                <a:schemeClr val="accent4">
                  <a:lumMod val="60000"/>
                  <a:lumOff val="40000"/>
                </a:schemeClr>
              </a:solidFill>
            </c:spPr>
          </c:dPt>
          <c:dLbls>
            <c:dLbl>
              <c:idx val="3"/>
              <c:layout>
                <c:manualLayout>
                  <c:x val="3.9405343850683287E-3"/>
                  <c:y val="-9.293940474474429E-3"/>
                </c:manualLayout>
              </c:layout>
              <c:showVal val="1"/>
            </c:dLbl>
            <c:showVal val="1"/>
            <c:showLeaderLines val="1"/>
          </c:dLbls>
          <c:cat>
            <c:strRef>
              <c:f>Лист1!$A$2:$A$7</c:f>
              <c:strCache>
                <c:ptCount val="6"/>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 </c:v>
                </c:pt>
                <c:pt idx="2">
                  <c:v>Доходы от оказания платных услуг (работ) и компенсации затрат государства</c:v>
                </c:pt>
                <c:pt idx="3">
                  <c:v>Доходы от продажи материальных и нематериальных активов </c:v>
                </c:pt>
                <c:pt idx="4">
                  <c:v>Штрафы, санкции, возмещение ущерба </c:v>
                </c:pt>
                <c:pt idx="5">
                  <c:v>Прочие неналоговые доходы</c:v>
                </c:pt>
              </c:strCache>
            </c:strRef>
          </c:cat>
          <c:val>
            <c:numRef>
              <c:f>Лист1!$B$2:$B$7</c:f>
              <c:numCache>
                <c:formatCode>General</c:formatCode>
                <c:ptCount val="6"/>
                <c:pt idx="0">
                  <c:v>27792</c:v>
                </c:pt>
                <c:pt idx="1">
                  <c:v>416</c:v>
                </c:pt>
                <c:pt idx="2">
                  <c:v>100</c:v>
                </c:pt>
                <c:pt idx="3">
                  <c:v>2475</c:v>
                </c:pt>
                <c:pt idx="4">
                  <c:v>200</c:v>
                </c:pt>
                <c:pt idx="5">
                  <c:v>100</c:v>
                </c:pt>
              </c:numCache>
            </c:numRef>
          </c:val>
        </c:ser>
      </c:pie3DChart>
    </c:plotArea>
    <c:plotVisOnly val="1"/>
    <c:dispBlanksAs val="zero"/>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0.10891176700531216"/>
          <c:y val="0.14242724358890779"/>
          <c:w val="0.81923407687211702"/>
          <c:h val="0.79546998594293106"/>
        </c:manualLayout>
      </c:layout>
      <c:pie3DChart>
        <c:varyColors val="1"/>
        <c:ser>
          <c:idx val="0"/>
          <c:order val="0"/>
          <c:tx>
            <c:strRef>
              <c:f>Лист1!$B$1</c:f>
              <c:strCache>
                <c:ptCount val="1"/>
                <c:pt idx="0">
                  <c:v>2023</c:v>
                </c:pt>
              </c:strCache>
            </c:strRef>
          </c:tx>
          <c:explosion val="18"/>
          <c:dPt>
            <c:idx val="0"/>
            <c:spPr>
              <a:solidFill>
                <a:schemeClr val="accent4">
                  <a:lumMod val="60000"/>
                  <a:lumOff val="40000"/>
                </a:schemeClr>
              </a:solidFill>
            </c:spPr>
          </c:dPt>
          <c:dLbls>
            <c:dLbl>
              <c:idx val="3"/>
              <c:layout>
                <c:manualLayout>
                  <c:x val="3.9405343850683287E-3"/>
                  <c:y val="-9.293940474474429E-3"/>
                </c:manualLayout>
              </c:layout>
              <c:showVal val="1"/>
            </c:dLbl>
            <c:showVal val="1"/>
            <c:showLeaderLines val="1"/>
          </c:dLbls>
          <c:cat>
            <c:strRef>
              <c:f>Лист1!$A$2:$A$7</c:f>
              <c:strCache>
                <c:ptCount val="6"/>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 </c:v>
                </c:pt>
                <c:pt idx="2">
                  <c:v>Доходы от оказания платных услуг (работ) и компенсации затрат государства </c:v>
                </c:pt>
                <c:pt idx="3">
                  <c:v>Доходы от продажи материальных и нематериальных активов </c:v>
                </c:pt>
                <c:pt idx="4">
                  <c:v>Штрафы, санкции, возмещение ущерба </c:v>
                </c:pt>
                <c:pt idx="5">
                  <c:v>Прочие неналоговые доходы </c:v>
                </c:pt>
              </c:strCache>
            </c:strRef>
          </c:cat>
          <c:val>
            <c:numRef>
              <c:f>Лист1!$B$2:$B$7</c:f>
              <c:numCache>
                <c:formatCode>General</c:formatCode>
                <c:ptCount val="6"/>
                <c:pt idx="0">
                  <c:v>27826</c:v>
                </c:pt>
                <c:pt idx="1">
                  <c:v>416</c:v>
                </c:pt>
                <c:pt idx="2">
                  <c:v>100</c:v>
                </c:pt>
                <c:pt idx="3">
                  <c:v>2475</c:v>
                </c:pt>
                <c:pt idx="4">
                  <c:v>250</c:v>
                </c:pt>
                <c:pt idx="5">
                  <c:v>100</c:v>
                </c:pt>
              </c:numCache>
            </c:numRef>
          </c:val>
        </c:ser>
      </c:pie3DChart>
    </c:plotArea>
    <c:plotVisOnly val="1"/>
    <c:dispBlanksAs val="zero"/>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autoTitleDeleted val="1"/>
    <c:view3D>
      <c:perspective val="30"/>
    </c:view3D>
    <c:plotArea>
      <c:layout>
        <c:manualLayout>
          <c:layoutTarget val="inner"/>
          <c:xMode val="edge"/>
          <c:yMode val="edge"/>
          <c:x val="8.0942016543616366E-2"/>
          <c:y val="9.7826767247982296E-2"/>
          <c:w val="0.7057357511160498"/>
          <c:h val="0.5964915156980084"/>
        </c:manualLayout>
      </c:layout>
      <c:bar3DChart>
        <c:barDir val="col"/>
        <c:grouping val="clustered"/>
        <c:ser>
          <c:idx val="0"/>
          <c:order val="0"/>
          <c:tx>
            <c:strRef>
              <c:f>Лист1!$B$1</c:f>
              <c:strCache>
                <c:ptCount val="1"/>
                <c:pt idx="0">
                  <c:v>2021 год</c:v>
                </c:pt>
              </c:strCache>
            </c:strRef>
          </c:tx>
          <c:dLbls>
            <c:dLbl>
              <c:idx val="0"/>
              <c:layout>
                <c:manualLayout>
                  <c:x val="-2.7451980649596017E-2"/>
                  <c:y val="9.2075156527766568E-3"/>
                </c:manualLayout>
              </c:layout>
              <c:showVal val="1"/>
            </c:dLbl>
            <c:dLbl>
              <c:idx val="1"/>
              <c:layout>
                <c:manualLayout>
                  <c:x val="-2.6079381617116221E-2"/>
                  <c:y val="1.1509394565970762E-2"/>
                </c:manualLayout>
              </c:layout>
              <c:showVal val="1"/>
            </c:dLbl>
            <c:dLbl>
              <c:idx val="3"/>
              <c:layout>
                <c:manualLayout>
                  <c:x val="-2.7451980649596017E-2"/>
                  <c:y val="-2.3018789131941508E-3"/>
                </c:manualLayout>
              </c:layout>
              <c:showVal val="1"/>
            </c:dLbl>
            <c:showVal val="1"/>
          </c:dLbls>
          <c:cat>
            <c:strRef>
              <c:f>Лист1!$A$2:$A$5</c:f>
              <c:strCache>
                <c:ptCount val="4"/>
                <c:pt idx="0">
                  <c:v>Дотации</c:v>
                </c:pt>
                <c:pt idx="1">
                  <c:v>Субвенции</c:v>
                </c:pt>
                <c:pt idx="2">
                  <c:v>Субсидии</c:v>
                </c:pt>
                <c:pt idx="3">
                  <c:v>Иные МБТ</c:v>
                </c:pt>
              </c:strCache>
            </c:strRef>
          </c:cat>
          <c:val>
            <c:numRef>
              <c:f>Лист1!$B$2:$B$5</c:f>
              <c:numCache>
                <c:formatCode>General</c:formatCode>
                <c:ptCount val="4"/>
                <c:pt idx="0">
                  <c:v>175063</c:v>
                </c:pt>
                <c:pt idx="1">
                  <c:v>264661.8</c:v>
                </c:pt>
                <c:pt idx="2">
                  <c:v>51909.5</c:v>
                </c:pt>
                <c:pt idx="3">
                  <c:v>132552</c:v>
                </c:pt>
              </c:numCache>
            </c:numRef>
          </c:val>
        </c:ser>
        <c:ser>
          <c:idx val="1"/>
          <c:order val="1"/>
          <c:tx>
            <c:strRef>
              <c:f>Лист1!$C$1</c:f>
              <c:strCache>
                <c:ptCount val="1"/>
                <c:pt idx="0">
                  <c:v>2022 год</c:v>
                </c:pt>
              </c:strCache>
            </c:strRef>
          </c:tx>
          <c:dLbls>
            <c:dLbl>
              <c:idx val="0"/>
              <c:layout>
                <c:manualLayout>
                  <c:x val="3.1569777747035406E-2"/>
                  <c:y val="4.603757826388305E-3"/>
                </c:manualLayout>
              </c:layout>
              <c:showVal val="1"/>
            </c:dLbl>
            <c:dLbl>
              <c:idx val="1"/>
              <c:layout>
                <c:manualLayout>
                  <c:x val="9.7328079269215301E-2"/>
                  <c:y val="8.0122604958428448E-2"/>
                </c:manualLayout>
              </c:layout>
              <c:showVal val="1"/>
            </c:dLbl>
            <c:dLbl>
              <c:idx val="2"/>
              <c:layout>
                <c:manualLayout>
                  <c:x val="2.8824579682075802E-2"/>
                  <c:y val="-4.603757826388305E-3"/>
                </c:manualLayout>
              </c:layout>
              <c:showVal val="1"/>
            </c:dLbl>
            <c:dLbl>
              <c:idx val="3"/>
              <c:layout>
                <c:manualLayout>
                  <c:x val="3.8432772909434421E-2"/>
                  <c:y val="9.2075156527766152E-3"/>
                </c:manualLayout>
              </c:layout>
              <c:showVal val="1"/>
            </c:dLbl>
            <c:showVal val="1"/>
          </c:dLbls>
          <c:cat>
            <c:strRef>
              <c:f>Лист1!$A$2:$A$5</c:f>
              <c:strCache>
                <c:ptCount val="4"/>
                <c:pt idx="0">
                  <c:v>Дотации</c:v>
                </c:pt>
                <c:pt idx="1">
                  <c:v>Субвенции</c:v>
                </c:pt>
                <c:pt idx="2">
                  <c:v>Субсидии</c:v>
                </c:pt>
                <c:pt idx="3">
                  <c:v>Иные МБТ</c:v>
                </c:pt>
              </c:strCache>
            </c:strRef>
          </c:cat>
          <c:val>
            <c:numRef>
              <c:f>Лист1!$C$2:$C$5</c:f>
              <c:numCache>
                <c:formatCode>General</c:formatCode>
                <c:ptCount val="4"/>
                <c:pt idx="0">
                  <c:v>126045</c:v>
                </c:pt>
                <c:pt idx="1">
                  <c:v>268158.5</c:v>
                </c:pt>
                <c:pt idx="2">
                  <c:v>28570.9</c:v>
                </c:pt>
                <c:pt idx="3">
                  <c:v>123562.8</c:v>
                </c:pt>
              </c:numCache>
            </c:numRef>
          </c:val>
        </c:ser>
        <c:ser>
          <c:idx val="2"/>
          <c:order val="2"/>
          <c:tx>
            <c:strRef>
              <c:f>Лист1!$D$1</c:f>
              <c:strCache>
                <c:ptCount val="1"/>
                <c:pt idx="0">
                  <c:v>2023 год</c:v>
                </c:pt>
              </c:strCache>
            </c:strRef>
          </c:tx>
          <c:dLbls>
            <c:dLbl>
              <c:idx val="0"/>
              <c:layout>
                <c:manualLayout>
                  <c:x val="4.6668367104313213E-2"/>
                  <c:y val="5.2943215003465507E-2"/>
                </c:manualLayout>
              </c:layout>
              <c:showVal val="1"/>
            </c:dLbl>
            <c:dLbl>
              <c:idx val="1"/>
              <c:layout>
                <c:manualLayout>
                  <c:x val="3.7060173876954622E-2"/>
                  <c:y val="-9.2075156527766152E-3"/>
                </c:manualLayout>
              </c:layout>
              <c:showVal val="1"/>
            </c:dLbl>
            <c:dLbl>
              <c:idx val="2"/>
              <c:layout>
                <c:manualLayout>
                  <c:x val="1.3725990324798E-2"/>
                  <c:y val="4.3735699350688925E-2"/>
                </c:manualLayout>
              </c:layout>
              <c:showVal val="1"/>
            </c:dLbl>
            <c:dLbl>
              <c:idx val="3"/>
              <c:layout>
                <c:manualLayout>
                  <c:x val="7.0002550656469806E-2"/>
                  <c:y val="5.524509391665966E-2"/>
                </c:manualLayout>
              </c:layout>
              <c:showVal val="1"/>
            </c:dLbl>
            <c:showVal val="1"/>
          </c:dLbls>
          <c:cat>
            <c:strRef>
              <c:f>Лист1!$A$2:$A$5</c:f>
              <c:strCache>
                <c:ptCount val="4"/>
                <c:pt idx="0">
                  <c:v>Дотации</c:v>
                </c:pt>
                <c:pt idx="1">
                  <c:v>Субвенции</c:v>
                </c:pt>
                <c:pt idx="2">
                  <c:v>Субсидии</c:v>
                </c:pt>
                <c:pt idx="3">
                  <c:v>Иные МБТ</c:v>
                </c:pt>
              </c:strCache>
            </c:strRef>
          </c:cat>
          <c:val>
            <c:numRef>
              <c:f>Лист1!$D$2:$D$5</c:f>
              <c:numCache>
                <c:formatCode>General</c:formatCode>
                <c:ptCount val="4"/>
                <c:pt idx="0">
                  <c:v>113441</c:v>
                </c:pt>
                <c:pt idx="1">
                  <c:v>263485.7</c:v>
                </c:pt>
                <c:pt idx="2">
                  <c:v>97971</c:v>
                </c:pt>
                <c:pt idx="3">
                  <c:v>110516.61</c:v>
                </c:pt>
              </c:numCache>
            </c:numRef>
          </c:val>
        </c:ser>
        <c:gapWidth val="100"/>
        <c:shape val="pyramid"/>
        <c:axId val="113088000"/>
        <c:axId val="113089536"/>
        <c:axId val="0"/>
      </c:bar3DChart>
      <c:catAx>
        <c:axId val="113088000"/>
        <c:scaling>
          <c:orientation val="minMax"/>
        </c:scaling>
        <c:axPos val="b"/>
        <c:tickLblPos val="nextTo"/>
        <c:crossAx val="113089536"/>
        <c:crosses val="autoZero"/>
        <c:auto val="1"/>
        <c:lblAlgn val="ctr"/>
        <c:lblOffset val="100"/>
      </c:catAx>
      <c:valAx>
        <c:axId val="113089536"/>
        <c:scaling>
          <c:orientation val="minMax"/>
        </c:scaling>
        <c:axPos val="l"/>
        <c:majorGridlines/>
        <c:numFmt formatCode="General" sourceLinked="1"/>
        <c:tickLblPos val="nextTo"/>
        <c:crossAx val="113088000"/>
        <c:crosses val="autoZero"/>
        <c:crossBetween val="between"/>
      </c:valAx>
    </c:plotArea>
    <c:legend>
      <c:legendPos val="r"/>
      <c:layout/>
      <c:overlay val="1"/>
      <c:txPr>
        <a:bodyPr/>
        <a:lstStyle/>
        <a:p>
          <a:pPr>
            <a:defRPr>
              <a:latin typeface="Times New Roman" panose="02020603050405020304" pitchFamily="18" charset="0"/>
              <a:cs typeface="Times New Roman" panose="02020603050405020304" pitchFamily="18" charset="0"/>
            </a:defRPr>
          </a:pPr>
          <a:endParaRPr lang="ru-RU"/>
        </a:p>
      </c:txPr>
    </c:legend>
    <c:plotVisOnly val="1"/>
    <c:dispBlanksAs val="zero"/>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7.1694834268640432E-3"/>
          <c:y val="0"/>
          <c:w val="0.30968623179177041"/>
          <c:h val="0.47049888728532702"/>
        </c:manualLayout>
      </c:layout>
      <c:pie3DChart>
        <c:varyColors val="1"/>
        <c:ser>
          <c:idx val="0"/>
          <c:order val="0"/>
          <c:tx>
            <c:strRef>
              <c:f>Лист1!$B$1</c:f>
              <c:strCache>
                <c:ptCount val="1"/>
                <c:pt idx="0">
                  <c:v>2021</c:v>
                </c:pt>
              </c:strCache>
            </c:strRef>
          </c:tx>
          <c:explosion val="25"/>
          <c:dPt>
            <c:idx val="6"/>
            <c:spPr>
              <a:solidFill>
                <a:srgbClr val="99FFCC"/>
              </a:solidFill>
            </c:spPr>
          </c:dPt>
          <c:dLbls>
            <c:dLbl>
              <c:idx val="1"/>
              <c:layout>
                <c:manualLayout>
                  <c:x val="8.2950923248817053E-3"/>
                  <c:y val="0.10786869042283856"/>
                </c:manualLayout>
              </c:layout>
              <c:showVal val="1"/>
            </c:dLbl>
            <c:dLbl>
              <c:idx val="3"/>
              <c:layout>
                <c:manualLayout>
                  <c:x val="-3.0828778735515403E-4"/>
                  <c:y val="-8.8585939131358635E-2"/>
                </c:manualLayout>
              </c:layout>
              <c:showVal val="1"/>
            </c:dLbl>
            <c:dLbl>
              <c:idx val="6"/>
              <c:layout>
                <c:manualLayout>
                  <c:x val="-4.5279070166548786E-2"/>
                  <c:y val="-3.6966340490166651E-2"/>
                </c:manualLayout>
              </c:layout>
              <c:showVal val="1"/>
            </c:dLbl>
            <c:dLbl>
              <c:idx val="7"/>
              <c:layout>
                <c:manualLayout>
                  <c:x val="-1.5946003741228402E-2"/>
                  <c:y val="-1.5185672540378981E-3"/>
                </c:manualLayout>
              </c:layout>
              <c:showVal val="1"/>
            </c:dLbl>
            <c:dLbl>
              <c:idx val="8"/>
              <c:layout>
                <c:manualLayout>
                  <c:x val="-1.8995235850036537E-2"/>
                  <c:y val="-4.4822767239489004E-2"/>
                </c:manualLayout>
              </c:layout>
              <c:showVal val="1"/>
            </c:dLbl>
            <c:dLbl>
              <c:idx val="10"/>
              <c:layout>
                <c:manualLayout>
                  <c:x val="0.13516198064713686"/>
                  <c:y val="-4.9807610350819612E-2"/>
                </c:manualLayout>
              </c:layout>
              <c:showVal val="1"/>
            </c:dLbl>
            <c:dLbl>
              <c:idx val="11"/>
              <c:layout>
                <c:manualLayout>
                  <c:x val="0.15075560710056615"/>
                  <c:y val="-3.180181624481436E-3"/>
                </c:manualLayout>
              </c:layout>
              <c:showVal val="1"/>
            </c:dLbl>
            <c:showVal val="1"/>
            <c:showLeaderLines val="1"/>
          </c:dLbls>
          <c:cat>
            <c:strRef>
              <c:f>Лист1!$A$2:$A$14</c:f>
              <c:strCache>
                <c:ptCount val="13"/>
                <c:pt idx="0">
                  <c:v>Образование </c:v>
                </c:pt>
                <c:pt idx="1">
                  <c:v>Межбюджетные трансферты </c:v>
                </c:pt>
                <c:pt idx="2">
                  <c:v>Культура, кинематография </c:v>
                </c:pt>
                <c:pt idx="3">
                  <c:v>Общегосударственные расходы </c:v>
                </c:pt>
                <c:pt idx="4">
                  <c:v>Социальная политика </c:v>
                </c:pt>
                <c:pt idx="5">
                  <c:v>Национальная экономика </c:v>
                </c:pt>
                <c:pt idx="6">
                  <c:v>Жилищно-коммунальное хозяйство </c:v>
                </c:pt>
                <c:pt idx="7">
                  <c:v>Национальная безопасность и правоохранительная деятельность </c:v>
                </c:pt>
                <c:pt idx="8">
                  <c:v>Средства массовой информации </c:v>
                </c:pt>
                <c:pt idx="9">
                  <c:v>Физическая культура и спорт</c:v>
                </c:pt>
                <c:pt idx="10">
                  <c:v>Охрана окружающей среды </c:v>
                </c:pt>
                <c:pt idx="11">
                  <c:v>Национальная оборона </c:v>
                </c:pt>
                <c:pt idx="12">
                  <c:v>Условно утверждаемые расходы</c:v>
                </c:pt>
              </c:strCache>
            </c:strRef>
          </c:cat>
          <c:val>
            <c:numRef>
              <c:f>Лист1!$B$2:$B$14</c:f>
              <c:numCache>
                <c:formatCode>General</c:formatCode>
                <c:ptCount val="13"/>
                <c:pt idx="0">
                  <c:v>62.8</c:v>
                </c:pt>
                <c:pt idx="1">
                  <c:v>4.9400000000000004</c:v>
                </c:pt>
                <c:pt idx="2">
                  <c:v>13.6</c:v>
                </c:pt>
                <c:pt idx="3">
                  <c:v>6.4</c:v>
                </c:pt>
                <c:pt idx="4" formatCode="0.0">
                  <c:v>4.5999999999999996</c:v>
                </c:pt>
                <c:pt idx="5">
                  <c:v>5.3</c:v>
                </c:pt>
                <c:pt idx="6">
                  <c:v>1.6</c:v>
                </c:pt>
                <c:pt idx="7">
                  <c:v>0.47000000000000008</c:v>
                </c:pt>
                <c:pt idx="8">
                  <c:v>0.11</c:v>
                </c:pt>
                <c:pt idx="9">
                  <c:v>6.0000000000000026E-2</c:v>
                </c:pt>
                <c:pt idx="10">
                  <c:v>0.12000000000000002</c:v>
                </c:pt>
                <c:pt idx="11">
                  <c:v>1.0000000000000007E-3</c:v>
                </c:pt>
              </c:numCache>
            </c:numRef>
          </c:val>
        </c:ser>
      </c:pie3DChart>
    </c:plotArea>
    <c:legend>
      <c:legendPos val="r"/>
      <c:layout>
        <c:manualLayout>
          <c:xMode val="edge"/>
          <c:yMode val="edge"/>
          <c:x val="0.62514350257378892"/>
          <c:y val="0"/>
          <c:w val="0.36542789283575572"/>
          <c:h val="1"/>
        </c:manualLayout>
      </c:layout>
      <c:txPr>
        <a:bodyPr/>
        <a:lstStyle/>
        <a:p>
          <a:pPr>
            <a:defRPr sz="1350">
              <a:latin typeface="Times New Roman" panose="02020603050405020304" pitchFamily="18" charset="0"/>
              <a:cs typeface="Times New Roman" panose="02020603050405020304" pitchFamily="18" charset="0"/>
            </a:defRPr>
          </a:pPr>
          <a:endParaRPr lang="ru-RU"/>
        </a:p>
      </c:txPr>
    </c:legend>
    <c:plotVisOnly val="1"/>
    <c:dispBlanksAs val="zero"/>
  </c:chart>
  <c:txPr>
    <a:bodyPr/>
    <a:lstStyle/>
    <a:p>
      <a:pPr>
        <a:defRPr sz="1800"/>
      </a:pPr>
      <a:endParaRPr lang="ru-RU"/>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C4F72-DAE0-4CFF-8B24-2F689E09477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0C82321E-3D69-4B82-832F-3D953D254398}">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solidFill>
                <a:schemeClr val="tx1"/>
              </a:solidFill>
              <a:latin typeface="Times New Roman" pitchFamily="18" charset="0"/>
              <a:cs typeface="Times New Roman" pitchFamily="18" charset="0"/>
            </a:rPr>
            <a:t>Консолидированный бюджет Юрьев - Польского района</a:t>
          </a:r>
        </a:p>
        <a:p>
          <a:pPr defTabSz="533400">
            <a:lnSpc>
              <a:spcPct val="90000"/>
            </a:lnSpc>
            <a:spcBef>
              <a:spcPct val="0"/>
            </a:spcBef>
            <a:spcAft>
              <a:spcPct val="35000"/>
            </a:spcAft>
          </a:pPr>
          <a:endParaRPr lang="ru-RU" sz="1800" dirty="0"/>
        </a:p>
      </dgm:t>
    </dgm:pt>
    <dgm:pt modelId="{5A5E3416-BC49-4A7F-8F59-D2C35CD1F3DA}" type="parTrans" cxnId="{8BEACCC5-8B55-4056-92E1-858619C19AF1}">
      <dgm:prSet/>
      <dgm:spPr/>
      <dgm:t>
        <a:bodyPr/>
        <a:lstStyle/>
        <a:p>
          <a:endParaRPr lang="ru-RU"/>
        </a:p>
      </dgm:t>
    </dgm:pt>
    <dgm:pt modelId="{64469E1C-9F08-4815-BC70-85AA4423EB85}" type="sibTrans" cxnId="{8BEACCC5-8B55-4056-92E1-858619C19AF1}">
      <dgm:prSet/>
      <dgm:spPr/>
      <dgm:t>
        <a:bodyPr/>
        <a:lstStyle/>
        <a:p>
          <a:endParaRPr lang="ru-RU"/>
        </a:p>
      </dgm:t>
    </dgm:pt>
    <dgm:pt modelId="{7A04C850-AC1F-4667-A322-FD9AD7FDE984}">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Бюджет муниципального</a:t>
          </a:r>
        </a:p>
        <a:p>
          <a:pPr marL="0" marR="0" indent="0" defTabSz="533400" eaLnBrk="1" fontAlgn="auto" latinLnBrk="0" hangingPunct="1">
            <a:lnSpc>
              <a:spcPct val="90000"/>
            </a:lnSpc>
            <a:spcBef>
              <a:spcPct val="0"/>
            </a:spcBef>
            <a:spcAft>
              <a:spcPct val="35000"/>
            </a:spcAft>
            <a:buClrTx/>
            <a:buSzTx/>
            <a:buFontTx/>
            <a:buNone/>
            <a:tabLst/>
            <a:defRPr/>
          </a:pPr>
          <a:r>
            <a:rPr lang="ru-RU" sz="1600" dirty="0" smtClean="0">
              <a:solidFill>
                <a:schemeClr val="tx1"/>
              </a:solidFill>
              <a:latin typeface="Times New Roman" pitchFamily="18" charset="0"/>
              <a:cs typeface="Times New Roman" pitchFamily="18" charset="0"/>
            </a:rPr>
            <a:t>района</a:t>
          </a:r>
        </a:p>
        <a:p>
          <a:pPr defTabSz="533400">
            <a:lnSpc>
              <a:spcPct val="90000"/>
            </a:lnSpc>
            <a:spcBef>
              <a:spcPct val="0"/>
            </a:spcBef>
            <a:spcAft>
              <a:spcPct val="35000"/>
            </a:spcAft>
          </a:pPr>
          <a:endParaRPr lang="ru-RU" sz="1000" dirty="0"/>
        </a:p>
      </dgm:t>
    </dgm:pt>
    <dgm:pt modelId="{C4B504E9-56A9-4ED5-A4A0-15088DA261C8}" type="parTrans" cxnId="{F5B56F50-7C7C-4AE4-B065-6376229F27A0}">
      <dgm:prSet/>
      <dgm:spPr>
        <a:ln>
          <a:solidFill>
            <a:schemeClr val="tx1"/>
          </a:solidFill>
        </a:ln>
      </dgm:spPr>
      <dgm:t>
        <a:bodyPr/>
        <a:lstStyle/>
        <a:p>
          <a:endParaRPr lang="ru-RU"/>
        </a:p>
      </dgm:t>
    </dgm:pt>
    <dgm:pt modelId="{39509BA9-FB62-491D-930F-0EF6C40B2B9C}" type="sibTrans" cxnId="{F5B56F50-7C7C-4AE4-B065-6376229F27A0}">
      <dgm:prSet/>
      <dgm:spPr/>
      <dgm:t>
        <a:bodyPr/>
        <a:lstStyle/>
        <a:p>
          <a:endParaRPr lang="ru-RU"/>
        </a:p>
      </dgm:t>
    </dgm:pt>
    <dgm:pt modelId="{9C670173-9962-4368-8CAD-DD2CFAC09ABE}">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itchFamily="18" charset="0"/>
              <a:cs typeface="Times New Roman" pitchFamily="18" charset="0"/>
            </a:rPr>
            <a:t>Бюджеты сельских поселений (3)</a:t>
          </a:r>
        </a:p>
        <a:p>
          <a:pPr defTabSz="355600">
            <a:lnSpc>
              <a:spcPct val="90000"/>
            </a:lnSpc>
            <a:spcBef>
              <a:spcPct val="0"/>
            </a:spcBef>
            <a:spcAft>
              <a:spcPct val="35000"/>
            </a:spcAft>
          </a:pPr>
          <a:r>
            <a:rPr lang="ru-RU" dirty="0" smtClean="0">
              <a:solidFill>
                <a:schemeClr val="tx1"/>
              </a:solidFill>
              <a:latin typeface="Times New Roman" pitchFamily="18" charset="0"/>
              <a:cs typeface="Times New Roman" pitchFamily="18" charset="0"/>
            </a:rPr>
            <a:t> </a:t>
          </a:r>
        </a:p>
        <a:p>
          <a:endParaRPr lang="ru-RU" dirty="0"/>
        </a:p>
      </dgm:t>
    </dgm:pt>
    <dgm:pt modelId="{D7192E9B-3DD9-4D8F-813D-81AD5F0881D7}" type="parTrans" cxnId="{A7D42EB2-BDB8-4E93-ABD2-7EFF4D904C42}">
      <dgm:prSet/>
      <dgm:spPr>
        <a:ln>
          <a:solidFill>
            <a:schemeClr val="tx1"/>
          </a:solidFill>
        </a:ln>
      </dgm:spPr>
      <dgm:t>
        <a:bodyPr/>
        <a:lstStyle/>
        <a:p>
          <a:endParaRPr lang="ru-RU"/>
        </a:p>
      </dgm:t>
    </dgm:pt>
    <dgm:pt modelId="{3E7E142F-730E-4E9A-9A82-8F6875B1079C}" type="sibTrans" cxnId="{A7D42EB2-BDB8-4E93-ABD2-7EFF4D904C42}">
      <dgm:prSet/>
      <dgm:spPr/>
      <dgm:t>
        <a:bodyPr/>
        <a:lstStyle/>
        <a:p>
          <a:endParaRPr lang="ru-RU"/>
        </a:p>
      </dgm:t>
    </dgm:pt>
    <dgm:pt modelId="{7C3684A9-79B6-45E5-92D4-BC56D3BE5BC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Свод бюджетов, поселений </a:t>
          </a:r>
        </a:p>
        <a:p>
          <a:pPr marL="0" marR="0" indent="0" defTabSz="91440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входящих в состав района</a:t>
          </a:r>
        </a:p>
        <a:p>
          <a:endParaRPr lang="ru-RU" sz="1000" dirty="0"/>
        </a:p>
      </dgm:t>
    </dgm:pt>
    <dgm:pt modelId="{E5606E34-3F8E-4AEF-8CC3-C14639E79445}" type="sibTrans" cxnId="{89E40B93-E3BB-44F9-9FE8-A1B9E4BAB3D7}">
      <dgm:prSet/>
      <dgm:spPr/>
      <dgm:t>
        <a:bodyPr/>
        <a:lstStyle/>
        <a:p>
          <a:endParaRPr lang="ru-RU"/>
        </a:p>
      </dgm:t>
    </dgm:pt>
    <dgm:pt modelId="{436C2FBB-E20D-4A07-A4A1-C109CA9B89A1}" type="parTrans" cxnId="{89E40B93-E3BB-44F9-9FE8-A1B9E4BAB3D7}">
      <dgm:prSet/>
      <dgm:spPr>
        <a:ln>
          <a:solidFill>
            <a:schemeClr val="tx1"/>
          </a:solidFill>
        </a:ln>
      </dgm:spPr>
      <dgm:t>
        <a:bodyPr/>
        <a:lstStyle/>
        <a:p>
          <a:endParaRPr lang="ru-RU"/>
        </a:p>
      </dgm:t>
    </dgm:pt>
    <dgm:pt modelId="{1CDD6812-54EF-4F46-8204-57346B8E571B}">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itchFamily="18" charset="0"/>
              <a:cs typeface="Times New Roman" pitchFamily="18" charset="0"/>
            </a:rPr>
            <a:t>Бюджет городского поселения (1)</a:t>
          </a:r>
        </a:p>
        <a:p>
          <a:pPr defTabSz="222250">
            <a:lnSpc>
              <a:spcPct val="90000"/>
            </a:lnSpc>
            <a:spcBef>
              <a:spcPct val="0"/>
            </a:spcBef>
            <a:spcAft>
              <a:spcPct val="35000"/>
            </a:spcAft>
          </a:pP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dgm:t>
    </dgm:pt>
    <dgm:pt modelId="{B7C33539-803D-4489-A4C4-1137A8F1D178}" type="parTrans" cxnId="{EC63CA79-1408-4BEF-8000-9A9F706FB5D0}">
      <dgm:prSet/>
      <dgm:spPr/>
      <dgm:t>
        <a:bodyPr/>
        <a:lstStyle/>
        <a:p>
          <a:endParaRPr lang="ru-RU"/>
        </a:p>
      </dgm:t>
    </dgm:pt>
    <dgm:pt modelId="{ED826907-6627-48A5-9EBB-12D5F9FAD9C5}" type="sibTrans" cxnId="{EC63CA79-1408-4BEF-8000-9A9F706FB5D0}">
      <dgm:prSet/>
      <dgm:spPr/>
      <dgm:t>
        <a:bodyPr/>
        <a:lstStyle/>
        <a:p>
          <a:endParaRPr lang="ru-RU"/>
        </a:p>
      </dgm:t>
    </dgm:pt>
    <dgm:pt modelId="{C9733060-285B-44F1-AA4A-2B831F412D83}" type="pres">
      <dgm:prSet presAssocID="{5A8C4F72-DAE0-4CFF-8B24-2F689E094774}" presName="hierChild1" presStyleCnt="0">
        <dgm:presLayoutVars>
          <dgm:chPref val="1"/>
          <dgm:dir/>
          <dgm:animOne val="branch"/>
          <dgm:animLvl val="lvl"/>
          <dgm:resizeHandles/>
        </dgm:presLayoutVars>
      </dgm:prSet>
      <dgm:spPr/>
      <dgm:t>
        <a:bodyPr/>
        <a:lstStyle/>
        <a:p>
          <a:endParaRPr lang="ru-RU"/>
        </a:p>
      </dgm:t>
    </dgm:pt>
    <dgm:pt modelId="{851D9645-7414-4883-9BE1-31ACE1D7EF72}" type="pres">
      <dgm:prSet presAssocID="{0C82321E-3D69-4B82-832F-3D953D254398}" presName="hierRoot1" presStyleCnt="0"/>
      <dgm:spPr/>
    </dgm:pt>
    <dgm:pt modelId="{9719C303-773D-4BA3-AE04-83DDFC9D0104}" type="pres">
      <dgm:prSet presAssocID="{0C82321E-3D69-4B82-832F-3D953D254398}" presName="composite" presStyleCnt="0"/>
      <dgm:spPr/>
    </dgm:pt>
    <dgm:pt modelId="{8894C94B-DA6A-4C80-A6C2-E97890072408}" type="pres">
      <dgm:prSet presAssocID="{0C82321E-3D69-4B82-832F-3D953D254398}" presName="background" presStyleLbl="node0" presStyleIdx="0" presStyleCnt="1"/>
      <dgm:spPr>
        <a:solidFill>
          <a:srgbClr val="00B0F0"/>
        </a:solidFill>
      </dgm:spPr>
    </dgm:pt>
    <dgm:pt modelId="{074E20FD-B7E5-4E4A-8327-9C3C0FA8DCBD}" type="pres">
      <dgm:prSet presAssocID="{0C82321E-3D69-4B82-832F-3D953D254398}" presName="text" presStyleLbl="fgAcc0" presStyleIdx="0" presStyleCnt="1" custScaleX="317002" custScaleY="101197" custLinFactNeighborX="2595" custLinFactNeighborY="-7523">
        <dgm:presLayoutVars>
          <dgm:chPref val="3"/>
        </dgm:presLayoutVars>
      </dgm:prSet>
      <dgm:spPr/>
      <dgm:t>
        <a:bodyPr/>
        <a:lstStyle/>
        <a:p>
          <a:endParaRPr lang="ru-RU"/>
        </a:p>
      </dgm:t>
    </dgm:pt>
    <dgm:pt modelId="{C0F19628-2A90-49E4-BB65-4B5DF2608416}" type="pres">
      <dgm:prSet presAssocID="{0C82321E-3D69-4B82-832F-3D953D254398}" presName="hierChild2" presStyleCnt="0"/>
      <dgm:spPr/>
    </dgm:pt>
    <dgm:pt modelId="{CA525364-0BFA-4C8C-B43A-17A6D29ECB82}" type="pres">
      <dgm:prSet presAssocID="{C4B504E9-56A9-4ED5-A4A0-15088DA261C8}" presName="Name10" presStyleLbl="parChTrans1D2" presStyleIdx="0" presStyleCnt="2"/>
      <dgm:spPr/>
      <dgm:t>
        <a:bodyPr/>
        <a:lstStyle/>
        <a:p>
          <a:endParaRPr lang="ru-RU"/>
        </a:p>
      </dgm:t>
    </dgm:pt>
    <dgm:pt modelId="{5F46B168-2C86-45EE-BE78-2971F71655C8}" type="pres">
      <dgm:prSet presAssocID="{7A04C850-AC1F-4667-A322-FD9AD7FDE984}" presName="hierRoot2" presStyleCnt="0"/>
      <dgm:spPr/>
    </dgm:pt>
    <dgm:pt modelId="{2E8A2F72-C31E-4DCB-ACA8-89E47113ACD8}" type="pres">
      <dgm:prSet presAssocID="{7A04C850-AC1F-4667-A322-FD9AD7FDE984}" presName="composite2" presStyleCnt="0"/>
      <dgm:spPr/>
    </dgm:pt>
    <dgm:pt modelId="{4F8E5CB0-D8E3-42AE-B86E-73E5277DD47A}" type="pres">
      <dgm:prSet presAssocID="{7A04C850-AC1F-4667-A322-FD9AD7FDE984}" presName="background2" presStyleLbl="node2" presStyleIdx="0" presStyleCnt="2"/>
      <dgm:spPr>
        <a:solidFill>
          <a:schemeClr val="accent3">
            <a:lumMod val="60000"/>
            <a:lumOff val="40000"/>
          </a:schemeClr>
        </a:solidFill>
      </dgm:spPr>
    </dgm:pt>
    <dgm:pt modelId="{5DDACB1A-57CE-4166-A8BE-21AA9FA819F0}" type="pres">
      <dgm:prSet presAssocID="{7A04C850-AC1F-4667-A322-FD9AD7FDE984}" presName="text2" presStyleLbl="fgAcc2" presStyleIdx="0" presStyleCnt="2" custScaleX="158044" custLinFactNeighborX="-18530" custLinFactNeighborY="-14111">
        <dgm:presLayoutVars>
          <dgm:chPref val="3"/>
        </dgm:presLayoutVars>
      </dgm:prSet>
      <dgm:spPr/>
      <dgm:t>
        <a:bodyPr/>
        <a:lstStyle/>
        <a:p>
          <a:endParaRPr lang="ru-RU"/>
        </a:p>
      </dgm:t>
    </dgm:pt>
    <dgm:pt modelId="{DBCEB0B8-F5B9-411F-AA24-73EABBD780A4}" type="pres">
      <dgm:prSet presAssocID="{7A04C850-AC1F-4667-A322-FD9AD7FDE984}" presName="hierChild3" presStyleCnt="0"/>
      <dgm:spPr/>
    </dgm:pt>
    <dgm:pt modelId="{238C5348-90FA-4F75-83B1-53517EC47214}" type="pres">
      <dgm:prSet presAssocID="{436C2FBB-E20D-4A07-A4A1-C109CA9B89A1}" presName="Name10" presStyleLbl="parChTrans1D2" presStyleIdx="1" presStyleCnt="2"/>
      <dgm:spPr/>
      <dgm:t>
        <a:bodyPr/>
        <a:lstStyle/>
        <a:p>
          <a:endParaRPr lang="ru-RU"/>
        </a:p>
      </dgm:t>
    </dgm:pt>
    <dgm:pt modelId="{61A5C348-A645-4EE6-A081-BA682D47C192}" type="pres">
      <dgm:prSet presAssocID="{7C3684A9-79B6-45E5-92D4-BC56D3BE5BC1}" presName="hierRoot2" presStyleCnt="0"/>
      <dgm:spPr/>
    </dgm:pt>
    <dgm:pt modelId="{1DC7FA98-A227-4432-AFAE-E328693E13E3}" type="pres">
      <dgm:prSet presAssocID="{7C3684A9-79B6-45E5-92D4-BC56D3BE5BC1}" presName="composite2" presStyleCnt="0"/>
      <dgm:spPr/>
    </dgm:pt>
    <dgm:pt modelId="{F39C9FBD-60CC-45A2-B53B-BE74E10A150C}" type="pres">
      <dgm:prSet presAssocID="{7C3684A9-79B6-45E5-92D4-BC56D3BE5BC1}" presName="background2" presStyleLbl="node2" presStyleIdx="1" presStyleCnt="2"/>
      <dgm:spPr>
        <a:solidFill>
          <a:schemeClr val="accent3">
            <a:lumMod val="60000"/>
            <a:lumOff val="40000"/>
          </a:schemeClr>
        </a:solidFill>
      </dgm:spPr>
    </dgm:pt>
    <dgm:pt modelId="{D2C870C2-2D56-4DDF-BCD1-2BA4CC56AE34}" type="pres">
      <dgm:prSet presAssocID="{7C3684A9-79B6-45E5-92D4-BC56D3BE5BC1}" presName="text2" presStyleLbl="fgAcc2" presStyleIdx="1" presStyleCnt="2" custScaleX="197723" custLinFactX="10478" custLinFactNeighborX="100000" custLinFactNeighborY="-39492">
        <dgm:presLayoutVars>
          <dgm:chPref val="3"/>
        </dgm:presLayoutVars>
      </dgm:prSet>
      <dgm:spPr/>
      <dgm:t>
        <a:bodyPr/>
        <a:lstStyle/>
        <a:p>
          <a:endParaRPr lang="ru-RU"/>
        </a:p>
      </dgm:t>
    </dgm:pt>
    <dgm:pt modelId="{F01C046C-48C0-4F94-85CB-08EE8D4EECA0}" type="pres">
      <dgm:prSet presAssocID="{7C3684A9-79B6-45E5-92D4-BC56D3BE5BC1}" presName="hierChild3" presStyleCnt="0"/>
      <dgm:spPr/>
    </dgm:pt>
    <dgm:pt modelId="{4084AC06-6BBC-4F45-8EA4-628EE63F40A2}" type="pres">
      <dgm:prSet presAssocID="{D7192E9B-3DD9-4D8F-813D-81AD5F0881D7}" presName="Name17" presStyleLbl="parChTrans1D3" presStyleIdx="0" presStyleCnt="2"/>
      <dgm:spPr/>
      <dgm:t>
        <a:bodyPr/>
        <a:lstStyle/>
        <a:p>
          <a:endParaRPr lang="ru-RU"/>
        </a:p>
      </dgm:t>
    </dgm:pt>
    <dgm:pt modelId="{0F541825-3DED-46F1-85E5-F4B1809CB444}" type="pres">
      <dgm:prSet presAssocID="{9C670173-9962-4368-8CAD-DD2CFAC09ABE}" presName="hierRoot3" presStyleCnt="0"/>
      <dgm:spPr/>
    </dgm:pt>
    <dgm:pt modelId="{1394ED7F-8979-40F4-843E-0EB917AB5C4B}" type="pres">
      <dgm:prSet presAssocID="{9C670173-9962-4368-8CAD-DD2CFAC09ABE}" presName="composite3" presStyleCnt="0"/>
      <dgm:spPr/>
    </dgm:pt>
    <dgm:pt modelId="{6B8A311E-61A4-4AAC-A05D-E799E934FAD1}" type="pres">
      <dgm:prSet presAssocID="{9C670173-9962-4368-8CAD-DD2CFAC09ABE}" presName="background3" presStyleLbl="node3" presStyleIdx="0" presStyleCnt="2"/>
      <dgm:spPr>
        <a:solidFill>
          <a:srgbClr val="FFFF00"/>
        </a:solidFill>
      </dgm:spPr>
    </dgm:pt>
    <dgm:pt modelId="{3D0196AD-628F-464A-B5F1-D64D010E9FED}" type="pres">
      <dgm:prSet presAssocID="{9C670173-9962-4368-8CAD-DD2CFAC09ABE}" presName="text3" presStyleLbl="fgAcc3" presStyleIdx="0" presStyleCnt="2" custScaleX="175339" custLinFactNeighborX="-89867" custLinFactNeighborY="-10426">
        <dgm:presLayoutVars>
          <dgm:chPref val="3"/>
        </dgm:presLayoutVars>
      </dgm:prSet>
      <dgm:spPr/>
      <dgm:t>
        <a:bodyPr/>
        <a:lstStyle/>
        <a:p>
          <a:endParaRPr lang="ru-RU"/>
        </a:p>
      </dgm:t>
    </dgm:pt>
    <dgm:pt modelId="{D60768CE-7777-4EB2-A895-7DA2FF3FC22D}" type="pres">
      <dgm:prSet presAssocID="{9C670173-9962-4368-8CAD-DD2CFAC09ABE}" presName="hierChild4" presStyleCnt="0"/>
      <dgm:spPr/>
    </dgm:pt>
    <dgm:pt modelId="{6DD4B72F-05D9-4AD2-BC79-845491368A2B}" type="pres">
      <dgm:prSet presAssocID="{B7C33539-803D-4489-A4C4-1137A8F1D178}" presName="Name17" presStyleLbl="parChTrans1D3" presStyleIdx="1" presStyleCnt="2"/>
      <dgm:spPr/>
      <dgm:t>
        <a:bodyPr/>
        <a:lstStyle/>
        <a:p>
          <a:endParaRPr lang="ru-RU"/>
        </a:p>
      </dgm:t>
    </dgm:pt>
    <dgm:pt modelId="{F87AB6E9-22DF-447F-9A8F-9AB53F202B89}" type="pres">
      <dgm:prSet presAssocID="{1CDD6812-54EF-4F46-8204-57346B8E571B}" presName="hierRoot3" presStyleCnt="0"/>
      <dgm:spPr/>
    </dgm:pt>
    <dgm:pt modelId="{5E8525D4-3E47-45EF-95E3-3CDCC8573E4A}" type="pres">
      <dgm:prSet presAssocID="{1CDD6812-54EF-4F46-8204-57346B8E571B}" presName="composite3" presStyleCnt="0"/>
      <dgm:spPr/>
    </dgm:pt>
    <dgm:pt modelId="{6E4CCCF7-A03F-442A-AFA7-0D7D673AC1F3}" type="pres">
      <dgm:prSet presAssocID="{1CDD6812-54EF-4F46-8204-57346B8E571B}" presName="background3" presStyleLbl="node3" presStyleIdx="1" presStyleCnt="2"/>
      <dgm:spPr>
        <a:solidFill>
          <a:srgbClr val="FFFF00"/>
        </a:solidFill>
      </dgm:spPr>
    </dgm:pt>
    <dgm:pt modelId="{249B09C1-511A-4B67-9D9E-D758A398B826}" type="pres">
      <dgm:prSet presAssocID="{1CDD6812-54EF-4F46-8204-57346B8E571B}" presName="text3" presStyleLbl="fgAcc3" presStyleIdx="1" presStyleCnt="2" custScaleX="198991" custLinFactNeighborX="8078" custLinFactNeighborY="-12112">
        <dgm:presLayoutVars>
          <dgm:chPref val="3"/>
        </dgm:presLayoutVars>
      </dgm:prSet>
      <dgm:spPr/>
      <dgm:t>
        <a:bodyPr/>
        <a:lstStyle/>
        <a:p>
          <a:endParaRPr lang="ru-RU"/>
        </a:p>
      </dgm:t>
    </dgm:pt>
    <dgm:pt modelId="{FB542596-D1BD-4C07-9F85-9792AD79A0FA}" type="pres">
      <dgm:prSet presAssocID="{1CDD6812-54EF-4F46-8204-57346B8E571B}" presName="hierChild4" presStyleCnt="0"/>
      <dgm:spPr/>
    </dgm:pt>
  </dgm:ptLst>
  <dgm:cxnLst>
    <dgm:cxn modelId="{BDC7A408-F859-4F31-819D-AF1FB460E94A}" type="presOf" srcId="{B7C33539-803D-4489-A4C4-1137A8F1D178}" destId="{6DD4B72F-05D9-4AD2-BC79-845491368A2B}" srcOrd="0" destOrd="0" presId="urn:microsoft.com/office/officeart/2005/8/layout/hierarchy1"/>
    <dgm:cxn modelId="{17918548-044F-4C45-915C-2160544849AD}" type="presOf" srcId="{1CDD6812-54EF-4F46-8204-57346B8E571B}" destId="{249B09C1-511A-4B67-9D9E-D758A398B826}" srcOrd="0" destOrd="0" presId="urn:microsoft.com/office/officeart/2005/8/layout/hierarchy1"/>
    <dgm:cxn modelId="{FA716FF6-EB45-489D-AE2C-033D6FC3A867}" type="presOf" srcId="{7A04C850-AC1F-4667-A322-FD9AD7FDE984}" destId="{5DDACB1A-57CE-4166-A8BE-21AA9FA819F0}" srcOrd="0" destOrd="0" presId="urn:microsoft.com/office/officeart/2005/8/layout/hierarchy1"/>
    <dgm:cxn modelId="{66ADEC32-68F2-41C2-BFE1-A30CDE30A65F}" type="presOf" srcId="{436C2FBB-E20D-4A07-A4A1-C109CA9B89A1}" destId="{238C5348-90FA-4F75-83B1-53517EC47214}" srcOrd="0" destOrd="0" presId="urn:microsoft.com/office/officeart/2005/8/layout/hierarchy1"/>
    <dgm:cxn modelId="{89E40B93-E3BB-44F9-9FE8-A1B9E4BAB3D7}" srcId="{0C82321E-3D69-4B82-832F-3D953D254398}" destId="{7C3684A9-79B6-45E5-92D4-BC56D3BE5BC1}" srcOrd="1" destOrd="0" parTransId="{436C2FBB-E20D-4A07-A4A1-C109CA9B89A1}" sibTransId="{E5606E34-3F8E-4AEF-8CC3-C14639E79445}"/>
    <dgm:cxn modelId="{E9953328-4C28-4829-9F0F-2FD075CA83B1}" type="presOf" srcId="{9C670173-9962-4368-8CAD-DD2CFAC09ABE}" destId="{3D0196AD-628F-464A-B5F1-D64D010E9FED}" srcOrd="0" destOrd="0" presId="urn:microsoft.com/office/officeart/2005/8/layout/hierarchy1"/>
    <dgm:cxn modelId="{8BEACCC5-8B55-4056-92E1-858619C19AF1}" srcId="{5A8C4F72-DAE0-4CFF-8B24-2F689E094774}" destId="{0C82321E-3D69-4B82-832F-3D953D254398}" srcOrd="0" destOrd="0" parTransId="{5A5E3416-BC49-4A7F-8F59-D2C35CD1F3DA}" sibTransId="{64469E1C-9F08-4815-BC70-85AA4423EB85}"/>
    <dgm:cxn modelId="{F5B56F50-7C7C-4AE4-B065-6376229F27A0}" srcId="{0C82321E-3D69-4B82-832F-3D953D254398}" destId="{7A04C850-AC1F-4667-A322-FD9AD7FDE984}" srcOrd="0" destOrd="0" parTransId="{C4B504E9-56A9-4ED5-A4A0-15088DA261C8}" sibTransId="{39509BA9-FB62-491D-930F-0EF6C40B2B9C}"/>
    <dgm:cxn modelId="{EC63CA79-1408-4BEF-8000-9A9F706FB5D0}" srcId="{7C3684A9-79B6-45E5-92D4-BC56D3BE5BC1}" destId="{1CDD6812-54EF-4F46-8204-57346B8E571B}" srcOrd="1" destOrd="0" parTransId="{B7C33539-803D-4489-A4C4-1137A8F1D178}" sibTransId="{ED826907-6627-48A5-9EBB-12D5F9FAD9C5}"/>
    <dgm:cxn modelId="{D7A2BE1C-9781-4B68-AE41-B9CF729DD6DC}" type="presOf" srcId="{D7192E9B-3DD9-4D8F-813D-81AD5F0881D7}" destId="{4084AC06-6BBC-4F45-8EA4-628EE63F40A2}" srcOrd="0" destOrd="0" presId="urn:microsoft.com/office/officeart/2005/8/layout/hierarchy1"/>
    <dgm:cxn modelId="{9D54F753-CC24-4CCB-A5DD-EFC52B3D63E9}" type="presOf" srcId="{5A8C4F72-DAE0-4CFF-8B24-2F689E094774}" destId="{C9733060-285B-44F1-AA4A-2B831F412D83}" srcOrd="0" destOrd="0" presId="urn:microsoft.com/office/officeart/2005/8/layout/hierarchy1"/>
    <dgm:cxn modelId="{E9B6B54C-70DE-4314-914D-DA519C19F8A4}" type="presOf" srcId="{7C3684A9-79B6-45E5-92D4-BC56D3BE5BC1}" destId="{D2C870C2-2D56-4DDF-BCD1-2BA4CC56AE34}" srcOrd="0" destOrd="0" presId="urn:microsoft.com/office/officeart/2005/8/layout/hierarchy1"/>
    <dgm:cxn modelId="{F7476F87-05BC-4CD7-8A02-5A6C0A375A7C}" type="presOf" srcId="{0C82321E-3D69-4B82-832F-3D953D254398}" destId="{074E20FD-B7E5-4E4A-8327-9C3C0FA8DCBD}" srcOrd="0" destOrd="0" presId="urn:microsoft.com/office/officeart/2005/8/layout/hierarchy1"/>
    <dgm:cxn modelId="{E4029522-ABAD-40C9-A99F-0C32B336696E}" type="presOf" srcId="{C4B504E9-56A9-4ED5-A4A0-15088DA261C8}" destId="{CA525364-0BFA-4C8C-B43A-17A6D29ECB82}" srcOrd="0" destOrd="0" presId="urn:microsoft.com/office/officeart/2005/8/layout/hierarchy1"/>
    <dgm:cxn modelId="{A7D42EB2-BDB8-4E93-ABD2-7EFF4D904C42}" srcId="{7C3684A9-79B6-45E5-92D4-BC56D3BE5BC1}" destId="{9C670173-9962-4368-8CAD-DD2CFAC09ABE}" srcOrd="0" destOrd="0" parTransId="{D7192E9B-3DD9-4D8F-813D-81AD5F0881D7}" sibTransId="{3E7E142F-730E-4E9A-9A82-8F6875B1079C}"/>
    <dgm:cxn modelId="{CC1BFDF5-50A8-48C5-8875-29A68847ED0D}" type="presParOf" srcId="{C9733060-285B-44F1-AA4A-2B831F412D83}" destId="{851D9645-7414-4883-9BE1-31ACE1D7EF72}" srcOrd="0" destOrd="0" presId="urn:microsoft.com/office/officeart/2005/8/layout/hierarchy1"/>
    <dgm:cxn modelId="{8ED45F5E-0336-4BFA-976C-5FB9A5C09051}" type="presParOf" srcId="{851D9645-7414-4883-9BE1-31ACE1D7EF72}" destId="{9719C303-773D-4BA3-AE04-83DDFC9D0104}" srcOrd="0" destOrd="0" presId="urn:microsoft.com/office/officeart/2005/8/layout/hierarchy1"/>
    <dgm:cxn modelId="{7BB1C981-CFAF-46CF-9377-3FB02580809D}" type="presParOf" srcId="{9719C303-773D-4BA3-AE04-83DDFC9D0104}" destId="{8894C94B-DA6A-4C80-A6C2-E97890072408}" srcOrd="0" destOrd="0" presId="urn:microsoft.com/office/officeart/2005/8/layout/hierarchy1"/>
    <dgm:cxn modelId="{D7B0C898-B8F7-4B70-B1FB-38BA8A8BBE11}" type="presParOf" srcId="{9719C303-773D-4BA3-AE04-83DDFC9D0104}" destId="{074E20FD-B7E5-4E4A-8327-9C3C0FA8DCBD}" srcOrd="1" destOrd="0" presId="urn:microsoft.com/office/officeart/2005/8/layout/hierarchy1"/>
    <dgm:cxn modelId="{4E20674D-A9F9-4772-9B53-E52121039872}" type="presParOf" srcId="{851D9645-7414-4883-9BE1-31ACE1D7EF72}" destId="{C0F19628-2A90-49E4-BB65-4B5DF2608416}" srcOrd="1" destOrd="0" presId="urn:microsoft.com/office/officeart/2005/8/layout/hierarchy1"/>
    <dgm:cxn modelId="{B8E62FC0-157F-4B3E-A06F-458530B00097}" type="presParOf" srcId="{C0F19628-2A90-49E4-BB65-4B5DF2608416}" destId="{CA525364-0BFA-4C8C-B43A-17A6D29ECB82}" srcOrd="0" destOrd="0" presId="urn:microsoft.com/office/officeart/2005/8/layout/hierarchy1"/>
    <dgm:cxn modelId="{1110F7B8-D0DA-44EB-BE62-92CE6297C4A4}" type="presParOf" srcId="{C0F19628-2A90-49E4-BB65-4B5DF2608416}" destId="{5F46B168-2C86-45EE-BE78-2971F71655C8}" srcOrd="1" destOrd="0" presId="urn:microsoft.com/office/officeart/2005/8/layout/hierarchy1"/>
    <dgm:cxn modelId="{9972E3EE-D439-421A-9FC3-2F6F23540198}" type="presParOf" srcId="{5F46B168-2C86-45EE-BE78-2971F71655C8}" destId="{2E8A2F72-C31E-4DCB-ACA8-89E47113ACD8}" srcOrd="0" destOrd="0" presId="urn:microsoft.com/office/officeart/2005/8/layout/hierarchy1"/>
    <dgm:cxn modelId="{6AD5F23D-5929-45D0-A6DE-1C9FE20759EB}" type="presParOf" srcId="{2E8A2F72-C31E-4DCB-ACA8-89E47113ACD8}" destId="{4F8E5CB0-D8E3-42AE-B86E-73E5277DD47A}" srcOrd="0" destOrd="0" presId="urn:microsoft.com/office/officeart/2005/8/layout/hierarchy1"/>
    <dgm:cxn modelId="{1EA23314-FBB8-4E6E-B4FA-7F77E6798D6B}" type="presParOf" srcId="{2E8A2F72-C31E-4DCB-ACA8-89E47113ACD8}" destId="{5DDACB1A-57CE-4166-A8BE-21AA9FA819F0}" srcOrd="1" destOrd="0" presId="urn:microsoft.com/office/officeart/2005/8/layout/hierarchy1"/>
    <dgm:cxn modelId="{F0EB05A1-D686-410D-A30C-694E9804774A}" type="presParOf" srcId="{5F46B168-2C86-45EE-BE78-2971F71655C8}" destId="{DBCEB0B8-F5B9-411F-AA24-73EABBD780A4}" srcOrd="1" destOrd="0" presId="urn:microsoft.com/office/officeart/2005/8/layout/hierarchy1"/>
    <dgm:cxn modelId="{5253618F-34DB-4865-AF2D-F281B83C6965}" type="presParOf" srcId="{C0F19628-2A90-49E4-BB65-4B5DF2608416}" destId="{238C5348-90FA-4F75-83B1-53517EC47214}" srcOrd="2" destOrd="0" presId="urn:microsoft.com/office/officeart/2005/8/layout/hierarchy1"/>
    <dgm:cxn modelId="{BF31DCD3-6B0F-47B4-829A-7FEA75960904}" type="presParOf" srcId="{C0F19628-2A90-49E4-BB65-4B5DF2608416}" destId="{61A5C348-A645-4EE6-A081-BA682D47C192}" srcOrd="3" destOrd="0" presId="urn:microsoft.com/office/officeart/2005/8/layout/hierarchy1"/>
    <dgm:cxn modelId="{C92FBB4E-4C5C-4CD7-83B2-615176769264}" type="presParOf" srcId="{61A5C348-A645-4EE6-A081-BA682D47C192}" destId="{1DC7FA98-A227-4432-AFAE-E328693E13E3}" srcOrd="0" destOrd="0" presId="urn:microsoft.com/office/officeart/2005/8/layout/hierarchy1"/>
    <dgm:cxn modelId="{6273D679-56F7-4D3C-AE60-E5699FE14CB6}" type="presParOf" srcId="{1DC7FA98-A227-4432-AFAE-E328693E13E3}" destId="{F39C9FBD-60CC-45A2-B53B-BE74E10A150C}" srcOrd="0" destOrd="0" presId="urn:microsoft.com/office/officeart/2005/8/layout/hierarchy1"/>
    <dgm:cxn modelId="{996E69D4-5FE7-449B-96EA-D6234DADAF24}" type="presParOf" srcId="{1DC7FA98-A227-4432-AFAE-E328693E13E3}" destId="{D2C870C2-2D56-4DDF-BCD1-2BA4CC56AE34}" srcOrd="1" destOrd="0" presId="urn:microsoft.com/office/officeart/2005/8/layout/hierarchy1"/>
    <dgm:cxn modelId="{9E603981-3812-427A-B436-6DB4A7FEFF0D}" type="presParOf" srcId="{61A5C348-A645-4EE6-A081-BA682D47C192}" destId="{F01C046C-48C0-4F94-85CB-08EE8D4EECA0}" srcOrd="1" destOrd="0" presId="urn:microsoft.com/office/officeart/2005/8/layout/hierarchy1"/>
    <dgm:cxn modelId="{8233C0B5-6FD8-44BB-A408-E90EA5AE6B26}" type="presParOf" srcId="{F01C046C-48C0-4F94-85CB-08EE8D4EECA0}" destId="{4084AC06-6BBC-4F45-8EA4-628EE63F40A2}" srcOrd="0" destOrd="0" presId="urn:microsoft.com/office/officeart/2005/8/layout/hierarchy1"/>
    <dgm:cxn modelId="{66FDAFF4-965E-4BD3-8E54-D2BA89401DDB}" type="presParOf" srcId="{F01C046C-48C0-4F94-85CB-08EE8D4EECA0}" destId="{0F541825-3DED-46F1-85E5-F4B1809CB444}" srcOrd="1" destOrd="0" presId="urn:microsoft.com/office/officeart/2005/8/layout/hierarchy1"/>
    <dgm:cxn modelId="{C46BBB51-8459-49A9-8278-053AFB6B6717}" type="presParOf" srcId="{0F541825-3DED-46F1-85E5-F4B1809CB444}" destId="{1394ED7F-8979-40F4-843E-0EB917AB5C4B}" srcOrd="0" destOrd="0" presId="urn:microsoft.com/office/officeart/2005/8/layout/hierarchy1"/>
    <dgm:cxn modelId="{5F5506FF-1D53-4BE5-83FB-272E0FC89EF7}" type="presParOf" srcId="{1394ED7F-8979-40F4-843E-0EB917AB5C4B}" destId="{6B8A311E-61A4-4AAC-A05D-E799E934FAD1}" srcOrd="0" destOrd="0" presId="urn:microsoft.com/office/officeart/2005/8/layout/hierarchy1"/>
    <dgm:cxn modelId="{E1FA22EE-45DB-48F6-B0E5-2BE0AA77446F}" type="presParOf" srcId="{1394ED7F-8979-40F4-843E-0EB917AB5C4B}" destId="{3D0196AD-628F-464A-B5F1-D64D010E9FED}" srcOrd="1" destOrd="0" presId="urn:microsoft.com/office/officeart/2005/8/layout/hierarchy1"/>
    <dgm:cxn modelId="{5535EABD-B54F-43FE-ABC0-8F2000BFEE99}" type="presParOf" srcId="{0F541825-3DED-46F1-85E5-F4B1809CB444}" destId="{D60768CE-7777-4EB2-A895-7DA2FF3FC22D}" srcOrd="1" destOrd="0" presId="urn:microsoft.com/office/officeart/2005/8/layout/hierarchy1"/>
    <dgm:cxn modelId="{B9938695-C47C-49E0-8630-968FB095F758}" type="presParOf" srcId="{F01C046C-48C0-4F94-85CB-08EE8D4EECA0}" destId="{6DD4B72F-05D9-4AD2-BC79-845491368A2B}" srcOrd="2" destOrd="0" presId="urn:microsoft.com/office/officeart/2005/8/layout/hierarchy1"/>
    <dgm:cxn modelId="{662AF0A3-80CE-474C-BE3C-E554C9972FEF}" type="presParOf" srcId="{F01C046C-48C0-4F94-85CB-08EE8D4EECA0}" destId="{F87AB6E9-22DF-447F-9A8F-9AB53F202B89}" srcOrd="3" destOrd="0" presId="urn:microsoft.com/office/officeart/2005/8/layout/hierarchy1"/>
    <dgm:cxn modelId="{11972D4C-5133-4710-8AB8-DF99AAEAD31F}" type="presParOf" srcId="{F87AB6E9-22DF-447F-9A8F-9AB53F202B89}" destId="{5E8525D4-3E47-45EF-95E3-3CDCC8573E4A}" srcOrd="0" destOrd="0" presId="urn:microsoft.com/office/officeart/2005/8/layout/hierarchy1"/>
    <dgm:cxn modelId="{9C03D4FC-F3DF-458A-A45B-8A0FE89756FC}" type="presParOf" srcId="{5E8525D4-3E47-45EF-95E3-3CDCC8573E4A}" destId="{6E4CCCF7-A03F-442A-AFA7-0D7D673AC1F3}" srcOrd="0" destOrd="0" presId="urn:microsoft.com/office/officeart/2005/8/layout/hierarchy1"/>
    <dgm:cxn modelId="{BBBC5033-F96A-4BC8-8B70-C0FA3F2D5CB7}" type="presParOf" srcId="{5E8525D4-3E47-45EF-95E3-3CDCC8573E4A}" destId="{249B09C1-511A-4B67-9D9E-D758A398B826}" srcOrd="1" destOrd="0" presId="urn:microsoft.com/office/officeart/2005/8/layout/hierarchy1"/>
    <dgm:cxn modelId="{065A7CCB-EFF6-429C-95F7-6513382551E8}" type="presParOf" srcId="{F87AB6E9-22DF-447F-9A8F-9AB53F202B89}" destId="{FB542596-D1BD-4C07-9F85-9792AD79A0FA}" srcOrd="1" destOrd="0" presId="urn:microsoft.com/office/officeart/2005/8/layout/hierarchy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4B72F-05D9-4AD2-BC79-845491368A2B}">
      <dsp:nvSpPr>
        <dsp:cNvPr id="0" name=""/>
        <dsp:cNvSpPr/>
      </dsp:nvSpPr>
      <dsp:spPr>
        <a:xfrm>
          <a:off x="6017523" y="2023230"/>
          <a:ext cx="91440" cy="713070"/>
        </a:xfrm>
        <a:custGeom>
          <a:avLst/>
          <a:gdLst/>
          <a:ahLst/>
          <a:cxnLst/>
          <a:rect l="0" t="0" r="0" b="0"/>
          <a:pathLst>
            <a:path>
              <a:moveTo>
                <a:pt x="71823" y="0"/>
              </a:moveTo>
              <a:lnTo>
                <a:pt x="71823" y="570917"/>
              </a:lnTo>
              <a:lnTo>
                <a:pt x="45720" y="570917"/>
              </a:lnTo>
              <a:lnTo>
                <a:pt x="45720" y="7130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4AC06-6BBC-4F45-8EA4-628EE63F40A2}">
      <dsp:nvSpPr>
        <dsp:cNvPr id="0" name=""/>
        <dsp:cNvSpPr/>
      </dsp:nvSpPr>
      <dsp:spPr>
        <a:xfrm>
          <a:off x="1347268" y="2023230"/>
          <a:ext cx="4742078" cy="729499"/>
        </a:xfrm>
        <a:custGeom>
          <a:avLst/>
          <a:gdLst/>
          <a:ahLst/>
          <a:cxnLst/>
          <a:rect l="0" t="0" r="0" b="0"/>
          <a:pathLst>
            <a:path>
              <a:moveTo>
                <a:pt x="4742078" y="0"/>
              </a:moveTo>
              <a:lnTo>
                <a:pt x="4742078" y="587345"/>
              </a:lnTo>
              <a:lnTo>
                <a:pt x="0" y="587345"/>
              </a:lnTo>
              <a:lnTo>
                <a:pt x="0" y="729499"/>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38C5348-90FA-4F75-83B1-53517EC47214}">
      <dsp:nvSpPr>
        <dsp:cNvPr id="0" name=""/>
        <dsp:cNvSpPr/>
      </dsp:nvSpPr>
      <dsp:spPr>
        <a:xfrm>
          <a:off x="3080250" y="914056"/>
          <a:ext cx="3009097" cy="134774"/>
        </a:xfrm>
        <a:custGeom>
          <a:avLst/>
          <a:gdLst/>
          <a:ahLst/>
          <a:cxnLst/>
          <a:rect l="0" t="0" r="0" b="0"/>
          <a:pathLst>
            <a:path>
              <a:moveTo>
                <a:pt x="0" y="0"/>
              </a:moveTo>
              <a:lnTo>
                <a:pt x="3009097" y="0"/>
              </a:lnTo>
              <a:lnTo>
                <a:pt x="3009097" y="13477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A525364-0BFA-4C8C-B43A-17A6D29ECB82}">
      <dsp:nvSpPr>
        <dsp:cNvPr id="0" name=""/>
        <dsp:cNvSpPr/>
      </dsp:nvSpPr>
      <dsp:spPr>
        <a:xfrm>
          <a:off x="1068573" y="914056"/>
          <a:ext cx="2011676" cy="382086"/>
        </a:xfrm>
        <a:custGeom>
          <a:avLst/>
          <a:gdLst/>
          <a:ahLst/>
          <a:cxnLst/>
          <a:rect l="0" t="0" r="0" b="0"/>
          <a:pathLst>
            <a:path>
              <a:moveTo>
                <a:pt x="2011676" y="0"/>
              </a:moveTo>
              <a:lnTo>
                <a:pt x="2011676" y="239933"/>
              </a:lnTo>
              <a:lnTo>
                <a:pt x="0" y="239933"/>
              </a:lnTo>
              <a:lnTo>
                <a:pt x="0" y="382086"/>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894C94B-DA6A-4C80-A6C2-E97890072408}">
      <dsp:nvSpPr>
        <dsp:cNvPr id="0" name=""/>
        <dsp:cNvSpPr/>
      </dsp:nvSpPr>
      <dsp:spPr>
        <a:xfrm>
          <a:off x="648071" y="-72006"/>
          <a:ext cx="4864356" cy="986063"/>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E20FD-B7E5-4E4A-8327-9C3C0FA8DCBD}">
      <dsp:nvSpPr>
        <dsp:cNvPr id="0" name=""/>
        <dsp:cNvSpPr/>
      </dsp:nvSpPr>
      <dsp:spPr>
        <a:xfrm>
          <a:off x="818570" y="89967"/>
          <a:ext cx="4864356" cy="9860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solidFill>
                <a:schemeClr val="tx1"/>
              </a:solidFill>
              <a:latin typeface="Times New Roman" pitchFamily="18" charset="0"/>
              <a:cs typeface="Times New Roman" pitchFamily="18" charset="0"/>
            </a:rPr>
            <a:t>Консолидированный бюджет Юрьев - Польского района</a:t>
          </a:r>
        </a:p>
        <a:p>
          <a:pPr lvl="0" algn="ctr" defTabSz="533400">
            <a:lnSpc>
              <a:spcPct val="90000"/>
            </a:lnSpc>
            <a:spcBef>
              <a:spcPct val="0"/>
            </a:spcBef>
            <a:spcAft>
              <a:spcPct val="35000"/>
            </a:spcAft>
          </a:pPr>
          <a:endParaRPr lang="ru-RU" sz="1800" kern="1200" dirty="0"/>
        </a:p>
      </dsp:txBody>
      <dsp:txXfrm>
        <a:off x="847451" y="118848"/>
        <a:ext cx="4806594" cy="928301"/>
      </dsp:txXfrm>
    </dsp:sp>
    <dsp:sp modelId="{4F8E5CB0-D8E3-42AE-B86E-73E5277DD47A}">
      <dsp:nvSpPr>
        <dsp:cNvPr id="0" name=""/>
        <dsp:cNvSpPr/>
      </dsp:nvSpPr>
      <dsp:spPr>
        <a:xfrm>
          <a:off x="-144009" y="1296143"/>
          <a:ext cx="2425165" cy="974399"/>
        </a:xfrm>
        <a:prstGeom prst="roundRect">
          <a:avLst>
            <a:gd name="adj" fmla="val 10000"/>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ACB1A-57CE-4166-A8BE-21AA9FA819F0}">
      <dsp:nvSpPr>
        <dsp:cNvPr id="0" name=""/>
        <dsp:cNvSpPr/>
      </dsp:nvSpPr>
      <dsp:spPr>
        <a:xfrm>
          <a:off x="26489" y="1458117"/>
          <a:ext cx="2425165" cy="9743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solidFill>
                <a:schemeClr val="tx1"/>
              </a:solidFill>
              <a:latin typeface="Times New Roman" pitchFamily="18" charset="0"/>
              <a:cs typeface="Times New Roman" pitchFamily="18" charset="0"/>
            </a:rPr>
            <a:t>Бюджет муниципального</a:t>
          </a:r>
        </a:p>
        <a:p>
          <a:pPr marL="0" marR="0" lvl="0" indent="0" algn="ctr" defTabSz="533400" eaLnBrk="1" fontAlgn="auto" latinLnBrk="0" hangingPunct="1">
            <a:lnSpc>
              <a:spcPct val="90000"/>
            </a:lnSpc>
            <a:spcBef>
              <a:spcPct val="0"/>
            </a:spcBef>
            <a:spcAft>
              <a:spcPct val="35000"/>
            </a:spcAft>
            <a:buClrTx/>
            <a:buSzTx/>
            <a:buFontTx/>
            <a:buNone/>
            <a:tabLst/>
            <a:defRPr/>
          </a:pPr>
          <a:r>
            <a:rPr lang="ru-RU" sz="1600" kern="1200" dirty="0" smtClean="0">
              <a:solidFill>
                <a:schemeClr val="tx1"/>
              </a:solidFill>
              <a:latin typeface="Times New Roman" pitchFamily="18" charset="0"/>
              <a:cs typeface="Times New Roman" pitchFamily="18" charset="0"/>
            </a:rPr>
            <a:t>района</a:t>
          </a:r>
        </a:p>
        <a:p>
          <a:pPr lvl="0" algn="ctr" defTabSz="533400">
            <a:lnSpc>
              <a:spcPct val="90000"/>
            </a:lnSpc>
            <a:spcBef>
              <a:spcPct val="0"/>
            </a:spcBef>
            <a:spcAft>
              <a:spcPct val="35000"/>
            </a:spcAft>
          </a:pPr>
          <a:endParaRPr lang="ru-RU" sz="1000" kern="1200" dirty="0"/>
        </a:p>
      </dsp:txBody>
      <dsp:txXfrm>
        <a:off x="55028" y="1486656"/>
        <a:ext cx="2368087" cy="917321"/>
      </dsp:txXfrm>
    </dsp:sp>
    <dsp:sp modelId="{F39C9FBD-60CC-45A2-B53B-BE74E10A150C}">
      <dsp:nvSpPr>
        <dsp:cNvPr id="0" name=""/>
        <dsp:cNvSpPr/>
      </dsp:nvSpPr>
      <dsp:spPr>
        <a:xfrm>
          <a:off x="4572330" y="1048831"/>
          <a:ext cx="3034035" cy="974399"/>
        </a:xfrm>
        <a:prstGeom prst="roundRect">
          <a:avLst>
            <a:gd name="adj" fmla="val 10000"/>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870C2-2D56-4DDF-BCD1-2BA4CC56AE34}">
      <dsp:nvSpPr>
        <dsp:cNvPr id="0" name=""/>
        <dsp:cNvSpPr/>
      </dsp:nvSpPr>
      <dsp:spPr>
        <a:xfrm>
          <a:off x="4742828" y="1210804"/>
          <a:ext cx="3034035" cy="9743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solidFill>
                <a:schemeClr val="tx1"/>
              </a:solidFill>
              <a:latin typeface="Times New Roman" pitchFamily="18" charset="0"/>
              <a:cs typeface="Times New Roman" pitchFamily="18" charset="0"/>
            </a:rPr>
            <a:t>Свод бюджетов, поселений </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solidFill>
                <a:schemeClr val="tx1"/>
              </a:solidFill>
              <a:latin typeface="Times New Roman" pitchFamily="18" charset="0"/>
              <a:cs typeface="Times New Roman" pitchFamily="18" charset="0"/>
            </a:rPr>
            <a:t>входящих в состав района</a:t>
          </a:r>
        </a:p>
        <a:p>
          <a:pPr lvl="0" algn="ctr">
            <a:spcBef>
              <a:spcPct val="0"/>
            </a:spcBef>
          </a:pPr>
          <a:endParaRPr lang="ru-RU" sz="1000" kern="1200" dirty="0"/>
        </a:p>
      </dsp:txBody>
      <dsp:txXfrm>
        <a:off x="4771367" y="1239343"/>
        <a:ext cx="2976957" cy="917321"/>
      </dsp:txXfrm>
    </dsp:sp>
    <dsp:sp modelId="{6B8A311E-61A4-4AAC-A05D-E799E934FAD1}">
      <dsp:nvSpPr>
        <dsp:cNvPr id="0" name=""/>
        <dsp:cNvSpPr/>
      </dsp:nvSpPr>
      <dsp:spPr>
        <a:xfrm>
          <a:off x="1991" y="2752730"/>
          <a:ext cx="2690555" cy="974399"/>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196AD-628F-464A-B5F1-D64D010E9FED}">
      <dsp:nvSpPr>
        <dsp:cNvPr id="0" name=""/>
        <dsp:cNvSpPr/>
      </dsp:nvSpPr>
      <dsp:spPr>
        <a:xfrm>
          <a:off x="172489" y="2914703"/>
          <a:ext cx="2690555" cy="9743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300" kern="1200" dirty="0" smtClean="0">
              <a:solidFill>
                <a:schemeClr val="tx1"/>
              </a:solidFill>
              <a:latin typeface="Times New Roman" pitchFamily="18" charset="0"/>
              <a:cs typeface="Times New Roman" pitchFamily="18" charset="0"/>
            </a:rPr>
            <a:t>Бюджеты сельских поселений (3)</a:t>
          </a:r>
        </a:p>
        <a:p>
          <a:pPr lvl="0" algn="ctr" defTabSz="355600">
            <a:lnSpc>
              <a:spcPct val="90000"/>
            </a:lnSpc>
            <a:spcBef>
              <a:spcPct val="0"/>
            </a:spcBef>
            <a:spcAft>
              <a:spcPct val="35000"/>
            </a:spcAft>
          </a:pPr>
          <a:r>
            <a:rPr lang="ru-RU" sz="1300" kern="1200" dirty="0" smtClean="0">
              <a:solidFill>
                <a:schemeClr val="tx1"/>
              </a:solidFill>
              <a:latin typeface="Times New Roman" pitchFamily="18" charset="0"/>
              <a:cs typeface="Times New Roman" pitchFamily="18" charset="0"/>
            </a:rPr>
            <a:t> </a:t>
          </a:r>
        </a:p>
        <a:p>
          <a:pPr lvl="0" algn="ctr">
            <a:spcBef>
              <a:spcPct val="0"/>
            </a:spcBef>
          </a:pPr>
          <a:endParaRPr lang="ru-RU" sz="1300" kern="1200" dirty="0"/>
        </a:p>
      </dsp:txBody>
      <dsp:txXfrm>
        <a:off x="201028" y="2943242"/>
        <a:ext cx="2633477" cy="917321"/>
      </dsp:txXfrm>
    </dsp:sp>
    <dsp:sp modelId="{6E4CCCF7-A03F-442A-AFA7-0D7D673AC1F3}">
      <dsp:nvSpPr>
        <dsp:cNvPr id="0" name=""/>
        <dsp:cNvSpPr/>
      </dsp:nvSpPr>
      <dsp:spPr>
        <a:xfrm>
          <a:off x="4536497" y="2736301"/>
          <a:ext cx="3053492" cy="974399"/>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B09C1-511A-4B67-9D9E-D758A398B826}">
      <dsp:nvSpPr>
        <dsp:cNvPr id="0" name=""/>
        <dsp:cNvSpPr/>
      </dsp:nvSpPr>
      <dsp:spPr>
        <a:xfrm>
          <a:off x="4706996" y="2898275"/>
          <a:ext cx="3053492" cy="9743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300" kern="1200" dirty="0" smtClean="0">
              <a:solidFill>
                <a:schemeClr val="tx1"/>
              </a:solidFill>
              <a:latin typeface="Times New Roman" pitchFamily="18" charset="0"/>
              <a:cs typeface="Times New Roman" pitchFamily="18" charset="0"/>
            </a:rPr>
            <a:t>Бюджет городского поселения (1)</a:t>
          </a:r>
        </a:p>
        <a:p>
          <a:pPr lvl="0" algn="ctr" defTabSz="222250">
            <a:lnSpc>
              <a:spcPct val="90000"/>
            </a:lnSpc>
            <a:spcBef>
              <a:spcPct val="0"/>
            </a:spcBef>
            <a:spcAft>
              <a:spcPct val="35000"/>
            </a:spcAft>
          </a:pPr>
          <a:r>
            <a:rPr lang="ru-RU" sz="1300" kern="1200" dirty="0" smtClean="0">
              <a:solidFill>
                <a:schemeClr val="tx1"/>
              </a:solidFill>
              <a:latin typeface="Times New Roman" pitchFamily="18" charset="0"/>
              <a:cs typeface="Times New Roman" pitchFamily="18" charset="0"/>
            </a:rPr>
            <a:t> </a:t>
          </a:r>
          <a:endParaRPr lang="ru-RU" sz="1300" kern="1200" dirty="0">
            <a:solidFill>
              <a:schemeClr val="tx1"/>
            </a:solidFill>
            <a:latin typeface="Times New Roman" pitchFamily="18" charset="0"/>
            <a:cs typeface="Times New Roman" pitchFamily="18" charset="0"/>
          </a:endParaRPr>
        </a:p>
      </dsp:txBody>
      <dsp:txXfrm>
        <a:off x="4735535" y="2926814"/>
        <a:ext cx="2996414" cy="9173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0.14551</cdr:x>
      <cdr:y>0.34344</cdr:y>
    </cdr:from>
    <cdr:to>
      <cdr:x>0.30617</cdr:x>
      <cdr:y>0.52356</cdr:y>
    </cdr:to>
    <cdr:sp macro="" textlink="">
      <cdr:nvSpPr>
        <cdr:cNvPr id="2" name="Скругленный прямоугольник 1"/>
        <cdr:cNvSpPr/>
      </cdr:nvSpPr>
      <cdr:spPr>
        <a:xfrm xmlns:a="http://schemas.openxmlformats.org/drawingml/2006/main">
          <a:off x="1304459" y="2059482"/>
          <a:ext cx="1440160" cy="1080120"/>
        </a:xfrm>
        <a:prstGeom xmlns:a="http://schemas.openxmlformats.org/drawingml/2006/main" prst="roundRect">
          <a:avLst/>
        </a:prstGeom>
        <a:solidFill xmlns:a="http://schemas.openxmlformats.org/drawingml/2006/main">
          <a:schemeClr val="accent2">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2022 год 218595,0 тыс. руб</a:t>
          </a:r>
          <a:r>
            <a:rPr lang="ru-RU" sz="1800" dirty="0" smtClean="0">
              <a:solidFill>
                <a:schemeClr val="tx1"/>
              </a:solidFill>
            </a:rPr>
            <a:t>.</a:t>
          </a:r>
          <a:endParaRPr lang="ru-RU" sz="18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0.07447</cdr:x>
      <cdr:y>0.71433</cdr:y>
    </cdr:from>
    <cdr:to>
      <cdr:x>0.47872</cdr:x>
      <cdr:y>0.98013</cdr:y>
    </cdr:to>
    <cdr:sp macro="" textlink="">
      <cdr:nvSpPr>
        <cdr:cNvPr id="2" name="Скругленный прямоугольник 1"/>
        <cdr:cNvSpPr/>
      </cdr:nvSpPr>
      <cdr:spPr>
        <a:xfrm xmlns:a="http://schemas.openxmlformats.org/drawingml/2006/main">
          <a:off x="252028" y="3096344"/>
          <a:ext cx="1368152" cy="1152128"/>
        </a:xfrm>
        <a:prstGeom xmlns:a="http://schemas.openxmlformats.org/drawingml/2006/main" prst="round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2000" dirty="0" smtClean="0">
              <a:solidFill>
                <a:schemeClr val="tx1"/>
              </a:solidFill>
              <a:latin typeface="Times New Roman" panose="02020603050405020304" pitchFamily="18" charset="0"/>
              <a:cs typeface="Times New Roman" panose="02020603050405020304" pitchFamily="18" charset="0"/>
            </a:rPr>
            <a:t>2023 год </a:t>
          </a:r>
          <a:r>
            <a:rPr lang="ru-RU" sz="1800" dirty="0" smtClean="0">
              <a:solidFill>
                <a:schemeClr val="tx1"/>
              </a:solidFill>
              <a:latin typeface="Times New Roman" panose="02020603050405020304" pitchFamily="18" charset="0"/>
              <a:cs typeface="Times New Roman" panose="02020603050405020304" pitchFamily="18" charset="0"/>
            </a:rPr>
            <a:t>221861,0 тыс. руб.</a:t>
          </a:r>
          <a:endParaRPr lang="ru-RU" sz="18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0.36134</cdr:x>
      <cdr:y>0.01598</cdr:y>
    </cdr:from>
    <cdr:to>
      <cdr:x>0.5042</cdr:x>
      <cdr:y>0.22099</cdr:y>
    </cdr:to>
    <cdr:sp macro="" textlink="">
      <cdr:nvSpPr>
        <cdr:cNvPr id="2" name="Скругленный прямоугольник 1"/>
        <cdr:cNvSpPr/>
      </cdr:nvSpPr>
      <cdr:spPr>
        <a:xfrm xmlns:a="http://schemas.openxmlformats.org/drawingml/2006/main">
          <a:off x="3096305" y="84201"/>
          <a:ext cx="1224161" cy="1080120"/>
        </a:xfrm>
        <a:prstGeom xmlns:a="http://schemas.openxmlformats.org/drawingml/2006/main" prst="roundRect">
          <a:avLst/>
        </a:prstGeom>
        <a:solidFill xmlns:a="http://schemas.openxmlformats.org/drawingml/2006/main">
          <a:schemeClr val="accent2">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2021 год</a:t>
          </a:r>
        </a:p>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30938,0 тыс. руб.</a:t>
          </a:r>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endParaRPr lang="ru-RU" dirty="0"/>
        </a:p>
        <a:p xmlns:a="http://schemas.openxmlformats.org/drawingml/2006/main">
          <a:pPr algn="ctr"/>
          <a:endParaRPr lang="ru-RU" dirty="0" smtClean="0"/>
        </a:p>
        <a:p xmlns:a="http://schemas.openxmlformats.org/drawingml/2006/main">
          <a:pPr algn="ctr"/>
          <a:r>
            <a:rPr lang="ru-RU" dirty="0" smtClean="0"/>
            <a:t>122222021</a:t>
          </a:r>
          <a:endParaRPr lang="ru-RU" dirty="0"/>
        </a:p>
      </cdr:txBody>
    </cdr:sp>
  </cdr:relSizeAnchor>
  <cdr:relSizeAnchor xmlns:cdr="http://schemas.openxmlformats.org/drawingml/2006/chartDrawing">
    <cdr:from>
      <cdr:x>0.09244</cdr:x>
      <cdr:y>0.35765</cdr:y>
    </cdr:from>
    <cdr:to>
      <cdr:x>0.2521</cdr:x>
      <cdr:y>0.56266</cdr:y>
    </cdr:to>
    <cdr:sp macro="" textlink="">
      <cdr:nvSpPr>
        <cdr:cNvPr id="3" name="Скругленный прямоугольник 2"/>
        <cdr:cNvSpPr/>
      </cdr:nvSpPr>
      <cdr:spPr>
        <a:xfrm xmlns:a="http://schemas.openxmlformats.org/drawingml/2006/main">
          <a:off x="792088" y="1884401"/>
          <a:ext cx="1368174" cy="1080120"/>
        </a:xfrm>
        <a:prstGeom xmlns:a="http://schemas.openxmlformats.org/drawingml/2006/main" prst="roundRect">
          <a:avLst/>
        </a:prstGeom>
        <a:solidFill xmlns:a="http://schemas.openxmlformats.org/drawingml/2006/main">
          <a:schemeClr val="accent5">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2022 год 31083,0 тыс. руб.</a:t>
          </a:r>
          <a:endParaRPr lang="ru-RU" sz="18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0.41176</cdr:x>
      <cdr:y>0.78133</cdr:y>
    </cdr:from>
    <cdr:to>
      <cdr:x>0.56303</cdr:x>
      <cdr:y>0.98633</cdr:y>
    </cdr:to>
    <cdr:sp macro="" textlink="">
      <cdr:nvSpPr>
        <cdr:cNvPr id="4" name="Скругленный прямоугольник 3"/>
        <cdr:cNvSpPr/>
      </cdr:nvSpPr>
      <cdr:spPr>
        <a:xfrm xmlns:a="http://schemas.openxmlformats.org/drawingml/2006/main">
          <a:off x="3528393" y="4116649"/>
          <a:ext cx="1296144" cy="1080120"/>
        </a:xfrm>
        <a:prstGeom xmlns:a="http://schemas.openxmlformats.org/drawingml/2006/main" prst="roundRect">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dirty="0" smtClean="0">
              <a:solidFill>
                <a:schemeClr val="tx1"/>
              </a:solidFill>
              <a:latin typeface="Times New Roman" panose="02020603050405020304" pitchFamily="18" charset="0"/>
              <a:cs typeface="Times New Roman" panose="02020603050405020304" pitchFamily="18" charset="0"/>
            </a:rPr>
            <a:t>2023 год 31167,0 тыс. руб</a:t>
          </a:r>
          <a:r>
            <a:rPr lang="ru-RU" sz="1800" dirty="0" smtClean="0">
              <a:solidFill>
                <a:schemeClr val="tx1"/>
              </a:solidFill>
            </a:rPr>
            <a:t>.</a:t>
          </a:r>
          <a:endParaRPr lang="ru-RU" sz="18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0.10615</cdr:x>
      <cdr:y>0.84049</cdr:y>
    </cdr:from>
    <cdr:to>
      <cdr:x>0.3907</cdr:x>
      <cdr:y>1</cdr:y>
    </cdr:to>
    <cdr:sp macro="" textlink="">
      <cdr:nvSpPr>
        <cdr:cNvPr id="2" name="Прямоугольник 1"/>
        <cdr:cNvSpPr/>
      </cdr:nvSpPr>
      <cdr:spPr>
        <a:xfrm xmlns:a="http://schemas.openxmlformats.org/drawingml/2006/main">
          <a:off x="940183" y="4817977"/>
          <a:ext cx="2520280"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0.1364</cdr:x>
      <cdr:y>0.83671</cdr:y>
    </cdr:from>
    <cdr:to>
      <cdr:x>0.38031</cdr:x>
      <cdr:y>0.98745</cdr:y>
    </cdr:to>
    <cdr:sp macro="" textlink="">
      <cdr:nvSpPr>
        <cdr:cNvPr id="3" name="Прямоугольник 2"/>
        <cdr:cNvSpPr/>
      </cdr:nvSpPr>
      <cdr:spPr>
        <a:xfrm xmlns:a="http://schemas.openxmlformats.org/drawingml/2006/main">
          <a:off x="1208121" y="4796324"/>
          <a:ext cx="2160240" cy="8640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800" dirty="0">
            <a:solidFill>
              <a:schemeClr val="tx1"/>
            </a:solidFill>
          </a:endParaRPr>
        </a:p>
      </cdr:txBody>
    </cdr:sp>
  </cdr:relSizeAnchor>
  <cdr:relSizeAnchor xmlns:cdr="http://schemas.openxmlformats.org/drawingml/2006/chartDrawing">
    <cdr:from>
      <cdr:x>0.3996</cdr:x>
      <cdr:y>0.08793</cdr:y>
    </cdr:from>
    <cdr:to>
      <cdr:x>0.61911</cdr:x>
      <cdr:y>0.20099</cdr:y>
    </cdr:to>
    <cdr:sp macro="" textlink="">
      <cdr:nvSpPr>
        <cdr:cNvPr id="4" name="Скругленный прямоугольник 3"/>
        <cdr:cNvSpPr/>
      </cdr:nvSpPr>
      <cdr:spPr>
        <a:xfrm xmlns:a="http://schemas.openxmlformats.org/drawingml/2006/main">
          <a:off x="3539251" y="504048"/>
          <a:ext cx="1944223" cy="648102"/>
        </a:xfrm>
        <a:prstGeom xmlns:a="http://schemas.openxmlformats.org/drawingml/2006/main" prst="roundRect">
          <a:avLst/>
        </a:prstGeom>
        <a:solidFill xmlns:a="http://schemas.openxmlformats.org/drawingml/2006/main">
          <a:schemeClr val="accent2">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1"/>
              </a:solidFill>
            </a:rPr>
            <a:t>2021 год</a:t>
          </a:r>
        </a:p>
        <a:p xmlns:a="http://schemas.openxmlformats.org/drawingml/2006/main">
          <a:r>
            <a:rPr lang="ru-RU" sz="1400" dirty="0" smtClean="0">
              <a:solidFill>
                <a:schemeClr val="tx1"/>
              </a:solidFill>
            </a:rPr>
            <a:t>879832,3 тыс. руб.</a:t>
          </a:r>
          <a:endParaRPr lang="ru-RU" sz="1400"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0.10615</cdr:x>
      <cdr:y>0.84049</cdr:y>
    </cdr:from>
    <cdr:to>
      <cdr:x>0.3907</cdr:x>
      <cdr:y>1</cdr:y>
    </cdr:to>
    <cdr:sp macro="" textlink="">
      <cdr:nvSpPr>
        <cdr:cNvPr id="2" name="Прямоугольник 1"/>
        <cdr:cNvSpPr/>
      </cdr:nvSpPr>
      <cdr:spPr>
        <a:xfrm xmlns:a="http://schemas.openxmlformats.org/drawingml/2006/main">
          <a:off x="940183" y="4817977"/>
          <a:ext cx="2520280"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0.1364</cdr:x>
      <cdr:y>0.83671</cdr:y>
    </cdr:from>
    <cdr:to>
      <cdr:x>0.38031</cdr:x>
      <cdr:y>0.98745</cdr:y>
    </cdr:to>
    <cdr:sp macro="" textlink="">
      <cdr:nvSpPr>
        <cdr:cNvPr id="3" name="Прямоугольник 2"/>
        <cdr:cNvSpPr/>
      </cdr:nvSpPr>
      <cdr:spPr>
        <a:xfrm xmlns:a="http://schemas.openxmlformats.org/drawingml/2006/main">
          <a:off x="1208121" y="4796324"/>
          <a:ext cx="2160240" cy="8640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800"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0.10615</cdr:x>
      <cdr:y>0.84049</cdr:y>
    </cdr:from>
    <cdr:to>
      <cdr:x>0.3907</cdr:x>
      <cdr:y>1</cdr:y>
    </cdr:to>
    <cdr:sp macro="" textlink="">
      <cdr:nvSpPr>
        <cdr:cNvPr id="2" name="Прямоугольник 1"/>
        <cdr:cNvSpPr/>
      </cdr:nvSpPr>
      <cdr:spPr>
        <a:xfrm xmlns:a="http://schemas.openxmlformats.org/drawingml/2006/main">
          <a:off x="940183" y="4817977"/>
          <a:ext cx="2520280"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0.1364</cdr:x>
      <cdr:y>0.83671</cdr:y>
    </cdr:from>
    <cdr:to>
      <cdr:x>0.38031</cdr:x>
      <cdr:y>0.98745</cdr:y>
    </cdr:to>
    <cdr:sp macro="" textlink="">
      <cdr:nvSpPr>
        <cdr:cNvPr id="3" name="Прямоугольник 2"/>
        <cdr:cNvSpPr/>
      </cdr:nvSpPr>
      <cdr:spPr>
        <a:xfrm xmlns:a="http://schemas.openxmlformats.org/drawingml/2006/main">
          <a:off x="1208121" y="4796324"/>
          <a:ext cx="2160240" cy="8640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800" dirty="0">
            <a:solidFill>
              <a:schemeClr val="tx1"/>
            </a:solidFill>
          </a:endParaRPr>
        </a:p>
      </cdr:txBody>
    </cdr:sp>
  </cdr:relSizeAnchor>
  <cdr:relSizeAnchor xmlns:cdr="http://schemas.openxmlformats.org/drawingml/2006/chartDrawing">
    <cdr:from>
      <cdr:x>0.075</cdr:x>
      <cdr:y>0.07018</cdr:y>
    </cdr:from>
    <cdr:to>
      <cdr:x>0.3875</cdr:x>
      <cdr:y>0.22807</cdr:y>
    </cdr:to>
    <cdr:sp macro="" textlink="">
      <cdr:nvSpPr>
        <cdr:cNvPr id="4" name="Скругленный прямоугольник 3"/>
        <cdr:cNvSpPr/>
      </cdr:nvSpPr>
      <cdr:spPr>
        <a:xfrm xmlns:a="http://schemas.openxmlformats.org/drawingml/2006/main">
          <a:off x="432048" y="288032"/>
          <a:ext cx="1800200" cy="648072"/>
        </a:xfrm>
        <a:prstGeom xmlns:a="http://schemas.openxmlformats.org/drawingml/2006/main" prst="roundRect">
          <a:avLst/>
        </a:prstGeom>
        <a:solidFill xmlns:a="http://schemas.openxmlformats.org/drawingml/2006/main">
          <a:schemeClr val="accent5">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1"/>
              </a:solidFill>
            </a:rPr>
            <a:t>2022 год</a:t>
          </a:r>
        </a:p>
        <a:p xmlns:a="http://schemas.openxmlformats.org/drawingml/2006/main">
          <a:r>
            <a:rPr lang="ru-RU" sz="1400" dirty="0" smtClean="0">
              <a:solidFill>
                <a:schemeClr val="tx1"/>
              </a:solidFill>
            </a:rPr>
            <a:t>813283,2 тыс. руб.</a:t>
          </a:r>
          <a:endParaRPr lang="ru-RU" sz="1400" dirty="0">
            <a:solidFill>
              <a:schemeClr val="tx1"/>
            </a:solidFill>
          </a:endParaRPr>
        </a:p>
      </cdr:txBody>
    </cdr:sp>
  </cdr:relSizeAnchor>
  <cdr:relSizeAnchor xmlns:cdr="http://schemas.openxmlformats.org/drawingml/2006/chartDrawing">
    <cdr:from>
      <cdr:x>0.6625</cdr:x>
      <cdr:y>0.64912</cdr:y>
    </cdr:from>
    <cdr:to>
      <cdr:x>1</cdr:x>
      <cdr:y>0.82456</cdr:y>
    </cdr:to>
    <cdr:sp macro="" textlink="">
      <cdr:nvSpPr>
        <cdr:cNvPr id="5" name="Скругленный прямоугольник 4"/>
        <cdr:cNvSpPr/>
      </cdr:nvSpPr>
      <cdr:spPr>
        <a:xfrm xmlns:a="http://schemas.openxmlformats.org/drawingml/2006/main">
          <a:off x="3816424" y="2664296"/>
          <a:ext cx="1944216" cy="720080"/>
        </a:xfrm>
        <a:prstGeom xmlns:a="http://schemas.openxmlformats.org/drawingml/2006/main" prst="roundRect">
          <a:avLst/>
        </a:prstGeom>
        <a:solidFill xmlns:a="http://schemas.openxmlformats.org/drawingml/2006/main">
          <a:schemeClr val="accent3">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1"/>
              </a:solidFill>
            </a:rPr>
            <a:t>2023 год</a:t>
          </a:r>
        </a:p>
        <a:p xmlns:a="http://schemas.openxmlformats.org/drawingml/2006/main">
          <a:r>
            <a:rPr lang="ru-RU" sz="1400" dirty="0" smtClean="0">
              <a:solidFill>
                <a:schemeClr val="tx1"/>
              </a:solidFill>
            </a:rPr>
            <a:t>863475,31 тыс. руб.</a:t>
          </a:r>
          <a:endParaRPr lang="ru-RU" sz="1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AutoShape 1"/>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360" cap="sq">
                <a:solidFill>
                  <a:srgbClr val="000000"/>
                </a:solidFill>
                <a:miter lim="800000"/>
                <a:headEnd/>
                <a:tailEnd/>
              </a14:hiddenLine>
            </a:ext>
          </a:extLst>
        </p:spPr>
        <p:txBody>
          <a:bodyPr wrap="none" anchor="ctr"/>
          <a:lstStyle/>
          <a:p>
            <a:endParaRPr lang="ru-RU" altLang="ru-RU"/>
          </a:p>
        </p:txBody>
      </p:sp>
      <p:sp>
        <p:nvSpPr>
          <p:cNvPr id="86019" name="AutoShape 2"/>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0" name="AutoShape 3"/>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1" name="AutoShape 4"/>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2" name="AutoShape 5"/>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3" name="Text Box 6"/>
          <p:cNvSpPr txBox="1">
            <a:spLocks noChangeArrowheads="1"/>
          </p:cNvSpPr>
          <p:nvPr/>
        </p:nvSpPr>
        <p:spPr bwMode="auto">
          <a:xfrm>
            <a:off x="0" y="0"/>
            <a:ext cx="2938463"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4" name="Text Box 7"/>
          <p:cNvSpPr txBox="1">
            <a:spLocks noChangeArrowheads="1"/>
          </p:cNvSpPr>
          <p:nvPr/>
        </p:nvSpPr>
        <p:spPr bwMode="auto">
          <a:xfrm>
            <a:off x="3841750" y="0"/>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86025" name="Rectangle 8"/>
          <p:cNvSpPr>
            <a:spLocks noGrp="1" noRot="1" noChangeAspect="1" noChangeArrowheads="1"/>
          </p:cNvSpPr>
          <p:nvPr>
            <p:ph type="sldImg"/>
          </p:nvPr>
        </p:nvSpPr>
        <p:spPr bwMode="auto">
          <a:xfrm>
            <a:off x="909638" y="744538"/>
            <a:ext cx="4954587" cy="3714750"/>
          </a:xfrm>
          <a:prstGeom prst="rect">
            <a:avLst/>
          </a:prstGeom>
          <a:noFill/>
          <a:ln w="12600" cap="sq">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7" name="Rectangle 9"/>
          <p:cNvSpPr>
            <a:spLocks noGrp="1" noChangeArrowheads="1"/>
          </p:cNvSpPr>
          <p:nvPr>
            <p:ph type="body"/>
          </p:nvPr>
        </p:nvSpPr>
        <p:spPr bwMode="auto">
          <a:xfrm>
            <a:off x="677863" y="4714875"/>
            <a:ext cx="5418137" cy="44592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86027" name="Text Box 10"/>
          <p:cNvSpPr txBox="1">
            <a:spLocks noChangeArrowheads="1"/>
          </p:cNvSpPr>
          <p:nvPr/>
        </p:nvSpPr>
        <p:spPr bwMode="auto">
          <a:xfrm>
            <a:off x="0" y="9428163"/>
            <a:ext cx="293846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2059" name="Rectangle 11"/>
          <p:cNvSpPr>
            <a:spLocks noGrp="1" noChangeArrowheads="1"/>
          </p:cNvSpPr>
          <p:nvPr>
            <p:ph type="sldNum"/>
          </p:nvPr>
        </p:nvSpPr>
        <p:spPr bwMode="auto">
          <a:xfrm>
            <a:off x="3841750" y="9428163"/>
            <a:ext cx="2930525" cy="488950"/>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Tahoma" pitchFamily="32" charset="0"/>
              </a:defRPr>
            </a:lvl1pPr>
          </a:lstStyle>
          <a:p>
            <a:pPr>
              <a:defRPr/>
            </a:pPr>
            <a:fld id="{74B6385C-5652-45B0-831D-0EDB714725DE}" type="slidenum">
              <a:rPr lang="ru-RU"/>
              <a:pPr>
                <a:defRPr/>
              </a:pPr>
              <a:t>‹#›</a:t>
            </a:fld>
            <a:endParaRPr lang="ru-RU"/>
          </a:p>
        </p:txBody>
      </p:sp>
    </p:spTree>
    <p:extLst>
      <p:ext uri="{BB962C8B-B14F-4D97-AF65-F5344CB8AC3E}">
        <p14:creationId xmlns:p14="http://schemas.microsoft.com/office/powerpoint/2010/main" xmlns="" val="31134809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E2FCFB7-67BD-4713-8CA0-85A1CAE2C98E}" type="slidenum">
              <a:rPr lang="ru-RU" altLang="ru-RU" smtClean="0">
                <a:latin typeface="Tahoma" pitchFamily="32" charset="0"/>
              </a:rPr>
              <a:pPr eaLnBrk="1" hangingPunct="1">
                <a:spcBef>
                  <a:spcPct val="0"/>
                </a:spcBef>
              </a:pPr>
              <a:t>1</a:t>
            </a:fld>
            <a:endParaRPr lang="ru-RU" altLang="ru-RU" smtClean="0">
              <a:latin typeface="Tahoma" pitchFamily="32" charset="0"/>
            </a:endParaRPr>
          </a:p>
        </p:txBody>
      </p:sp>
      <p:sp>
        <p:nvSpPr>
          <p:cNvPr id="870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8A25567-C1B7-4D45-B178-575081FDC104}" type="slidenum">
              <a:rPr lang="ru-RU" altLang="ru-RU">
                <a:latin typeface="Tahoma" pitchFamily="32" charset="0"/>
                <a:cs typeface="Tahoma" pitchFamily="32" charset="0"/>
              </a:rPr>
              <a:pPr algn="r" eaLnBrk="1" hangingPunct="1">
                <a:spcBef>
                  <a:spcPct val="0"/>
                </a:spcBef>
                <a:buClrTx/>
                <a:buFontTx/>
                <a:buNone/>
              </a:pPr>
              <a:t>1</a:t>
            </a:fld>
            <a:endParaRPr lang="ru-RU" altLang="ru-RU">
              <a:latin typeface="Tahoma" pitchFamily="32" charset="0"/>
              <a:cs typeface="Tahoma" pitchFamily="32" charset="0"/>
            </a:endParaRPr>
          </a:p>
        </p:txBody>
      </p:sp>
      <p:sp>
        <p:nvSpPr>
          <p:cNvPr id="870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70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6260F7-5193-4586-8406-4C60AA3CA951}" type="slidenum">
              <a:rPr lang="ru-RU" altLang="ru-RU" smtClean="0">
                <a:latin typeface="Tahoma" pitchFamily="32" charset="0"/>
              </a:rPr>
              <a:pPr eaLnBrk="1" hangingPunct="1">
                <a:spcBef>
                  <a:spcPct val="0"/>
                </a:spcBef>
              </a:pPr>
              <a:t>11</a:t>
            </a:fld>
            <a:endParaRPr lang="ru-RU" altLang="ru-RU" smtClean="0">
              <a:latin typeface="Tahoma" pitchFamily="32" charset="0"/>
            </a:endParaRPr>
          </a:p>
        </p:txBody>
      </p:sp>
      <p:sp>
        <p:nvSpPr>
          <p:cNvPr id="972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90D0B8D-E0A6-4B6A-A880-03180C4BB219}" type="slidenum">
              <a:rPr lang="ru-RU" altLang="ru-RU">
                <a:latin typeface="Tahoma" pitchFamily="32" charset="0"/>
                <a:cs typeface="Tahoma" pitchFamily="32" charset="0"/>
              </a:rPr>
              <a:pPr algn="r" eaLnBrk="1" hangingPunct="1">
                <a:spcBef>
                  <a:spcPct val="0"/>
                </a:spcBef>
                <a:buClrTx/>
                <a:buFontTx/>
                <a:buNone/>
              </a:pPr>
              <a:t>11</a:t>
            </a:fld>
            <a:endParaRPr lang="ru-RU" altLang="ru-RU">
              <a:latin typeface="Tahoma" pitchFamily="32" charset="0"/>
              <a:cs typeface="Tahoma" pitchFamily="32" charset="0"/>
            </a:endParaRPr>
          </a:p>
        </p:txBody>
      </p:sp>
      <p:sp>
        <p:nvSpPr>
          <p:cNvPr id="972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72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97286"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CCF9A12-DED9-44B7-BAF9-ABBD7FA589D9}" type="slidenum">
              <a:rPr lang="ru-RU" altLang="ru-RU">
                <a:latin typeface="Tahoma" pitchFamily="32" charset="0"/>
              </a:rPr>
              <a:pPr algn="r" eaLnBrk="1" hangingPunct="1">
                <a:spcBef>
                  <a:spcPct val="0"/>
                </a:spcBef>
                <a:buClrTx/>
                <a:buFontTx/>
                <a:buNone/>
              </a:pPr>
              <a:t>11</a:t>
            </a:fld>
            <a:endParaRPr lang="ru-RU" altLang="ru-RU">
              <a:latin typeface="Tahoma"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BD1986D-4D86-42C6-8E20-7230E833AAE3}" type="slidenum">
              <a:rPr lang="ru-RU" altLang="ru-RU" smtClean="0">
                <a:latin typeface="Tahoma" pitchFamily="32" charset="0"/>
              </a:rPr>
              <a:pPr eaLnBrk="1" hangingPunct="1">
                <a:spcBef>
                  <a:spcPct val="0"/>
                </a:spcBef>
              </a:pPr>
              <a:t>12</a:t>
            </a:fld>
            <a:endParaRPr lang="ru-RU" altLang="ru-RU" smtClean="0">
              <a:latin typeface="Tahoma" pitchFamily="32" charset="0"/>
            </a:endParaRPr>
          </a:p>
        </p:txBody>
      </p:sp>
      <p:sp>
        <p:nvSpPr>
          <p:cNvPr id="9830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66C6F2B-0A6C-4566-94C8-FFF4441BD69B}" type="slidenum">
              <a:rPr lang="ru-RU" altLang="ru-RU">
                <a:latin typeface="Tahoma" pitchFamily="32" charset="0"/>
                <a:cs typeface="Tahoma" pitchFamily="32" charset="0"/>
              </a:rPr>
              <a:pPr algn="r" eaLnBrk="1" hangingPunct="1">
                <a:spcBef>
                  <a:spcPct val="0"/>
                </a:spcBef>
                <a:buClrTx/>
                <a:buFontTx/>
                <a:buNone/>
              </a:pPr>
              <a:t>12</a:t>
            </a:fld>
            <a:endParaRPr lang="ru-RU" altLang="ru-RU">
              <a:latin typeface="Tahoma" pitchFamily="32" charset="0"/>
              <a:cs typeface="Tahoma" pitchFamily="32" charset="0"/>
            </a:endParaRPr>
          </a:p>
        </p:txBody>
      </p:sp>
      <p:sp>
        <p:nvSpPr>
          <p:cNvPr id="9830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830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C59BA6-C701-45FF-B1A3-9AA3F2E72AB6}" type="slidenum">
              <a:rPr lang="ru-RU" altLang="ru-RU" smtClean="0">
                <a:latin typeface="Tahoma" pitchFamily="32" charset="0"/>
              </a:rPr>
              <a:pPr eaLnBrk="1" hangingPunct="1">
                <a:spcBef>
                  <a:spcPct val="0"/>
                </a:spcBef>
              </a:pPr>
              <a:t>13</a:t>
            </a:fld>
            <a:endParaRPr lang="ru-RU" altLang="ru-RU" smtClean="0">
              <a:latin typeface="Tahoma" pitchFamily="32" charset="0"/>
            </a:endParaRPr>
          </a:p>
        </p:txBody>
      </p:sp>
      <p:sp>
        <p:nvSpPr>
          <p:cNvPr id="9933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74B17C4-9C06-4254-885B-8D8AAA4431FA}" type="slidenum">
              <a:rPr lang="ru-RU" altLang="ru-RU">
                <a:latin typeface="Tahoma" pitchFamily="32" charset="0"/>
                <a:cs typeface="Tahoma" pitchFamily="32" charset="0"/>
              </a:rPr>
              <a:pPr algn="r" eaLnBrk="1" hangingPunct="1">
                <a:spcBef>
                  <a:spcPct val="0"/>
                </a:spcBef>
                <a:buClrTx/>
                <a:buFontTx/>
                <a:buNone/>
              </a:pPr>
              <a:t>13</a:t>
            </a:fld>
            <a:endParaRPr lang="ru-RU" altLang="ru-RU">
              <a:latin typeface="Tahoma" pitchFamily="32" charset="0"/>
              <a:cs typeface="Tahoma" pitchFamily="32" charset="0"/>
            </a:endParaRPr>
          </a:p>
        </p:txBody>
      </p:sp>
      <p:sp>
        <p:nvSpPr>
          <p:cNvPr id="9933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933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3DFAF96-B9DB-48BB-BB23-7E036536E19D}" type="slidenum">
              <a:rPr lang="ru-RU" altLang="ru-RU" smtClean="0">
                <a:latin typeface="Tahoma" pitchFamily="32" charset="0"/>
              </a:rPr>
              <a:pPr eaLnBrk="1" hangingPunct="1">
                <a:spcBef>
                  <a:spcPct val="0"/>
                </a:spcBef>
              </a:pPr>
              <a:t>14</a:t>
            </a:fld>
            <a:endParaRPr lang="ru-RU" altLang="ru-RU" smtClean="0">
              <a:latin typeface="Tahoma" pitchFamily="32" charset="0"/>
            </a:endParaRPr>
          </a:p>
        </p:txBody>
      </p:sp>
      <p:sp>
        <p:nvSpPr>
          <p:cNvPr id="10035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3808A9C-0554-4FE2-803F-968E77564AD8}" type="slidenum">
              <a:rPr lang="ru-RU" altLang="ru-RU">
                <a:latin typeface="Tahoma" pitchFamily="32" charset="0"/>
                <a:cs typeface="Tahoma" pitchFamily="32" charset="0"/>
              </a:rPr>
              <a:pPr algn="r" eaLnBrk="1" hangingPunct="1">
                <a:spcBef>
                  <a:spcPct val="0"/>
                </a:spcBef>
                <a:buClrTx/>
                <a:buFontTx/>
                <a:buNone/>
              </a:pPr>
              <a:t>14</a:t>
            </a:fld>
            <a:endParaRPr lang="ru-RU" altLang="ru-RU">
              <a:latin typeface="Tahoma" pitchFamily="32" charset="0"/>
              <a:cs typeface="Tahoma" pitchFamily="32" charset="0"/>
            </a:endParaRPr>
          </a:p>
        </p:txBody>
      </p:sp>
      <p:sp>
        <p:nvSpPr>
          <p:cNvPr id="10035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035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C73E08B-8FE0-4441-9605-808B6C694C6E}" type="slidenum">
              <a:rPr lang="ru-RU" altLang="ru-RU" smtClean="0">
                <a:latin typeface="Tahoma" pitchFamily="32" charset="0"/>
              </a:rPr>
              <a:pPr eaLnBrk="1" hangingPunct="1">
                <a:spcBef>
                  <a:spcPct val="0"/>
                </a:spcBef>
              </a:pPr>
              <a:t>15</a:t>
            </a:fld>
            <a:endParaRPr lang="ru-RU" altLang="ru-RU" smtClean="0">
              <a:latin typeface="Tahoma" pitchFamily="32" charset="0"/>
            </a:endParaRPr>
          </a:p>
        </p:txBody>
      </p:sp>
      <p:sp>
        <p:nvSpPr>
          <p:cNvPr id="10137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A0C7A0D-A5CE-41C8-B52E-5F3A00D2226F}" type="slidenum">
              <a:rPr lang="ru-RU" altLang="ru-RU">
                <a:latin typeface="Tahoma" pitchFamily="32" charset="0"/>
                <a:cs typeface="Tahoma" pitchFamily="32" charset="0"/>
              </a:rPr>
              <a:pPr algn="r" eaLnBrk="1" hangingPunct="1">
                <a:spcBef>
                  <a:spcPct val="0"/>
                </a:spcBef>
                <a:buClrTx/>
                <a:buFontTx/>
                <a:buNone/>
              </a:pPr>
              <a:t>15</a:t>
            </a:fld>
            <a:endParaRPr lang="ru-RU" altLang="ru-RU">
              <a:latin typeface="Tahoma" pitchFamily="32" charset="0"/>
              <a:cs typeface="Tahoma" pitchFamily="32" charset="0"/>
            </a:endParaRPr>
          </a:p>
        </p:txBody>
      </p:sp>
      <p:sp>
        <p:nvSpPr>
          <p:cNvPr id="10138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138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84B300C-E9FA-4738-863D-75F4C6D2D093}" type="slidenum">
              <a:rPr lang="ru-RU" altLang="ru-RU" smtClean="0">
                <a:latin typeface="Tahoma" pitchFamily="32" charset="0"/>
              </a:rPr>
              <a:pPr eaLnBrk="1" hangingPunct="1">
                <a:spcBef>
                  <a:spcPct val="0"/>
                </a:spcBef>
              </a:pPr>
              <a:t>16</a:t>
            </a:fld>
            <a:endParaRPr lang="ru-RU" altLang="ru-RU" smtClean="0">
              <a:latin typeface="Tahoma" pitchFamily="32" charset="0"/>
            </a:endParaRPr>
          </a:p>
        </p:txBody>
      </p:sp>
      <p:sp>
        <p:nvSpPr>
          <p:cNvPr id="10240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FE01D57-5213-4EDA-8819-E4357DF90CC5}" type="slidenum">
              <a:rPr lang="ru-RU" altLang="ru-RU">
                <a:latin typeface="Tahoma" pitchFamily="32" charset="0"/>
                <a:cs typeface="Tahoma" pitchFamily="32" charset="0"/>
              </a:rPr>
              <a:pPr algn="r" eaLnBrk="1" hangingPunct="1">
                <a:spcBef>
                  <a:spcPct val="0"/>
                </a:spcBef>
                <a:buClrTx/>
                <a:buFontTx/>
                <a:buNone/>
              </a:pPr>
              <a:t>16</a:t>
            </a:fld>
            <a:endParaRPr lang="ru-RU" altLang="ru-RU">
              <a:latin typeface="Tahoma" pitchFamily="32" charset="0"/>
              <a:cs typeface="Tahoma" pitchFamily="32" charset="0"/>
            </a:endParaRPr>
          </a:p>
        </p:txBody>
      </p:sp>
      <p:sp>
        <p:nvSpPr>
          <p:cNvPr id="10240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240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C058E4A-8DA4-4766-9864-557AE6E92626}" type="slidenum">
              <a:rPr lang="ru-RU" altLang="ru-RU" smtClean="0">
                <a:latin typeface="Tahoma" pitchFamily="32" charset="0"/>
              </a:rPr>
              <a:pPr eaLnBrk="1" hangingPunct="1">
                <a:spcBef>
                  <a:spcPct val="0"/>
                </a:spcBef>
              </a:pPr>
              <a:t>17</a:t>
            </a:fld>
            <a:endParaRPr lang="ru-RU" altLang="ru-RU" smtClean="0">
              <a:latin typeface="Tahoma" pitchFamily="32" charset="0"/>
            </a:endParaRPr>
          </a:p>
        </p:txBody>
      </p:sp>
      <p:sp>
        <p:nvSpPr>
          <p:cNvPr id="1034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FF329A8-0B7B-4634-A01E-28703D10A539}" type="slidenum">
              <a:rPr lang="ru-RU" altLang="ru-RU">
                <a:latin typeface="Tahoma" pitchFamily="32" charset="0"/>
                <a:cs typeface="Tahoma" pitchFamily="32" charset="0"/>
              </a:rPr>
              <a:pPr algn="r" eaLnBrk="1" hangingPunct="1">
                <a:spcBef>
                  <a:spcPct val="0"/>
                </a:spcBef>
                <a:buClrTx/>
                <a:buFontTx/>
                <a:buNone/>
              </a:pPr>
              <a:t>17</a:t>
            </a:fld>
            <a:endParaRPr lang="ru-RU" altLang="ru-RU">
              <a:latin typeface="Tahoma" pitchFamily="32" charset="0"/>
              <a:cs typeface="Tahoma" pitchFamily="32" charset="0"/>
            </a:endParaRPr>
          </a:p>
        </p:txBody>
      </p:sp>
      <p:sp>
        <p:nvSpPr>
          <p:cNvPr id="1034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34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15A1D96-DEC4-448B-BC4E-EA61C93323F6}" type="slidenum">
              <a:rPr lang="ru-RU" altLang="ru-RU" smtClean="0">
                <a:latin typeface="Tahoma" pitchFamily="32" charset="0"/>
              </a:rPr>
              <a:pPr eaLnBrk="1" hangingPunct="1">
                <a:spcBef>
                  <a:spcPct val="0"/>
                </a:spcBef>
              </a:pPr>
              <a:t>18</a:t>
            </a:fld>
            <a:endParaRPr lang="ru-RU" altLang="ru-RU" smtClean="0">
              <a:latin typeface="Tahoma" pitchFamily="32" charset="0"/>
            </a:endParaRPr>
          </a:p>
        </p:txBody>
      </p:sp>
      <p:sp>
        <p:nvSpPr>
          <p:cNvPr id="10445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25B5DDB-58DE-4513-B90E-6C123C2C9178}" type="slidenum">
              <a:rPr lang="ru-RU" altLang="ru-RU">
                <a:latin typeface="Tahoma" pitchFamily="32" charset="0"/>
                <a:cs typeface="Tahoma" pitchFamily="32" charset="0"/>
              </a:rPr>
              <a:pPr algn="r" eaLnBrk="1" hangingPunct="1">
                <a:spcBef>
                  <a:spcPct val="0"/>
                </a:spcBef>
                <a:buClrTx/>
                <a:buFontTx/>
                <a:buNone/>
              </a:pPr>
              <a:t>18</a:t>
            </a:fld>
            <a:endParaRPr lang="ru-RU" altLang="ru-RU">
              <a:latin typeface="Tahoma" pitchFamily="32" charset="0"/>
              <a:cs typeface="Tahoma" pitchFamily="32" charset="0"/>
            </a:endParaRPr>
          </a:p>
        </p:txBody>
      </p:sp>
      <p:sp>
        <p:nvSpPr>
          <p:cNvPr id="10445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445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972CFF8-1C5C-46BD-BBE3-326C63C365A9}" type="slidenum">
              <a:rPr lang="ru-RU" altLang="ru-RU" smtClean="0">
                <a:latin typeface="Tahoma" pitchFamily="32" charset="0"/>
              </a:rPr>
              <a:pPr eaLnBrk="1" hangingPunct="1">
                <a:spcBef>
                  <a:spcPct val="0"/>
                </a:spcBef>
              </a:pPr>
              <a:t>19</a:t>
            </a:fld>
            <a:endParaRPr lang="ru-RU" altLang="ru-RU" smtClean="0">
              <a:latin typeface="Tahoma" pitchFamily="32" charset="0"/>
            </a:endParaRPr>
          </a:p>
        </p:txBody>
      </p:sp>
      <p:sp>
        <p:nvSpPr>
          <p:cNvPr id="105475"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05476"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20</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20</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D317FC9-2DFB-465B-8C7F-56D97358B858}" type="slidenum">
              <a:rPr lang="ru-RU" altLang="ru-RU" smtClean="0">
                <a:latin typeface="Tahoma" pitchFamily="32" charset="0"/>
              </a:rPr>
              <a:pPr eaLnBrk="1" hangingPunct="1">
                <a:spcBef>
                  <a:spcPct val="0"/>
                </a:spcBef>
              </a:pPr>
              <a:t>2</a:t>
            </a:fld>
            <a:endParaRPr lang="ru-RU" altLang="ru-RU" smtClean="0">
              <a:latin typeface="Tahoma" pitchFamily="32" charset="0"/>
            </a:endParaRPr>
          </a:p>
        </p:txBody>
      </p:sp>
      <p:sp>
        <p:nvSpPr>
          <p:cNvPr id="880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6AA8121-7917-45E2-A535-6A1691AF8763}" type="slidenum">
              <a:rPr lang="ru-RU" altLang="ru-RU">
                <a:latin typeface="Tahoma" pitchFamily="32" charset="0"/>
                <a:cs typeface="Tahoma" pitchFamily="32" charset="0"/>
              </a:rPr>
              <a:pPr algn="r" eaLnBrk="1" hangingPunct="1">
                <a:spcBef>
                  <a:spcPct val="0"/>
                </a:spcBef>
                <a:buClrTx/>
                <a:buFontTx/>
                <a:buNone/>
              </a:pPr>
              <a:t>2</a:t>
            </a:fld>
            <a:endParaRPr lang="ru-RU" altLang="ru-RU">
              <a:latin typeface="Tahoma" pitchFamily="32" charset="0"/>
              <a:cs typeface="Tahoma" pitchFamily="32" charset="0"/>
            </a:endParaRPr>
          </a:p>
        </p:txBody>
      </p:sp>
      <p:sp>
        <p:nvSpPr>
          <p:cNvPr id="880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80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E113A94-5D34-45F7-B4FA-DB830FE990B2}" type="slidenum">
              <a:rPr lang="ru-RU" altLang="ru-RU" smtClean="0">
                <a:latin typeface="Tahoma" pitchFamily="32" charset="0"/>
              </a:rPr>
              <a:pPr eaLnBrk="1" hangingPunct="1">
                <a:spcBef>
                  <a:spcPct val="0"/>
                </a:spcBef>
              </a:pPr>
              <a:t>21</a:t>
            </a:fld>
            <a:endParaRPr lang="ru-RU" altLang="ru-RU" smtClean="0">
              <a:latin typeface="Tahoma" pitchFamily="32" charset="0"/>
            </a:endParaRPr>
          </a:p>
        </p:txBody>
      </p:sp>
      <p:sp>
        <p:nvSpPr>
          <p:cNvPr id="12185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9FA2C68-7091-49E2-8C5E-FE280398D953}" type="slidenum">
              <a:rPr lang="ru-RU" altLang="ru-RU">
                <a:latin typeface="Tahoma" pitchFamily="32" charset="0"/>
                <a:cs typeface="Tahoma" pitchFamily="32" charset="0"/>
              </a:rPr>
              <a:pPr algn="r" eaLnBrk="1" hangingPunct="1">
                <a:spcBef>
                  <a:spcPct val="0"/>
                </a:spcBef>
                <a:buClrTx/>
                <a:buFontTx/>
                <a:buNone/>
              </a:pPr>
              <a:t>21</a:t>
            </a:fld>
            <a:endParaRPr lang="ru-RU" altLang="ru-RU">
              <a:latin typeface="Tahoma" pitchFamily="32" charset="0"/>
              <a:cs typeface="Tahoma" pitchFamily="32" charset="0"/>
            </a:endParaRPr>
          </a:p>
        </p:txBody>
      </p:sp>
      <p:sp>
        <p:nvSpPr>
          <p:cNvPr id="12186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186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A3573D-C8BA-4BBE-A620-E2BE7F8148D1}" type="slidenum">
              <a:rPr lang="ru-RU" altLang="ru-RU" smtClean="0">
                <a:latin typeface="Tahoma" pitchFamily="32" charset="0"/>
              </a:rPr>
              <a:pPr eaLnBrk="1" hangingPunct="1">
                <a:spcBef>
                  <a:spcPct val="0"/>
                </a:spcBef>
              </a:pPr>
              <a:t>41</a:t>
            </a:fld>
            <a:endParaRPr lang="ru-RU" altLang="ru-RU" smtClean="0">
              <a:latin typeface="Tahoma" pitchFamily="32" charset="0"/>
            </a:endParaRPr>
          </a:p>
        </p:txBody>
      </p:sp>
      <p:sp>
        <p:nvSpPr>
          <p:cNvPr id="120835"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0836"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F19931F-0984-479F-898A-2020B84322C6}" type="slidenum">
              <a:rPr lang="ru-RU" altLang="ru-RU" smtClean="0">
                <a:latin typeface="Tahoma" pitchFamily="32" charset="0"/>
              </a:rPr>
              <a:pPr eaLnBrk="1" hangingPunct="1">
                <a:spcBef>
                  <a:spcPct val="0"/>
                </a:spcBef>
              </a:pPr>
              <a:t>42</a:t>
            </a:fld>
            <a:endParaRPr lang="ru-RU" altLang="ru-RU" smtClean="0">
              <a:latin typeface="Tahoma" pitchFamily="32" charset="0"/>
            </a:endParaRPr>
          </a:p>
        </p:txBody>
      </p:sp>
      <p:sp>
        <p:nvSpPr>
          <p:cNvPr id="1228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79297-2F7A-42D2-B517-F7F3FF891D33}" type="slidenum">
              <a:rPr lang="ru-RU" altLang="ru-RU">
                <a:latin typeface="Tahoma" pitchFamily="32" charset="0"/>
                <a:cs typeface="Tahoma" pitchFamily="32" charset="0"/>
              </a:rPr>
              <a:pPr algn="r" eaLnBrk="1" hangingPunct="1">
                <a:spcBef>
                  <a:spcPct val="0"/>
                </a:spcBef>
                <a:buClrTx/>
                <a:buFontTx/>
                <a:buNone/>
              </a:pPr>
              <a:t>42</a:t>
            </a:fld>
            <a:endParaRPr lang="ru-RU" altLang="ru-RU">
              <a:latin typeface="Tahoma" pitchFamily="32" charset="0"/>
              <a:cs typeface="Tahoma" pitchFamily="32" charset="0"/>
            </a:endParaRPr>
          </a:p>
        </p:txBody>
      </p:sp>
      <p:sp>
        <p:nvSpPr>
          <p:cNvPr id="1228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28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2" name="Заметки 1"/>
          <p:cNvSpPr>
            <a:spLocks noGrp="1"/>
          </p:cNvSpPr>
          <p:nvPr>
            <p:ph type="body" idx="1"/>
          </p:nvPr>
        </p:nvSpPr>
        <p:spPr/>
        <p:txBody>
          <a:bodyPr/>
          <a:lstStyle/>
          <a:p>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216BCC4-6E8F-40DC-81A9-911D30CC8FB5}" type="slidenum">
              <a:rPr lang="ru-RU" altLang="ru-RU" smtClean="0">
                <a:latin typeface="Tahoma" pitchFamily="32" charset="0"/>
              </a:rPr>
              <a:pPr eaLnBrk="1" hangingPunct="1">
                <a:spcBef>
                  <a:spcPct val="0"/>
                </a:spcBef>
              </a:pPr>
              <a:t>46</a:t>
            </a:fld>
            <a:endParaRPr lang="ru-RU" altLang="ru-RU" smtClean="0">
              <a:latin typeface="Tahoma" pitchFamily="32" charset="0"/>
            </a:endParaRPr>
          </a:p>
        </p:txBody>
      </p:sp>
      <p:sp>
        <p:nvSpPr>
          <p:cNvPr id="12697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698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E4EE11B-7C54-4487-BCA0-65BF089F4437}" type="slidenum">
              <a:rPr lang="ru-RU" altLang="ru-RU" smtClean="0">
                <a:latin typeface="Tahoma" pitchFamily="32" charset="0"/>
              </a:rPr>
              <a:pPr eaLnBrk="1" hangingPunct="1">
                <a:spcBef>
                  <a:spcPct val="0"/>
                </a:spcBef>
              </a:pPr>
              <a:t>48</a:t>
            </a:fld>
            <a:endParaRPr lang="ru-RU" altLang="ru-RU" smtClean="0">
              <a:latin typeface="Tahoma" pitchFamily="32" charset="0"/>
            </a:endParaRPr>
          </a:p>
        </p:txBody>
      </p:sp>
      <p:sp>
        <p:nvSpPr>
          <p:cNvPr id="1290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17629FC-286D-49C4-A6F5-B42D7E1C6CFF}" type="slidenum">
              <a:rPr lang="ru-RU" altLang="ru-RU">
                <a:latin typeface="Tahoma" pitchFamily="32" charset="0"/>
                <a:cs typeface="Tahoma" pitchFamily="32" charset="0"/>
              </a:rPr>
              <a:pPr algn="r" eaLnBrk="1" hangingPunct="1">
                <a:spcBef>
                  <a:spcPct val="0"/>
                </a:spcBef>
                <a:buClrTx/>
                <a:buFontTx/>
                <a:buNone/>
              </a:pPr>
              <a:t>48</a:t>
            </a:fld>
            <a:endParaRPr lang="ru-RU" altLang="ru-RU">
              <a:latin typeface="Tahoma" pitchFamily="32" charset="0"/>
              <a:cs typeface="Tahoma" pitchFamily="32" charset="0"/>
            </a:endParaRPr>
          </a:p>
        </p:txBody>
      </p:sp>
      <p:sp>
        <p:nvSpPr>
          <p:cNvPr id="1290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90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668BFBB-FA2E-431D-A99F-38567DC1F3BD}" type="slidenum">
              <a:rPr lang="ru-RU" altLang="ru-RU" smtClean="0">
                <a:latin typeface="Tahoma" pitchFamily="32" charset="0"/>
              </a:rPr>
              <a:pPr eaLnBrk="1" hangingPunct="1">
                <a:spcBef>
                  <a:spcPct val="0"/>
                </a:spcBef>
              </a:pPr>
              <a:t>55</a:t>
            </a:fld>
            <a:endParaRPr lang="ru-RU" altLang="ru-RU" smtClean="0">
              <a:latin typeface="Tahoma" pitchFamily="32" charset="0"/>
            </a:endParaRPr>
          </a:p>
        </p:txBody>
      </p:sp>
      <p:sp>
        <p:nvSpPr>
          <p:cNvPr id="13312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27A40A1-2652-40D6-A814-4CFD3D8866F3}" type="slidenum">
              <a:rPr lang="ru-RU" altLang="ru-RU">
                <a:latin typeface="Tahoma" pitchFamily="32" charset="0"/>
                <a:cs typeface="Tahoma" pitchFamily="32" charset="0"/>
              </a:rPr>
              <a:pPr algn="r" eaLnBrk="1" hangingPunct="1">
                <a:spcBef>
                  <a:spcPct val="0"/>
                </a:spcBef>
                <a:buClrTx/>
                <a:buFontTx/>
                <a:buNone/>
              </a:pPr>
              <a:t>55</a:t>
            </a:fld>
            <a:endParaRPr lang="ru-RU" altLang="ru-RU">
              <a:latin typeface="Tahoma" pitchFamily="32" charset="0"/>
              <a:cs typeface="Tahoma" pitchFamily="32" charset="0"/>
            </a:endParaRPr>
          </a:p>
        </p:txBody>
      </p:sp>
      <p:sp>
        <p:nvSpPr>
          <p:cNvPr id="13312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312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00C060A-3EBB-4DED-9459-A7D22F8075C0}" type="slidenum">
              <a:rPr lang="ru-RU" altLang="ru-RU" smtClean="0">
                <a:latin typeface="Tahoma" pitchFamily="32" charset="0"/>
              </a:rPr>
              <a:pPr eaLnBrk="1" hangingPunct="1">
                <a:spcBef>
                  <a:spcPct val="0"/>
                </a:spcBef>
              </a:pPr>
              <a:t>56</a:t>
            </a:fld>
            <a:endParaRPr lang="ru-RU" altLang="ru-RU" smtClean="0">
              <a:latin typeface="Tahoma" pitchFamily="32" charset="0"/>
            </a:endParaRPr>
          </a:p>
        </p:txBody>
      </p:sp>
      <p:sp>
        <p:nvSpPr>
          <p:cNvPr id="13414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21DDFD8-8533-4031-B030-14990A07EE31}" type="slidenum">
              <a:rPr lang="ru-RU" altLang="ru-RU">
                <a:latin typeface="Tahoma" pitchFamily="32" charset="0"/>
                <a:cs typeface="Tahoma" pitchFamily="32" charset="0"/>
              </a:rPr>
              <a:pPr algn="r" eaLnBrk="1" hangingPunct="1">
                <a:spcBef>
                  <a:spcPct val="0"/>
                </a:spcBef>
                <a:buClrTx/>
                <a:buFontTx/>
                <a:buNone/>
              </a:pPr>
              <a:t>56</a:t>
            </a:fld>
            <a:endParaRPr lang="ru-RU" altLang="ru-RU">
              <a:latin typeface="Tahoma" pitchFamily="32" charset="0"/>
              <a:cs typeface="Tahoma" pitchFamily="32" charset="0"/>
            </a:endParaRPr>
          </a:p>
        </p:txBody>
      </p:sp>
      <p:sp>
        <p:nvSpPr>
          <p:cNvPr id="13414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414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DD7F655-7AAF-4953-916E-4E65BC571E85}" type="slidenum">
              <a:rPr lang="ru-RU" altLang="ru-RU" smtClean="0">
                <a:latin typeface="Tahoma" pitchFamily="32" charset="0"/>
              </a:rPr>
              <a:pPr eaLnBrk="1" hangingPunct="1">
                <a:spcBef>
                  <a:spcPct val="0"/>
                </a:spcBef>
              </a:pPr>
              <a:t>57</a:t>
            </a:fld>
            <a:endParaRPr lang="ru-RU" altLang="ru-RU" smtClean="0">
              <a:latin typeface="Tahoma" pitchFamily="32" charset="0"/>
            </a:endParaRPr>
          </a:p>
        </p:txBody>
      </p:sp>
      <p:sp>
        <p:nvSpPr>
          <p:cNvPr id="13517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FA0D413-A07C-46CC-BC69-61E533EDF791}" type="slidenum">
              <a:rPr lang="ru-RU" altLang="ru-RU">
                <a:latin typeface="Tahoma" pitchFamily="32" charset="0"/>
                <a:cs typeface="Tahoma" pitchFamily="32" charset="0"/>
              </a:rPr>
              <a:pPr algn="r" eaLnBrk="1" hangingPunct="1">
                <a:spcBef>
                  <a:spcPct val="0"/>
                </a:spcBef>
                <a:buClrTx/>
                <a:buFontTx/>
                <a:buNone/>
              </a:pPr>
              <a:t>57</a:t>
            </a:fld>
            <a:endParaRPr lang="ru-RU" altLang="ru-RU">
              <a:latin typeface="Tahoma" pitchFamily="32" charset="0"/>
              <a:cs typeface="Tahoma" pitchFamily="32" charset="0"/>
            </a:endParaRPr>
          </a:p>
        </p:txBody>
      </p:sp>
      <p:sp>
        <p:nvSpPr>
          <p:cNvPr id="13517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517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4A802AB-DA29-4DAC-9CD4-EE6B85544B16}" type="slidenum">
              <a:rPr lang="ru-RU" altLang="ru-RU" smtClean="0">
                <a:latin typeface="Tahoma" pitchFamily="32" charset="0"/>
              </a:rPr>
              <a:pPr eaLnBrk="1" hangingPunct="1">
                <a:spcBef>
                  <a:spcPct val="0"/>
                </a:spcBef>
              </a:pPr>
              <a:t>61</a:t>
            </a:fld>
            <a:endParaRPr lang="ru-RU" altLang="ru-RU" smtClean="0">
              <a:latin typeface="Tahoma" pitchFamily="32" charset="0"/>
            </a:endParaRPr>
          </a:p>
        </p:txBody>
      </p:sp>
      <p:sp>
        <p:nvSpPr>
          <p:cNvPr id="1382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746E14E-EC5D-4831-A344-3946D89EA620}" type="slidenum">
              <a:rPr lang="ru-RU" altLang="ru-RU">
                <a:latin typeface="Tahoma" pitchFamily="32" charset="0"/>
                <a:cs typeface="Tahoma" pitchFamily="32" charset="0"/>
              </a:rPr>
              <a:pPr algn="r" eaLnBrk="1" hangingPunct="1">
                <a:spcBef>
                  <a:spcPct val="0"/>
                </a:spcBef>
                <a:buClrTx/>
                <a:buFontTx/>
                <a:buNone/>
              </a:pPr>
              <a:t>61</a:t>
            </a:fld>
            <a:endParaRPr lang="ru-RU" altLang="ru-RU">
              <a:latin typeface="Tahoma" pitchFamily="32" charset="0"/>
              <a:cs typeface="Tahoma" pitchFamily="32" charset="0"/>
            </a:endParaRPr>
          </a:p>
        </p:txBody>
      </p:sp>
      <p:sp>
        <p:nvSpPr>
          <p:cNvPr id="1382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82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79E6346-E165-43E2-86DD-D7125842228B}" type="slidenum">
              <a:rPr lang="ru-RU" altLang="ru-RU" smtClean="0">
                <a:latin typeface="Tahoma" pitchFamily="32" charset="0"/>
              </a:rPr>
              <a:pPr eaLnBrk="1" hangingPunct="1">
                <a:spcBef>
                  <a:spcPct val="0"/>
                </a:spcBef>
              </a:pPr>
              <a:t>62</a:t>
            </a:fld>
            <a:endParaRPr lang="ru-RU" altLang="ru-RU" smtClean="0">
              <a:latin typeface="Tahoma" pitchFamily="32" charset="0"/>
            </a:endParaRPr>
          </a:p>
        </p:txBody>
      </p:sp>
      <p:sp>
        <p:nvSpPr>
          <p:cNvPr id="1392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AC89A15-F350-4124-AD7A-54E0CA02796F}" type="slidenum">
              <a:rPr lang="ru-RU" altLang="ru-RU">
                <a:latin typeface="Tahoma" pitchFamily="32" charset="0"/>
                <a:cs typeface="Tahoma" pitchFamily="32" charset="0"/>
              </a:rPr>
              <a:pPr algn="r" eaLnBrk="1" hangingPunct="1">
                <a:spcBef>
                  <a:spcPct val="0"/>
                </a:spcBef>
                <a:buClrTx/>
                <a:buFontTx/>
                <a:buNone/>
              </a:pPr>
              <a:t>62</a:t>
            </a:fld>
            <a:endParaRPr lang="ru-RU" altLang="ru-RU">
              <a:latin typeface="Tahoma" pitchFamily="32" charset="0"/>
              <a:cs typeface="Tahoma" pitchFamily="32" charset="0"/>
            </a:endParaRPr>
          </a:p>
        </p:txBody>
      </p:sp>
      <p:sp>
        <p:nvSpPr>
          <p:cNvPr id="1392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92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0AF6EF6-305B-4CC3-A5E5-D7CD8836E7DB}" type="slidenum">
              <a:rPr lang="ru-RU" altLang="ru-RU" smtClean="0">
                <a:latin typeface="Tahoma" pitchFamily="32" charset="0"/>
              </a:rPr>
              <a:pPr eaLnBrk="1" hangingPunct="1">
                <a:spcBef>
                  <a:spcPct val="0"/>
                </a:spcBef>
              </a:pPr>
              <a:t>3</a:t>
            </a:fld>
            <a:endParaRPr lang="ru-RU" altLang="ru-RU" smtClean="0">
              <a:latin typeface="Tahoma" pitchFamily="32" charset="0"/>
            </a:endParaRPr>
          </a:p>
        </p:txBody>
      </p:sp>
      <p:sp>
        <p:nvSpPr>
          <p:cNvPr id="890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49FB5C7C-41C2-4B6A-A8BC-BA78CD1C2FF9}" type="slidenum">
              <a:rPr lang="ru-RU" altLang="ru-RU">
                <a:latin typeface="Tahoma" pitchFamily="32" charset="0"/>
                <a:cs typeface="Tahoma" pitchFamily="32" charset="0"/>
              </a:rPr>
              <a:pPr algn="r" eaLnBrk="1" hangingPunct="1">
                <a:spcBef>
                  <a:spcPct val="0"/>
                </a:spcBef>
                <a:buClrTx/>
                <a:buFontTx/>
                <a:buNone/>
              </a:pPr>
              <a:t>3</a:t>
            </a:fld>
            <a:endParaRPr lang="ru-RU" altLang="ru-RU">
              <a:latin typeface="Tahoma" pitchFamily="32" charset="0"/>
              <a:cs typeface="Tahoma" pitchFamily="32" charset="0"/>
            </a:endParaRPr>
          </a:p>
        </p:txBody>
      </p:sp>
      <p:sp>
        <p:nvSpPr>
          <p:cNvPr id="890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90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B245FA3-8F59-4A04-83BC-B403868745A8}" type="slidenum">
              <a:rPr lang="ru-RU" altLang="ru-RU" smtClean="0">
                <a:latin typeface="Tahoma" pitchFamily="32" charset="0"/>
              </a:rPr>
              <a:pPr eaLnBrk="1" hangingPunct="1">
                <a:spcBef>
                  <a:spcPct val="0"/>
                </a:spcBef>
              </a:pPr>
              <a:t>63</a:t>
            </a:fld>
            <a:endParaRPr lang="ru-RU" altLang="ru-RU" smtClean="0">
              <a:latin typeface="Tahoma" pitchFamily="32" charset="0"/>
            </a:endParaRPr>
          </a:p>
        </p:txBody>
      </p:sp>
      <p:sp>
        <p:nvSpPr>
          <p:cNvPr id="1402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A67A431-32BB-4C91-A197-8AB0CCD49FF7}" type="slidenum">
              <a:rPr lang="ru-RU" altLang="ru-RU">
                <a:latin typeface="Tahoma" pitchFamily="32" charset="0"/>
                <a:cs typeface="Tahoma" pitchFamily="32" charset="0"/>
              </a:rPr>
              <a:pPr algn="r" eaLnBrk="1" hangingPunct="1">
                <a:spcBef>
                  <a:spcPct val="0"/>
                </a:spcBef>
                <a:buClrTx/>
                <a:buFontTx/>
                <a:buNone/>
              </a:pPr>
              <a:t>63</a:t>
            </a:fld>
            <a:endParaRPr lang="ru-RU" altLang="ru-RU">
              <a:latin typeface="Tahoma" pitchFamily="32" charset="0"/>
              <a:cs typeface="Tahoma" pitchFamily="32" charset="0"/>
            </a:endParaRPr>
          </a:p>
        </p:txBody>
      </p:sp>
      <p:sp>
        <p:nvSpPr>
          <p:cNvPr id="1402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02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64</a:t>
            </a:fld>
            <a:endParaRPr lang="ru-RU" altLang="ru-RU" smtClean="0">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64</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0552AC2-694B-4805-9AAE-8DC9ABE89FD9}" type="slidenum">
              <a:rPr lang="ru-RU" altLang="ru-RU" smtClean="0">
                <a:latin typeface="Tahoma" pitchFamily="32" charset="0"/>
              </a:rPr>
              <a:pPr eaLnBrk="1" hangingPunct="1">
                <a:spcBef>
                  <a:spcPct val="0"/>
                </a:spcBef>
              </a:pPr>
              <a:t>65</a:t>
            </a:fld>
            <a:endParaRPr lang="ru-RU" altLang="ru-RU" smtClean="0">
              <a:latin typeface="Tahoma" pitchFamily="32" charset="0"/>
            </a:endParaRPr>
          </a:p>
        </p:txBody>
      </p:sp>
      <p:sp>
        <p:nvSpPr>
          <p:cNvPr id="1423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043A0A6-B640-42CF-B272-E0002A262516}" type="slidenum">
              <a:rPr lang="ru-RU" altLang="ru-RU">
                <a:latin typeface="Tahoma" pitchFamily="32" charset="0"/>
                <a:cs typeface="Tahoma" pitchFamily="32" charset="0"/>
              </a:rPr>
              <a:pPr algn="r" eaLnBrk="1" hangingPunct="1">
                <a:spcBef>
                  <a:spcPct val="0"/>
                </a:spcBef>
                <a:buClrTx/>
                <a:buFontTx/>
                <a:buNone/>
              </a:pPr>
              <a:t>65</a:t>
            </a:fld>
            <a:endParaRPr lang="ru-RU" altLang="ru-RU">
              <a:latin typeface="Tahoma" pitchFamily="32" charset="0"/>
              <a:cs typeface="Tahoma" pitchFamily="32" charset="0"/>
            </a:endParaRPr>
          </a:p>
        </p:txBody>
      </p:sp>
      <p:sp>
        <p:nvSpPr>
          <p:cNvPr id="1423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23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38CF52B-D70B-4B6E-A93B-95ECFFB9BB5A}" type="slidenum">
              <a:rPr lang="ru-RU" altLang="ru-RU" smtClean="0">
                <a:latin typeface="Tahoma" pitchFamily="32" charset="0"/>
              </a:rPr>
              <a:pPr eaLnBrk="1" hangingPunct="1">
                <a:spcBef>
                  <a:spcPct val="0"/>
                </a:spcBef>
              </a:pPr>
              <a:t>66</a:t>
            </a:fld>
            <a:endParaRPr lang="ru-RU" altLang="ru-RU" smtClean="0">
              <a:latin typeface="Tahoma" pitchFamily="32" charset="0"/>
            </a:endParaRPr>
          </a:p>
        </p:txBody>
      </p:sp>
      <p:sp>
        <p:nvSpPr>
          <p:cNvPr id="14336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A867A6C-34BF-4933-B339-E72BC133331E}" type="slidenum">
              <a:rPr lang="ru-RU" altLang="ru-RU">
                <a:latin typeface="Tahoma" pitchFamily="32" charset="0"/>
                <a:cs typeface="Tahoma" pitchFamily="32" charset="0"/>
              </a:rPr>
              <a:pPr algn="r" eaLnBrk="1" hangingPunct="1">
                <a:spcBef>
                  <a:spcPct val="0"/>
                </a:spcBef>
                <a:buClrTx/>
                <a:buFontTx/>
                <a:buNone/>
              </a:pPr>
              <a:t>66</a:t>
            </a:fld>
            <a:endParaRPr lang="ru-RU" altLang="ru-RU">
              <a:latin typeface="Tahoma" pitchFamily="32" charset="0"/>
              <a:cs typeface="Tahoma" pitchFamily="32" charset="0"/>
            </a:endParaRPr>
          </a:p>
        </p:txBody>
      </p:sp>
      <p:sp>
        <p:nvSpPr>
          <p:cNvPr id="14336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336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CCDADBD-6050-4DC6-97C1-79E0F9BCBCB1}" type="slidenum">
              <a:rPr lang="ru-RU" altLang="ru-RU" smtClean="0">
                <a:latin typeface="Tahoma" pitchFamily="32" charset="0"/>
              </a:rPr>
              <a:pPr eaLnBrk="1" hangingPunct="1">
                <a:spcBef>
                  <a:spcPct val="0"/>
                </a:spcBef>
              </a:pPr>
              <a:t>67</a:t>
            </a:fld>
            <a:endParaRPr lang="ru-RU" altLang="ru-RU" smtClean="0">
              <a:latin typeface="Tahoma" pitchFamily="32" charset="0"/>
            </a:endParaRPr>
          </a:p>
        </p:txBody>
      </p:sp>
      <p:sp>
        <p:nvSpPr>
          <p:cNvPr id="14438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49993D3-04D0-4D6E-A330-610740BF078F}" type="slidenum">
              <a:rPr lang="ru-RU" altLang="ru-RU">
                <a:latin typeface="Tahoma" pitchFamily="32" charset="0"/>
                <a:cs typeface="Tahoma" pitchFamily="32" charset="0"/>
              </a:rPr>
              <a:pPr algn="r" eaLnBrk="1" hangingPunct="1">
                <a:spcBef>
                  <a:spcPct val="0"/>
                </a:spcBef>
                <a:buClrTx/>
                <a:buFontTx/>
                <a:buNone/>
              </a:pPr>
              <a:t>67</a:t>
            </a:fld>
            <a:endParaRPr lang="ru-RU" altLang="ru-RU">
              <a:latin typeface="Tahoma" pitchFamily="32" charset="0"/>
              <a:cs typeface="Tahoma" pitchFamily="32" charset="0"/>
            </a:endParaRPr>
          </a:p>
        </p:txBody>
      </p:sp>
      <p:sp>
        <p:nvSpPr>
          <p:cNvPr id="14438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438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9514409-01BE-4774-BC7C-8175083453A9}" type="slidenum">
              <a:rPr lang="ru-RU" altLang="ru-RU" smtClean="0">
                <a:latin typeface="Tahoma" pitchFamily="32" charset="0"/>
              </a:rPr>
              <a:pPr eaLnBrk="1" hangingPunct="1">
                <a:spcBef>
                  <a:spcPct val="0"/>
                </a:spcBef>
              </a:pPr>
              <a:t>68</a:t>
            </a:fld>
            <a:endParaRPr lang="ru-RU" altLang="ru-RU" smtClean="0">
              <a:latin typeface="Tahoma" pitchFamily="32" charset="0"/>
            </a:endParaRPr>
          </a:p>
        </p:txBody>
      </p:sp>
      <p:sp>
        <p:nvSpPr>
          <p:cNvPr id="14643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9501D4B-E23F-446A-A07B-BE0407CBD209}" type="slidenum">
              <a:rPr lang="ru-RU" altLang="ru-RU">
                <a:latin typeface="Tahoma" pitchFamily="32" charset="0"/>
                <a:cs typeface="Tahoma" pitchFamily="32" charset="0"/>
              </a:rPr>
              <a:pPr algn="r" eaLnBrk="1" hangingPunct="1">
                <a:spcBef>
                  <a:spcPct val="0"/>
                </a:spcBef>
                <a:buClrTx/>
                <a:buFontTx/>
                <a:buNone/>
              </a:pPr>
              <a:t>68</a:t>
            </a:fld>
            <a:endParaRPr lang="ru-RU" altLang="ru-RU">
              <a:latin typeface="Tahoma" pitchFamily="32" charset="0"/>
              <a:cs typeface="Tahoma" pitchFamily="32" charset="0"/>
            </a:endParaRPr>
          </a:p>
        </p:txBody>
      </p:sp>
      <p:sp>
        <p:nvSpPr>
          <p:cNvPr id="14643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643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57ACBA5-0259-4CB5-9849-ED01657F3878}" type="slidenum">
              <a:rPr lang="ru-RU" altLang="ru-RU" smtClean="0">
                <a:latin typeface="Tahoma" pitchFamily="32" charset="0"/>
              </a:rPr>
              <a:pPr eaLnBrk="1" hangingPunct="1">
                <a:spcBef>
                  <a:spcPct val="0"/>
                </a:spcBef>
              </a:pPr>
              <a:t>69</a:t>
            </a:fld>
            <a:endParaRPr lang="ru-RU" altLang="ru-RU" smtClean="0">
              <a:latin typeface="Tahoma" pitchFamily="32" charset="0"/>
            </a:endParaRPr>
          </a:p>
        </p:txBody>
      </p:sp>
      <p:sp>
        <p:nvSpPr>
          <p:cNvPr id="14745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46E5331A-0BEB-4ADD-9800-D0377C2F4198}" type="slidenum">
              <a:rPr lang="ru-RU" altLang="ru-RU">
                <a:latin typeface="Tahoma" pitchFamily="32" charset="0"/>
                <a:cs typeface="Tahoma" pitchFamily="32" charset="0"/>
              </a:rPr>
              <a:pPr algn="r" eaLnBrk="1" hangingPunct="1">
                <a:spcBef>
                  <a:spcPct val="0"/>
                </a:spcBef>
                <a:buClrTx/>
                <a:buFontTx/>
                <a:buNone/>
              </a:pPr>
              <a:t>69</a:t>
            </a:fld>
            <a:endParaRPr lang="ru-RU" altLang="ru-RU">
              <a:latin typeface="Tahoma" pitchFamily="32" charset="0"/>
              <a:cs typeface="Tahoma" pitchFamily="32" charset="0"/>
            </a:endParaRPr>
          </a:p>
        </p:txBody>
      </p:sp>
      <p:sp>
        <p:nvSpPr>
          <p:cNvPr id="14746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746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4E4BB3-787C-4FCB-AF53-2DB7720C4F60}" type="slidenum">
              <a:rPr lang="ru-RU" altLang="ru-RU" smtClean="0">
                <a:latin typeface="Tahoma" pitchFamily="32" charset="0"/>
              </a:rPr>
              <a:pPr eaLnBrk="1" hangingPunct="1">
                <a:spcBef>
                  <a:spcPct val="0"/>
                </a:spcBef>
              </a:pPr>
              <a:t>70</a:t>
            </a:fld>
            <a:endParaRPr lang="ru-RU" altLang="ru-RU" smtClean="0">
              <a:latin typeface="Tahoma" pitchFamily="32" charset="0"/>
            </a:endParaRPr>
          </a:p>
        </p:txBody>
      </p:sp>
      <p:sp>
        <p:nvSpPr>
          <p:cNvPr id="1484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22B13CC-2E48-473C-959B-9E60BFAE58D0}" type="slidenum">
              <a:rPr lang="ru-RU" altLang="ru-RU">
                <a:latin typeface="Tahoma" pitchFamily="32" charset="0"/>
                <a:cs typeface="Tahoma" pitchFamily="32" charset="0"/>
              </a:rPr>
              <a:pPr algn="r" eaLnBrk="1" hangingPunct="1">
                <a:spcBef>
                  <a:spcPct val="0"/>
                </a:spcBef>
                <a:buClrTx/>
                <a:buFontTx/>
                <a:buNone/>
              </a:pPr>
              <a:t>70</a:t>
            </a:fld>
            <a:endParaRPr lang="ru-RU" altLang="ru-RU">
              <a:latin typeface="Tahoma" pitchFamily="32" charset="0"/>
              <a:cs typeface="Tahoma" pitchFamily="32" charset="0"/>
            </a:endParaRPr>
          </a:p>
        </p:txBody>
      </p:sp>
      <p:sp>
        <p:nvSpPr>
          <p:cNvPr id="1484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84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4E4BB3-787C-4FCB-AF53-2DB7720C4F60}" type="slidenum">
              <a:rPr lang="ru-RU" altLang="ru-RU" smtClean="0">
                <a:latin typeface="Tahoma" pitchFamily="32" charset="0"/>
              </a:rPr>
              <a:pPr eaLnBrk="1" hangingPunct="1">
                <a:spcBef>
                  <a:spcPct val="0"/>
                </a:spcBef>
              </a:pPr>
              <a:t>71</a:t>
            </a:fld>
            <a:endParaRPr lang="ru-RU" altLang="ru-RU" smtClean="0">
              <a:latin typeface="Tahoma" pitchFamily="32" charset="0"/>
            </a:endParaRPr>
          </a:p>
        </p:txBody>
      </p:sp>
      <p:sp>
        <p:nvSpPr>
          <p:cNvPr id="1484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22B13CC-2E48-473C-959B-9E60BFAE58D0}" type="slidenum">
              <a:rPr lang="ru-RU" altLang="ru-RU">
                <a:latin typeface="Tahoma" pitchFamily="32" charset="0"/>
                <a:cs typeface="Tahoma" pitchFamily="32" charset="0"/>
              </a:rPr>
              <a:pPr algn="r" eaLnBrk="1" hangingPunct="1">
                <a:spcBef>
                  <a:spcPct val="0"/>
                </a:spcBef>
                <a:buClrTx/>
                <a:buFontTx/>
                <a:buNone/>
              </a:pPr>
              <a:t>71</a:t>
            </a:fld>
            <a:endParaRPr lang="ru-RU" altLang="ru-RU">
              <a:latin typeface="Tahoma" pitchFamily="32" charset="0"/>
              <a:cs typeface="Tahoma" pitchFamily="32" charset="0"/>
            </a:endParaRPr>
          </a:p>
        </p:txBody>
      </p:sp>
      <p:sp>
        <p:nvSpPr>
          <p:cNvPr id="1484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84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2A2B36D-2D86-4C3E-8823-CE4D142DAE9E}" type="slidenum">
              <a:rPr lang="ru-RU" altLang="ru-RU" smtClean="0">
                <a:latin typeface="Tahoma" pitchFamily="32" charset="0"/>
              </a:rPr>
              <a:pPr eaLnBrk="1" hangingPunct="1">
                <a:spcBef>
                  <a:spcPct val="0"/>
                </a:spcBef>
              </a:pPr>
              <a:t>72</a:t>
            </a:fld>
            <a:endParaRPr lang="ru-RU" altLang="ru-RU" smtClean="0">
              <a:latin typeface="Tahoma" pitchFamily="32" charset="0"/>
            </a:endParaRPr>
          </a:p>
        </p:txBody>
      </p:sp>
      <p:sp>
        <p:nvSpPr>
          <p:cNvPr id="14950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F467E48-FFCD-4861-AEF0-0F5D49D8E887}" type="slidenum">
              <a:rPr lang="ru-RU" altLang="ru-RU">
                <a:latin typeface="Tahoma" pitchFamily="32" charset="0"/>
                <a:cs typeface="Tahoma" pitchFamily="32" charset="0"/>
              </a:rPr>
              <a:pPr algn="r" eaLnBrk="1" hangingPunct="1">
                <a:spcBef>
                  <a:spcPct val="0"/>
                </a:spcBef>
                <a:buClrTx/>
                <a:buFontTx/>
                <a:buNone/>
              </a:pPr>
              <a:t>72</a:t>
            </a:fld>
            <a:endParaRPr lang="ru-RU" altLang="ru-RU">
              <a:latin typeface="Tahoma" pitchFamily="32" charset="0"/>
              <a:cs typeface="Tahoma" pitchFamily="32" charset="0"/>
            </a:endParaRPr>
          </a:p>
        </p:txBody>
      </p:sp>
      <p:sp>
        <p:nvSpPr>
          <p:cNvPr id="14950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950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B80CADF-3CD6-4F86-A063-31A657494292}" type="slidenum">
              <a:rPr lang="ru-RU" altLang="ru-RU" smtClean="0">
                <a:latin typeface="Tahoma" pitchFamily="32" charset="0"/>
              </a:rPr>
              <a:pPr eaLnBrk="1" hangingPunct="1">
                <a:spcBef>
                  <a:spcPct val="0"/>
                </a:spcBef>
              </a:pPr>
              <a:t>4</a:t>
            </a:fld>
            <a:endParaRPr lang="ru-RU" altLang="ru-RU" smtClean="0">
              <a:latin typeface="Tahoma" pitchFamily="32" charset="0"/>
            </a:endParaRPr>
          </a:p>
        </p:txBody>
      </p:sp>
      <p:sp>
        <p:nvSpPr>
          <p:cNvPr id="901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BE6A105-89EB-4DC3-B0B3-D7B64E0F0DFC}" type="slidenum">
              <a:rPr lang="ru-RU" altLang="ru-RU">
                <a:latin typeface="Tahoma" pitchFamily="32" charset="0"/>
                <a:cs typeface="Tahoma" pitchFamily="32" charset="0"/>
              </a:rPr>
              <a:pPr algn="r" eaLnBrk="1" hangingPunct="1">
                <a:spcBef>
                  <a:spcPct val="0"/>
                </a:spcBef>
                <a:buClrTx/>
                <a:buFontTx/>
                <a:buNone/>
              </a:pPr>
              <a:t>4</a:t>
            </a:fld>
            <a:endParaRPr lang="ru-RU" altLang="ru-RU">
              <a:latin typeface="Tahoma" pitchFamily="32" charset="0"/>
              <a:cs typeface="Tahoma" pitchFamily="32" charset="0"/>
            </a:endParaRPr>
          </a:p>
        </p:txBody>
      </p:sp>
      <p:sp>
        <p:nvSpPr>
          <p:cNvPr id="901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01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90118" name="Text Box 4"/>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6E6115E-C0A5-4E9E-A8A2-44B00CD5D9E0}" type="slidenum">
              <a:rPr lang="ru-RU" altLang="ru-RU" smtClean="0">
                <a:latin typeface="Tahoma" pitchFamily="32" charset="0"/>
              </a:rPr>
              <a:pPr eaLnBrk="1" hangingPunct="1">
                <a:spcBef>
                  <a:spcPct val="0"/>
                </a:spcBef>
              </a:pPr>
              <a:t>73</a:t>
            </a:fld>
            <a:endParaRPr lang="ru-RU" altLang="ru-RU" smtClean="0">
              <a:latin typeface="Tahoma" pitchFamily="32" charset="0"/>
            </a:endParaRPr>
          </a:p>
        </p:txBody>
      </p:sp>
      <p:sp>
        <p:nvSpPr>
          <p:cNvPr id="15257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BA9C23F-317A-402C-B390-E3D5C8FAB8AA}" type="slidenum">
              <a:rPr lang="ru-RU" altLang="ru-RU">
                <a:latin typeface="Tahoma" pitchFamily="32" charset="0"/>
                <a:cs typeface="Tahoma" pitchFamily="32" charset="0"/>
              </a:rPr>
              <a:pPr algn="r" eaLnBrk="1" hangingPunct="1">
                <a:spcBef>
                  <a:spcPct val="0"/>
                </a:spcBef>
                <a:buClrTx/>
                <a:buFontTx/>
                <a:buNone/>
              </a:pPr>
              <a:t>73</a:t>
            </a:fld>
            <a:endParaRPr lang="ru-RU" altLang="ru-RU">
              <a:latin typeface="Tahoma" pitchFamily="32" charset="0"/>
              <a:cs typeface="Tahoma" pitchFamily="32" charset="0"/>
            </a:endParaRPr>
          </a:p>
        </p:txBody>
      </p:sp>
      <p:sp>
        <p:nvSpPr>
          <p:cNvPr id="15258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258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C8340EF-88D6-42B9-AC24-215B2C88EFC8}" type="slidenum">
              <a:rPr lang="ru-RU" altLang="ru-RU" smtClean="0">
                <a:latin typeface="Tahoma" pitchFamily="32" charset="0"/>
              </a:rPr>
              <a:pPr eaLnBrk="1" hangingPunct="1">
                <a:spcBef>
                  <a:spcPct val="0"/>
                </a:spcBef>
              </a:pPr>
              <a:t>74</a:t>
            </a:fld>
            <a:endParaRPr lang="ru-RU" altLang="ru-RU" smtClean="0">
              <a:latin typeface="Tahoma" pitchFamily="32" charset="0"/>
            </a:endParaRPr>
          </a:p>
        </p:txBody>
      </p:sp>
      <p:sp>
        <p:nvSpPr>
          <p:cNvPr id="15360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3D9B346-88EA-4779-82FB-300C1B22A9CC}" type="slidenum">
              <a:rPr lang="ru-RU" altLang="ru-RU">
                <a:latin typeface="Tahoma" pitchFamily="32" charset="0"/>
                <a:cs typeface="Tahoma" pitchFamily="32" charset="0"/>
              </a:rPr>
              <a:pPr algn="r" eaLnBrk="1" hangingPunct="1">
                <a:spcBef>
                  <a:spcPct val="0"/>
                </a:spcBef>
                <a:buClrTx/>
                <a:buFontTx/>
                <a:buNone/>
              </a:pPr>
              <a:t>74</a:t>
            </a:fld>
            <a:endParaRPr lang="ru-RU" altLang="ru-RU">
              <a:latin typeface="Tahoma" pitchFamily="32" charset="0"/>
              <a:cs typeface="Tahoma" pitchFamily="32" charset="0"/>
            </a:endParaRPr>
          </a:p>
        </p:txBody>
      </p:sp>
      <p:sp>
        <p:nvSpPr>
          <p:cNvPr id="15360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360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21D23A5-2C07-478A-ACD0-1C2B385F41C9}" type="slidenum">
              <a:rPr lang="ru-RU" altLang="ru-RU" smtClean="0">
                <a:latin typeface="Tahoma" pitchFamily="32" charset="0"/>
              </a:rPr>
              <a:pPr eaLnBrk="1" hangingPunct="1">
                <a:spcBef>
                  <a:spcPct val="0"/>
                </a:spcBef>
              </a:pPr>
              <a:t>75</a:t>
            </a:fld>
            <a:endParaRPr lang="ru-RU" altLang="ru-RU" smtClean="0">
              <a:latin typeface="Tahoma" pitchFamily="32" charset="0"/>
            </a:endParaRPr>
          </a:p>
        </p:txBody>
      </p:sp>
      <p:sp>
        <p:nvSpPr>
          <p:cNvPr id="1546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F018B62-4197-49BC-A723-1E8CE5C0FDDE}" type="slidenum">
              <a:rPr lang="ru-RU" altLang="ru-RU">
                <a:latin typeface="Tahoma" pitchFamily="32" charset="0"/>
                <a:cs typeface="Tahoma" pitchFamily="32" charset="0"/>
              </a:rPr>
              <a:pPr algn="r" eaLnBrk="1" hangingPunct="1">
                <a:spcBef>
                  <a:spcPct val="0"/>
                </a:spcBef>
                <a:buClrTx/>
                <a:buFontTx/>
                <a:buNone/>
              </a:pPr>
              <a:t>75</a:t>
            </a:fld>
            <a:endParaRPr lang="ru-RU" altLang="ru-RU">
              <a:latin typeface="Tahoma" pitchFamily="32" charset="0"/>
              <a:cs typeface="Tahoma" pitchFamily="32" charset="0"/>
            </a:endParaRPr>
          </a:p>
        </p:txBody>
      </p:sp>
      <p:sp>
        <p:nvSpPr>
          <p:cNvPr id="1546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46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21D23A5-2C07-478A-ACD0-1C2B385F41C9}" type="slidenum">
              <a:rPr lang="ru-RU" altLang="ru-RU" smtClean="0">
                <a:latin typeface="Tahoma" pitchFamily="32" charset="0"/>
              </a:rPr>
              <a:pPr eaLnBrk="1" hangingPunct="1">
                <a:spcBef>
                  <a:spcPct val="0"/>
                </a:spcBef>
              </a:pPr>
              <a:t>76</a:t>
            </a:fld>
            <a:endParaRPr lang="ru-RU" altLang="ru-RU" smtClean="0">
              <a:latin typeface="Tahoma" pitchFamily="32" charset="0"/>
            </a:endParaRPr>
          </a:p>
        </p:txBody>
      </p:sp>
      <p:sp>
        <p:nvSpPr>
          <p:cNvPr id="1546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F018B62-4197-49BC-A723-1E8CE5C0FDDE}" type="slidenum">
              <a:rPr lang="ru-RU" altLang="ru-RU">
                <a:latin typeface="Tahoma" pitchFamily="32" charset="0"/>
                <a:cs typeface="Tahoma" pitchFamily="32" charset="0"/>
              </a:rPr>
              <a:pPr algn="r" eaLnBrk="1" hangingPunct="1">
                <a:spcBef>
                  <a:spcPct val="0"/>
                </a:spcBef>
                <a:buClrTx/>
                <a:buFontTx/>
                <a:buNone/>
              </a:pPr>
              <a:t>76</a:t>
            </a:fld>
            <a:endParaRPr lang="ru-RU" altLang="ru-RU">
              <a:latin typeface="Tahoma" pitchFamily="32" charset="0"/>
              <a:cs typeface="Tahoma" pitchFamily="32" charset="0"/>
            </a:endParaRPr>
          </a:p>
        </p:txBody>
      </p:sp>
      <p:sp>
        <p:nvSpPr>
          <p:cNvPr id="1546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46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21D23A5-2C07-478A-ACD0-1C2B385F41C9}" type="slidenum">
              <a:rPr lang="ru-RU" altLang="ru-RU" smtClean="0">
                <a:latin typeface="Tahoma" pitchFamily="32" charset="0"/>
              </a:rPr>
              <a:pPr eaLnBrk="1" hangingPunct="1">
                <a:spcBef>
                  <a:spcPct val="0"/>
                </a:spcBef>
              </a:pPr>
              <a:t>77</a:t>
            </a:fld>
            <a:endParaRPr lang="ru-RU" altLang="ru-RU" smtClean="0">
              <a:latin typeface="Tahoma" pitchFamily="32" charset="0"/>
            </a:endParaRPr>
          </a:p>
        </p:txBody>
      </p:sp>
      <p:sp>
        <p:nvSpPr>
          <p:cNvPr id="1546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F018B62-4197-49BC-A723-1E8CE5C0FDDE}" type="slidenum">
              <a:rPr lang="ru-RU" altLang="ru-RU">
                <a:latin typeface="Tahoma" pitchFamily="32" charset="0"/>
                <a:cs typeface="Tahoma" pitchFamily="32" charset="0"/>
              </a:rPr>
              <a:pPr algn="r" eaLnBrk="1" hangingPunct="1">
                <a:spcBef>
                  <a:spcPct val="0"/>
                </a:spcBef>
                <a:buClrTx/>
                <a:buFontTx/>
                <a:buNone/>
              </a:pPr>
              <a:t>77</a:t>
            </a:fld>
            <a:endParaRPr lang="ru-RU" altLang="ru-RU">
              <a:latin typeface="Tahoma" pitchFamily="32" charset="0"/>
              <a:cs typeface="Tahoma" pitchFamily="32" charset="0"/>
            </a:endParaRPr>
          </a:p>
        </p:txBody>
      </p:sp>
      <p:sp>
        <p:nvSpPr>
          <p:cNvPr id="1546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46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1A301A4-2A80-48CF-A0D5-AFAF3EC4260F}" type="slidenum">
              <a:rPr lang="ru-RU" altLang="ru-RU" smtClean="0">
                <a:latin typeface="Tahoma" pitchFamily="32" charset="0"/>
              </a:rPr>
              <a:pPr eaLnBrk="1" hangingPunct="1">
                <a:spcBef>
                  <a:spcPct val="0"/>
                </a:spcBef>
              </a:pPr>
              <a:t>78</a:t>
            </a:fld>
            <a:endParaRPr lang="ru-RU" altLang="ru-RU" smtClean="0">
              <a:latin typeface="Tahoma" pitchFamily="32" charset="0"/>
            </a:endParaRPr>
          </a:p>
        </p:txBody>
      </p:sp>
      <p:sp>
        <p:nvSpPr>
          <p:cNvPr id="15667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5B67A41-4DA1-4A21-A1AE-C1295D48A272}" type="slidenum">
              <a:rPr lang="ru-RU" altLang="ru-RU">
                <a:latin typeface="Tahoma" pitchFamily="32" charset="0"/>
                <a:cs typeface="Tahoma" pitchFamily="32" charset="0"/>
              </a:rPr>
              <a:pPr algn="r" eaLnBrk="1" hangingPunct="1">
                <a:spcBef>
                  <a:spcPct val="0"/>
                </a:spcBef>
                <a:buClrTx/>
                <a:buFontTx/>
                <a:buNone/>
              </a:pPr>
              <a:t>78</a:t>
            </a:fld>
            <a:endParaRPr lang="ru-RU" altLang="ru-RU">
              <a:latin typeface="Tahoma" pitchFamily="32" charset="0"/>
              <a:cs typeface="Tahoma" pitchFamily="32" charset="0"/>
            </a:endParaRPr>
          </a:p>
        </p:txBody>
      </p:sp>
      <p:sp>
        <p:nvSpPr>
          <p:cNvPr id="15667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667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218C80C-1740-42F4-836E-19CE820FE8AA}" type="slidenum">
              <a:rPr lang="ru-RU" altLang="ru-RU" smtClean="0">
                <a:latin typeface="Tahoma" pitchFamily="32" charset="0"/>
              </a:rPr>
              <a:pPr eaLnBrk="1" hangingPunct="1">
                <a:spcBef>
                  <a:spcPct val="0"/>
                </a:spcBef>
              </a:pPr>
              <a:t>79</a:t>
            </a:fld>
            <a:endParaRPr lang="ru-RU" altLang="ru-RU" smtClean="0">
              <a:latin typeface="Tahoma" pitchFamily="32" charset="0"/>
            </a:endParaRPr>
          </a:p>
        </p:txBody>
      </p:sp>
      <p:sp>
        <p:nvSpPr>
          <p:cNvPr id="1576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EE09D09-71BD-472D-AAB5-73D0627071CF}" type="slidenum">
              <a:rPr lang="ru-RU" altLang="ru-RU">
                <a:latin typeface="Tahoma" pitchFamily="32" charset="0"/>
                <a:cs typeface="Tahoma" pitchFamily="32" charset="0"/>
              </a:rPr>
              <a:pPr algn="r" eaLnBrk="1" hangingPunct="1">
                <a:spcBef>
                  <a:spcPct val="0"/>
                </a:spcBef>
                <a:buClrTx/>
                <a:buFontTx/>
                <a:buNone/>
              </a:pPr>
              <a:t>79</a:t>
            </a:fld>
            <a:endParaRPr lang="ru-RU" altLang="ru-RU">
              <a:latin typeface="Tahoma" pitchFamily="32" charset="0"/>
              <a:cs typeface="Tahoma" pitchFamily="32" charset="0"/>
            </a:endParaRPr>
          </a:p>
        </p:txBody>
      </p:sp>
      <p:sp>
        <p:nvSpPr>
          <p:cNvPr id="1577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77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17331AD2-2060-46EE-96E3-AE4F85BE94A3}" type="slidenum">
              <a:rPr lang="ru-RU" altLang="ru-RU" smtClean="0">
                <a:latin typeface="Tahoma" pitchFamily="32" charset="0"/>
              </a:rPr>
              <a:pPr eaLnBrk="1" hangingPunct="1">
                <a:spcBef>
                  <a:spcPct val="0"/>
                </a:spcBef>
              </a:pPr>
              <a:t>80</a:t>
            </a:fld>
            <a:endParaRPr lang="ru-RU" altLang="ru-RU" smtClean="0">
              <a:latin typeface="Tahoma" pitchFamily="32" charset="0"/>
            </a:endParaRPr>
          </a:p>
        </p:txBody>
      </p:sp>
      <p:sp>
        <p:nvSpPr>
          <p:cNvPr id="15872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9770263-4ABC-459D-8EA6-D033A1E81E99}" type="slidenum">
              <a:rPr lang="ru-RU" altLang="ru-RU">
                <a:latin typeface="Tahoma" pitchFamily="32" charset="0"/>
                <a:cs typeface="Tahoma" pitchFamily="32" charset="0"/>
              </a:rPr>
              <a:pPr algn="r" eaLnBrk="1" hangingPunct="1">
                <a:spcBef>
                  <a:spcPct val="0"/>
                </a:spcBef>
                <a:buClrTx/>
                <a:buFontTx/>
                <a:buNone/>
              </a:pPr>
              <a:t>80</a:t>
            </a:fld>
            <a:endParaRPr lang="ru-RU" altLang="ru-RU">
              <a:latin typeface="Tahoma" pitchFamily="32" charset="0"/>
              <a:cs typeface="Tahoma" pitchFamily="32" charset="0"/>
            </a:endParaRPr>
          </a:p>
        </p:txBody>
      </p:sp>
      <p:sp>
        <p:nvSpPr>
          <p:cNvPr id="15872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872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5BC5927-4DE6-4689-B9CB-ED361B9C8A71}" type="slidenum">
              <a:rPr lang="ru-RU" altLang="ru-RU" smtClean="0">
                <a:latin typeface="Tahoma" pitchFamily="32" charset="0"/>
              </a:rPr>
              <a:pPr eaLnBrk="1" hangingPunct="1">
                <a:spcBef>
                  <a:spcPct val="0"/>
                </a:spcBef>
              </a:pPr>
              <a:t>81</a:t>
            </a:fld>
            <a:endParaRPr lang="ru-RU" altLang="ru-RU" smtClean="0">
              <a:latin typeface="Tahoma" pitchFamily="32" charset="0"/>
            </a:endParaRPr>
          </a:p>
        </p:txBody>
      </p:sp>
      <p:sp>
        <p:nvSpPr>
          <p:cNvPr id="15974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F904BEC8-3DAB-409F-AB32-E57A53517546}" type="slidenum">
              <a:rPr lang="ru-RU" altLang="ru-RU">
                <a:latin typeface="Tahoma" pitchFamily="32" charset="0"/>
                <a:cs typeface="Tahoma" pitchFamily="32" charset="0"/>
              </a:rPr>
              <a:pPr algn="r" eaLnBrk="1" hangingPunct="1">
                <a:spcBef>
                  <a:spcPct val="0"/>
                </a:spcBef>
                <a:buClrTx/>
                <a:buFontTx/>
                <a:buNone/>
              </a:pPr>
              <a:t>81</a:t>
            </a:fld>
            <a:endParaRPr lang="ru-RU" altLang="ru-RU">
              <a:latin typeface="Tahoma" pitchFamily="32" charset="0"/>
              <a:cs typeface="Tahoma" pitchFamily="32" charset="0"/>
            </a:endParaRPr>
          </a:p>
        </p:txBody>
      </p:sp>
      <p:sp>
        <p:nvSpPr>
          <p:cNvPr id="15974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974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1B5A63D-FAF7-437B-A235-530C8C33F9C5}" type="slidenum">
              <a:rPr lang="ru-RU" altLang="ru-RU" smtClean="0">
                <a:latin typeface="Tahoma" pitchFamily="32" charset="0"/>
              </a:rPr>
              <a:pPr eaLnBrk="1" hangingPunct="1">
                <a:spcBef>
                  <a:spcPct val="0"/>
                </a:spcBef>
              </a:pPr>
              <a:t>82</a:t>
            </a:fld>
            <a:endParaRPr lang="ru-RU" altLang="ru-RU" smtClean="0">
              <a:latin typeface="Tahoma" pitchFamily="32" charset="0"/>
            </a:endParaRPr>
          </a:p>
        </p:txBody>
      </p:sp>
      <p:sp>
        <p:nvSpPr>
          <p:cNvPr id="16077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9820A45F-FC7D-4ADD-BFE3-FB6691EB510E}" type="slidenum">
              <a:rPr lang="ru-RU" altLang="ru-RU">
                <a:latin typeface="Tahoma" pitchFamily="32" charset="0"/>
                <a:cs typeface="Tahoma" pitchFamily="32" charset="0"/>
              </a:rPr>
              <a:pPr algn="r" eaLnBrk="1" hangingPunct="1">
                <a:spcBef>
                  <a:spcPct val="0"/>
                </a:spcBef>
                <a:buClrTx/>
                <a:buFontTx/>
                <a:buNone/>
              </a:pPr>
              <a:t>82</a:t>
            </a:fld>
            <a:endParaRPr lang="ru-RU" altLang="ru-RU">
              <a:latin typeface="Tahoma" pitchFamily="32" charset="0"/>
              <a:cs typeface="Tahoma" pitchFamily="32" charset="0"/>
            </a:endParaRPr>
          </a:p>
        </p:txBody>
      </p:sp>
      <p:sp>
        <p:nvSpPr>
          <p:cNvPr id="16077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077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29711C1B-4532-4B0F-A5B4-864A4449AE6B}" type="slidenum">
              <a:rPr lang="ru-RU" altLang="ru-RU" smtClean="0">
                <a:latin typeface="Tahoma" pitchFamily="32" charset="0"/>
              </a:rPr>
              <a:pPr eaLnBrk="1" hangingPunct="1">
                <a:spcBef>
                  <a:spcPct val="0"/>
                </a:spcBef>
              </a:pPr>
              <a:t>5</a:t>
            </a:fld>
            <a:endParaRPr lang="ru-RU" altLang="ru-RU" smtClean="0">
              <a:latin typeface="Tahoma" pitchFamily="32" charset="0"/>
            </a:endParaRPr>
          </a:p>
        </p:txBody>
      </p:sp>
      <p:sp>
        <p:nvSpPr>
          <p:cNvPr id="911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72ACFE9-106B-4B2A-B11B-D6DBEAC5D6A6}" type="slidenum">
              <a:rPr lang="ru-RU" altLang="ru-RU">
                <a:latin typeface="Tahoma" pitchFamily="32" charset="0"/>
                <a:cs typeface="Tahoma" pitchFamily="32" charset="0"/>
              </a:rPr>
              <a:pPr algn="r" eaLnBrk="1" hangingPunct="1">
                <a:spcBef>
                  <a:spcPct val="0"/>
                </a:spcBef>
                <a:buClrTx/>
                <a:buFontTx/>
                <a:buNone/>
              </a:pPr>
              <a:t>5</a:t>
            </a:fld>
            <a:endParaRPr lang="ru-RU" altLang="ru-RU">
              <a:latin typeface="Tahoma" pitchFamily="32" charset="0"/>
              <a:cs typeface="Tahoma" pitchFamily="32" charset="0"/>
            </a:endParaRPr>
          </a:p>
        </p:txBody>
      </p:sp>
      <p:sp>
        <p:nvSpPr>
          <p:cNvPr id="911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11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173B9E-2CE6-4161-96A0-978574503C3E}" type="slidenum">
              <a:rPr lang="ru-RU" altLang="ru-RU" smtClean="0">
                <a:latin typeface="Tahoma" pitchFamily="32" charset="0"/>
              </a:rPr>
              <a:pPr eaLnBrk="1" hangingPunct="1">
                <a:spcBef>
                  <a:spcPct val="0"/>
                </a:spcBef>
              </a:pPr>
              <a:t>83</a:t>
            </a:fld>
            <a:endParaRPr lang="ru-RU" altLang="ru-RU" smtClean="0">
              <a:latin typeface="Tahoma" pitchFamily="32" charset="0"/>
            </a:endParaRPr>
          </a:p>
        </p:txBody>
      </p:sp>
      <p:sp>
        <p:nvSpPr>
          <p:cNvPr id="16179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8B15FC5-796A-475F-B91A-E74A78276E14}" type="slidenum">
              <a:rPr lang="ru-RU" altLang="ru-RU">
                <a:latin typeface="Tahoma" pitchFamily="32" charset="0"/>
                <a:cs typeface="Tahoma" pitchFamily="32" charset="0"/>
              </a:rPr>
              <a:pPr algn="r" eaLnBrk="1" hangingPunct="1">
                <a:spcBef>
                  <a:spcPct val="0"/>
                </a:spcBef>
                <a:buClrTx/>
                <a:buFontTx/>
                <a:buNone/>
              </a:pPr>
              <a:t>83</a:t>
            </a:fld>
            <a:endParaRPr lang="ru-RU" altLang="ru-RU">
              <a:latin typeface="Tahoma" pitchFamily="32" charset="0"/>
              <a:cs typeface="Tahoma" pitchFamily="32" charset="0"/>
            </a:endParaRPr>
          </a:p>
        </p:txBody>
      </p:sp>
      <p:sp>
        <p:nvSpPr>
          <p:cNvPr id="16179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179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161798"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369ABBD4-D621-4797-A446-1F237F31870A}" type="slidenum">
              <a:rPr lang="ru-RU" altLang="ru-RU">
                <a:latin typeface="Tahoma" pitchFamily="32" charset="0"/>
              </a:rPr>
              <a:pPr algn="r" eaLnBrk="1" hangingPunct="1">
                <a:spcBef>
                  <a:spcPct val="0"/>
                </a:spcBef>
                <a:buClrTx/>
                <a:buFontTx/>
                <a:buNone/>
              </a:pPr>
              <a:t>83</a:t>
            </a:fld>
            <a:endParaRPr lang="ru-RU" altLang="ru-RU">
              <a:latin typeface="Tahoma" pitchFamily="32"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8304630-AB99-4158-A6D4-FEC319EEC28B}" type="slidenum">
              <a:rPr lang="ru-RU" altLang="ru-RU" smtClean="0">
                <a:latin typeface="Tahoma" pitchFamily="32" charset="0"/>
              </a:rPr>
              <a:pPr eaLnBrk="1" hangingPunct="1">
                <a:spcBef>
                  <a:spcPct val="0"/>
                </a:spcBef>
              </a:pPr>
              <a:t>84</a:t>
            </a:fld>
            <a:endParaRPr lang="ru-RU" altLang="ru-RU" smtClean="0">
              <a:latin typeface="Tahoma" pitchFamily="32" charset="0"/>
            </a:endParaRPr>
          </a:p>
        </p:txBody>
      </p:sp>
      <p:sp>
        <p:nvSpPr>
          <p:cNvPr id="16281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6282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BD99F08C-3D80-4BE9-8865-5C15173A6317}" type="slidenum">
              <a:rPr lang="ru-RU" altLang="ru-RU" smtClean="0">
                <a:latin typeface="Tahoma" pitchFamily="32" charset="0"/>
              </a:rPr>
              <a:pPr eaLnBrk="1" hangingPunct="1">
                <a:spcBef>
                  <a:spcPct val="0"/>
                </a:spcBef>
              </a:pPr>
              <a:t>85</a:t>
            </a:fld>
            <a:endParaRPr lang="ru-RU" altLang="ru-RU" smtClean="0">
              <a:latin typeface="Tahoma" pitchFamily="32" charset="0"/>
            </a:endParaRPr>
          </a:p>
        </p:txBody>
      </p:sp>
      <p:sp>
        <p:nvSpPr>
          <p:cNvPr id="1638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8118D71-0CE2-48F6-B1F9-E453DC21EF94}" type="slidenum">
              <a:rPr lang="ru-RU" altLang="ru-RU">
                <a:latin typeface="Tahoma" pitchFamily="32" charset="0"/>
                <a:cs typeface="Tahoma" pitchFamily="32" charset="0"/>
              </a:rPr>
              <a:pPr algn="r" eaLnBrk="1" hangingPunct="1">
                <a:spcBef>
                  <a:spcPct val="0"/>
                </a:spcBef>
                <a:buClrTx/>
                <a:buFontTx/>
                <a:buNone/>
              </a:pPr>
              <a:t>85</a:t>
            </a:fld>
            <a:endParaRPr lang="ru-RU" altLang="ru-RU">
              <a:latin typeface="Tahoma" pitchFamily="32" charset="0"/>
              <a:cs typeface="Tahoma" pitchFamily="32" charset="0"/>
            </a:endParaRPr>
          </a:p>
        </p:txBody>
      </p:sp>
      <p:sp>
        <p:nvSpPr>
          <p:cNvPr id="1638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38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93D59FD-A713-486C-8D35-8ECF95BEBB48}" type="slidenum">
              <a:rPr lang="ru-RU" altLang="ru-RU" smtClean="0">
                <a:latin typeface="Tahoma" pitchFamily="32" charset="0"/>
              </a:rPr>
              <a:pPr eaLnBrk="1" hangingPunct="1">
                <a:spcBef>
                  <a:spcPct val="0"/>
                </a:spcBef>
              </a:pPr>
              <a:t>86</a:t>
            </a:fld>
            <a:endParaRPr lang="ru-RU" altLang="ru-RU" smtClean="0">
              <a:latin typeface="Tahoma" pitchFamily="32" charset="0"/>
            </a:endParaRPr>
          </a:p>
        </p:txBody>
      </p:sp>
      <p:sp>
        <p:nvSpPr>
          <p:cNvPr id="1648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E917A12-9634-4779-A607-1B892B46798B}" type="slidenum">
              <a:rPr lang="ru-RU" altLang="ru-RU">
                <a:latin typeface="Tahoma" pitchFamily="32" charset="0"/>
                <a:cs typeface="Tahoma" pitchFamily="32" charset="0"/>
              </a:rPr>
              <a:pPr algn="r" eaLnBrk="1" hangingPunct="1">
                <a:spcBef>
                  <a:spcPct val="0"/>
                </a:spcBef>
                <a:buClrTx/>
                <a:buFontTx/>
                <a:buNone/>
              </a:pPr>
              <a:t>86</a:t>
            </a:fld>
            <a:endParaRPr lang="ru-RU" altLang="ru-RU">
              <a:latin typeface="Tahoma" pitchFamily="32" charset="0"/>
              <a:cs typeface="Tahoma" pitchFamily="32" charset="0"/>
            </a:endParaRPr>
          </a:p>
        </p:txBody>
      </p:sp>
      <p:sp>
        <p:nvSpPr>
          <p:cNvPr id="1648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48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1AA86BB-03D5-4813-9CE3-8FD4E3BDD19E}" type="slidenum">
              <a:rPr lang="ru-RU" altLang="ru-RU" smtClean="0">
                <a:latin typeface="Tahoma" pitchFamily="32" charset="0"/>
              </a:rPr>
              <a:pPr eaLnBrk="1" hangingPunct="1">
                <a:spcBef>
                  <a:spcPct val="0"/>
                </a:spcBef>
              </a:pPr>
              <a:t>87</a:t>
            </a:fld>
            <a:endParaRPr lang="ru-RU" altLang="ru-RU" smtClean="0">
              <a:latin typeface="Tahoma" pitchFamily="32" charset="0"/>
            </a:endParaRPr>
          </a:p>
        </p:txBody>
      </p:sp>
      <p:sp>
        <p:nvSpPr>
          <p:cNvPr id="1658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B1459C0-B1E9-406E-96C8-9728966B190D}" type="slidenum">
              <a:rPr lang="ru-RU" altLang="ru-RU">
                <a:latin typeface="Tahoma" pitchFamily="32" charset="0"/>
                <a:cs typeface="Tahoma" pitchFamily="32" charset="0"/>
              </a:rPr>
              <a:pPr algn="r" eaLnBrk="1" hangingPunct="1">
                <a:spcBef>
                  <a:spcPct val="0"/>
                </a:spcBef>
                <a:buClrTx/>
                <a:buFontTx/>
                <a:buNone/>
              </a:pPr>
              <a:t>87</a:t>
            </a:fld>
            <a:endParaRPr lang="ru-RU" altLang="ru-RU">
              <a:latin typeface="Tahoma" pitchFamily="32" charset="0"/>
              <a:cs typeface="Tahoma" pitchFamily="32" charset="0"/>
            </a:endParaRPr>
          </a:p>
        </p:txBody>
      </p:sp>
      <p:sp>
        <p:nvSpPr>
          <p:cNvPr id="1658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58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7FBB45-9A21-4978-8FF2-E5B1632E5AE9}" type="slidenum">
              <a:rPr lang="ru-RU" altLang="ru-RU" smtClean="0">
                <a:latin typeface="Tahoma" pitchFamily="32" charset="0"/>
              </a:rPr>
              <a:pPr eaLnBrk="1" hangingPunct="1">
                <a:spcBef>
                  <a:spcPct val="0"/>
                </a:spcBef>
              </a:pPr>
              <a:t>88</a:t>
            </a:fld>
            <a:endParaRPr lang="ru-RU" altLang="ru-RU" smtClean="0">
              <a:latin typeface="Tahoma" pitchFamily="32" charset="0"/>
            </a:endParaRPr>
          </a:p>
        </p:txBody>
      </p:sp>
      <p:sp>
        <p:nvSpPr>
          <p:cNvPr id="1669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4E123DD-70D8-4D72-9548-A65E2F1FDBC8}" type="slidenum">
              <a:rPr lang="ru-RU" altLang="ru-RU">
                <a:latin typeface="Tahoma" pitchFamily="32" charset="0"/>
                <a:cs typeface="Tahoma" pitchFamily="32" charset="0"/>
              </a:rPr>
              <a:pPr algn="r" eaLnBrk="1" hangingPunct="1">
                <a:spcBef>
                  <a:spcPct val="0"/>
                </a:spcBef>
                <a:buClrTx/>
                <a:buFontTx/>
                <a:buNone/>
              </a:pPr>
              <a:t>88</a:t>
            </a:fld>
            <a:endParaRPr lang="ru-RU" altLang="ru-RU">
              <a:latin typeface="Tahoma" pitchFamily="32" charset="0"/>
              <a:cs typeface="Tahoma" pitchFamily="32" charset="0"/>
            </a:endParaRPr>
          </a:p>
        </p:txBody>
      </p:sp>
      <p:sp>
        <p:nvSpPr>
          <p:cNvPr id="1669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69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7C45A2F-EDE2-4E8A-BDDD-75351120FE7E}" type="slidenum">
              <a:rPr lang="ru-RU" altLang="ru-RU" smtClean="0">
                <a:latin typeface="Tahoma" pitchFamily="32" charset="0"/>
              </a:rPr>
              <a:pPr eaLnBrk="1" hangingPunct="1">
                <a:spcBef>
                  <a:spcPct val="0"/>
                </a:spcBef>
              </a:pPr>
              <a:t>6</a:t>
            </a:fld>
            <a:endParaRPr lang="ru-RU" altLang="ru-RU" smtClean="0">
              <a:latin typeface="Tahoma" pitchFamily="32" charset="0"/>
            </a:endParaRPr>
          </a:p>
        </p:txBody>
      </p:sp>
      <p:sp>
        <p:nvSpPr>
          <p:cNvPr id="9216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93AB1EF4-659C-41FD-8C17-56F3687145B2}" type="slidenum">
              <a:rPr lang="ru-RU" altLang="ru-RU">
                <a:latin typeface="Tahoma" pitchFamily="32" charset="0"/>
                <a:cs typeface="Tahoma" pitchFamily="32" charset="0"/>
              </a:rPr>
              <a:pPr algn="r" eaLnBrk="1" hangingPunct="1">
                <a:spcBef>
                  <a:spcPct val="0"/>
                </a:spcBef>
                <a:buClrTx/>
                <a:buFontTx/>
                <a:buNone/>
              </a:pPr>
              <a:t>6</a:t>
            </a:fld>
            <a:endParaRPr lang="ru-RU" altLang="ru-RU">
              <a:latin typeface="Tahoma" pitchFamily="32" charset="0"/>
              <a:cs typeface="Tahoma" pitchFamily="32" charset="0"/>
            </a:endParaRPr>
          </a:p>
        </p:txBody>
      </p:sp>
      <p:sp>
        <p:nvSpPr>
          <p:cNvPr id="9216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216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E1A610E-D27B-4CA8-92A1-34E6BAE8A6F7}" type="slidenum">
              <a:rPr lang="ru-RU" altLang="ru-RU" smtClean="0">
                <a:latin typeface="Tahoma" pitchFamily="32" charset="0"/>
              </a:rPr>
              <a:pPr eaLnBrk="1" hangingPunct="1">
                <a:spcBef>
                  <a:spcPct val="0"/>
                </a:spcBef>
              </a:pPr>
              <a:t>7</a:t>
            </a:fld>
            <a:endParaRPr lang="ru-RU" altLang="ru-RU" smtClean="0">
              <a:latin typeface="Tahoma" pitchFamily="32" charset="0"/>
            </a:endParaRPr>
          </a:p>
        </p:txBody>
      </p:sp>
      <p:sp>
        <p:nvSpPr>
          <p:cNvPr id="9318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89B500D-7BA7-41E2-91DC-F827B66166BC}" type="slidenum">
              <a:rPr lang="ru-RU" altLang="ru-RU">
                <a:latin typeface="Tahoma" pitchFamily="32" charset="0"/>
                <a:cs typeface="Tahoma" pitchFamily="32" charset="0"/>
              </a:rPr>
              <a:pPr algn="r" eaLnBrk="1" hangingPunct="1">
                <a:spcBef>
                  <a:spcPct val="0"/>
                </a:spcBef>
                <a:buClrTx/>
                <a:buFontTx/>
                <a:buNone/>
              </a:pPr>
              <a:t>7</a:t>
            </a:fld>
            <a:endParaRPr lang="ru-RU" altLang="ru-RU">
              <a:latin typeface="Tahoma" pitchFamily="32" charset="0"/>
              <a:cs typeface="Tahoma" pitchFamily="32" charset="0"/>
            </a:endParaRPr>
          </a:p>
        </p:txBody>
      </p:sp>
      <p:sp>
        <p:nvSpPr>
          <p:cNvPr id="9318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318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93190"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36E673B-C81E-445E-A4C6-615E3A2BB46D}" type="slidenum">
              <a:rPr lang="ru-RU" altLang="ru-RU">
                <a:latin typeface="Tahoma" pitchFamily="32" charset="0"/>
              </a:rPr>
              <a:pPr algn="r" eaLnBrk="1" hangingPunct="1">
                <a:spcBef>
                  <a:spcPct val="0"/>
                </a:spcBef>
                <a:buClrTx/>
                <a:buFontTx/>
                <a:buNone/>
              </a:pPr>
              <a:t>7</a:t>
            </a:fld>
            <a:endParaRPr lang="ru-RU" altLang="ru-RU">
              <a:latin typeface="Tahoma"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5F0A4EA-C8C5-4E05-A2D5-9ADDD28EB354}" type="slidenum">
              <a:rPr lang="ru-RU" altLang="ru-RU" smtClean="0">
                <a:latin typeface="Tahoma" pitchFamily="32" charset="0"/>
              </a:rPr>
              <a:pPr eaLnBrk="1" hangingPunct="1">
                <a:spcBef>
                  <a:spcPct val="0"/>
                </a:spcBef>
              </a:pPr>
              <a:t>9</a:t>
            </a:fld>
            <a:endParaRPr lang="ru-RU" altLang="ru-RU" smtClean="0">
              <a:latin typeface="Tahoma" pitchFamily="32" charset="0"/>
            </a:endParaRPr>
          </a:p>
        </p:txBody>
      </p:sp>
      <p:sp>
        <p:nvSpPr>
          <p:cNvPr id="9523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8CE14B7-6748-4B93-99F3-F0FFA06D72A2}" type="slidenum">
              <a:rPr lang="ru-RU" altLang="ru-RU">
                <a:latin typeface="Tahoma" pitchFamily="32" charset="0"/>
                <a:cs typeface="Tahoma" pitchFamily="32" charset="0"/>
              </a:rPr>
              <a:pPr algn="r" eaLnBrk="1" hangingPunct="1">
                <a:spcBef>
                  <a:spcPct val="0"/>
                </a:spcBef>
                <a:buClrTx/>
                <a:buFontTx/>
                <a:buNone/>
              </a:pPr>
              <a:t>9</a:t>
            </a:fld>
            <a:endParaRPr lang="ru-RU" altLang="ru-RU">
              <a:latin typeface="Tahoma" pitchFamily="32" charset="0"/>
              <a:cs typeface="Tahoma" pitchFamily="32" charset="0"/>
            </a:endParaRPr>
          </a:p>
        </p:txBody>
      </p:sp>
      <p:sp>
        <p:nvSpPr>
          <p:cNvPr id="9523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523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1"/>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6F708E-F77E-4D9F-BDAD-649387E24E72}" type="slidenum">
              <a:rPr lang="ru-RU" altLang="ru-RU" smtClean="0">
                <a:latin typeface="Tahoma" pitchFamily="32" charset="0"/>
              </a:rPr>
              <a:pPr eaLnBrk="1" hangingPunct="1">
                <a:spcBef>
                  <a:spcPct val="0"/>
                </a:spcBef>
              </a:pPr>
              <a:t>10</a:t>
            </a:fld>
            <a:endParaRPr lang="ru-RU" altLang="ru-RU" smtClean="0">
              <a:latin typeface="Tahoma" pitchFamily="32" charset="0"/>
            </a:endParaRPr>
          </a:p>
        </p:txBody>
      </p:sp>
      <p:sp>
        <p:nvSpPr>
          <p:cNvPr id="9625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9626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10631067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269288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548847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733785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6909951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10040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0171323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213041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9044276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0274895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39276412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24.11.2020</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01090868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wmf"/><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wmf"/><Relationship Id="rId9" Type="http://schemas.openxmlformats.org/officeDocument/2006/relationships/image" Target="../media/image24.jpeg"/><Relationship Id="rId1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hyperlink" Target="consultantplus://offline/ref=20292D6756E6FEECD41BF2AFDF43B59AE0F572E9DCB1ADCD5266943A11F497C83FA53EC7DF8E33ZCI"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consultantplus://offline/ref=20292D6756E6FEECD41BF2AFDF43B59AE0F572E9DCB1ADCD5266943A11F497C83FA53EC7DF8E33ZCI"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consultantplus://offline/ref=CF8F9E67D46D9B61907A3F579EFBB8578CDEE6D23CB3863F3128FF018540C5A9DE547434555E0DAE42841FF22C2EE703B3C117CAAD929D52kEH2G" TargetMode="External"/><Relationship Id="rId2" Type="http://schemas.openxmlformats.org/officeDocument/2006/relationships/hyperlink" Target="consultantplus://offline/ref=CF8F9E67D46D9B61907A3F579EFBB8578CD8E3D236BD863F3128FF018540C5A9DE547434555E0DAF4B841FF22C2EE703B3C117CAAD929D52kEH2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hyperlink" Target="consultantplus://offline/ref=2B9305301D5BC817399C927D11903A43B0E6BD43861559824A51AE31E17B53770A9DB685976FDEF1dBZ3I"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59.png"/><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png"/></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5.jpeg"/></Relationships>
</file>

<file path=ppt/slides/_rels/slide7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jpeg"/></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7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7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54495" y="1600200"/>
            <a:ext cx="8713787"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FontTx/>
              <a:buNone/>
            </a:pPr>
            <a:r>
              <a:rPr lang="ru-RU" altLang="ru-RU" sz="2000" dirty="0">
                <a:solidFill>
                  <a:srgbClr val="073E87"/>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algn="ctr" eaLnBrk="1" hangingPunct="1">
              <a:spcBef>
                <a:spcPts val="500"/>
              </a:spcBef>
              <a:spcAft>
                <a:spcPct val="0"/>
              </a:spcAft>
              <a:buClrTx/>
              <a:buSzPct val="100000"/>
              <a:buFontTx/>
              <a:buNone/>
            </a:pPr>
            <a:r>
              <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     Подготовлен </a:t>
            </a:r>
            <a:r>
              <a:rPr lang="ru-RU" altLang="ru-RU" sz="2000" dirty="0">
                <a:solidFill>
                  <a:schemeClr val="tx1">
                    <a:lumMod val="75000"/>
                    <a:lumOff val="25000"/>
                  </a:schemeClr>
                </a:solidFill>
                <a:latin typeface="Times New Roman" panose="02020603050405020304" pitchFamily="18" charset="0"/>
                <a:cs typeface="Times New Roman" panose="02020603050405020304" pitchFamily="18" charset="0"/>
              </a:rPr>
              <a:t>на основании проекта решения Совета народных </a:t>
            </a:r>
            <a:r>
              <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депутатов </a:t>
            </a:r>
            <a:r>
              <a:rPr lang="ru-RU" altLang="ru-RU" sz="2000" dirty="0">
                <a:solidFill>
                  <a:schemeClr val="tx1">
                    <a:lumMod val="75000"/>
                    <a:lumOff val="25000"/>
                  </a:schemeClr>
                </a:solidFill>
                <a:latin typeface="Times New Roman" panose="02020603050405020304" pitchFamily="18" charset="0"/>
                <a:cs typeface="Times New Roman" panose="02020603050405020304" pitchFamily="18" charset="0"/>
              </a:rPr>
              <a:t>муниципального образования Юрьев-Польский </a:t>
            </a:r>
            <a:r>
              <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район «О </a:t>
            </a:r>
            <a:r>
              <a:rPr lang="ru-RU" altLang="ru-RU" sz="2000" dirty="0">
                <a:solidFill>
                  <a:schemeClr val="tx1">
                    <a:lumMod val="75000"/>
                    <a:lumOff val="25000"/>
                  </a:schemeClr>
                </a:solidFill>
                <a:latin typeface="Times New Roman" panose="02020603050405020304" pitchFamily="18" charset="0"/>
                <a:cs typeface="Times New Roman" panose="02020603050405020304" pitchFamily="18" charset="0"/>
              </a:rPr>
              <a:t>бюджете муниципального образования Юрьев-Польский район на </a:t>
            </a:r>
            <a:r>
              <a:rPr lang="ru-RU" alt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2021 год и на плановый период 2022 и 2023 годов»</a:t>
            </a:r>
            <a:r>
              <a:rPr lang="ru-RU" altLang="ru-RU" sz="2000" dirty="0" smtClean="0">
                <a:solidFill>
                  <a:srgbClr val="073E87"/>
                </a:solidFill>
                <a:latin typeface="Times New Roman" panose="02020603050405020304" pitchFamily="18" charset="0"/>
                <a:cs typeface="Times New Roman" panose="02020603050405020304" pitchFamily="18" charset="0"/>
              </a:rPr>
              <a:t>        </a:t>
            </a:r>
            <a:endParaRPr lang="ru-RU" altLang="ru-RU" sz="2000" dirty="0">
              <a:solidFill>
                <a:srgbClr val="073E87"/>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2051" name="Text Box 2"/>
          <p:cNvSpPr txBox="1">
            <a:spLocks noChangeArrowheads="1"/>
          </p:cNvSpPr>
          <p:nvPr/>
        </p:nvSpPr>
        <p:spPr bwMode="auto">
          <a:xfrm>
            <a:off x="13875" y="-171400"/>
            <a:ext cx="9144000" cy="1636712"/>
          </a:xfrm>
          <a:prstGeom prst="rect">
            <a:avLst/>
          </a:prstGeom>
          <a:gradFill flip="none" rotWithShape="1">
            <a:gsLst>
              <a:gs pos="100000">
                <a:srgbClr val="99FF99"/>
              </a:gs>
              <a:gs pos="100000">
                <a:srgbClr val="92D050"/>
              </a:gs>
              <a:gs pos="0">
                <a:srgbClr val="FFFF00"/>
              </a:gs>
              <a:gs pos="0">
                <a:srgbClr val="FFEBFA"/>
              </a:gs>
            </a:gsLst>
            <a:path path="circle">
              <a:fillToRect l="100000" t="100000"/>
            </a:path>
            <a:tileRect r="-100000" b="-100000"/>
          </a:gradFill>
          <a:ln>
            <a:noFill/>
          </a:ln>
          <a:effectLst>
            <a:outerShdw dist="50760" dir="5400000" algn="ctr" rotWithShape="0">
              <a:srgbClr val="000000"/>
            </a:outerShdw>
          </a:effectLst>
        </p:spPr>
        <p:txBody>
          <a:bodyPr lIns="90000" tIns="46800" rIns="90000" bIns="46800" anchor="ctr"/>
          <a:lstStyle>
            <a:lvl1pPr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73E87"/>
                </a:solidFill>
                <a:latin typeface="Candara" pitchFamily="32" charset="0"/>
                <a:cs typeface="Arial Unicode MS" pitchFamily="32" charset="0"/>
              </a:defRPr>
            </a:lvl1pPr>
            <a:lvl2pPr eaLnBrk="0" hangingPunct="0">
              <a:spcBef>
                <a:spcPts val="5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73E87"/>
                </a:solidFill>
                <a:latin typeface="Candara" pitchFamily="32" charset="0"/>
                <a:cs typeface="Arial Unicode MS" pitchFamily="32" charset="0"/>
              </a:defRPr>
            </a:lvl2pPr>
            <a:lvl3pPr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3pPr>
            <a:lvl4pPr eaLnBrk="0" hangingPunct="0">
              <a:spcBef>
                <a:spcPts val="4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4pPr>
            <a:lvl5pPr eaLnBrk="0" hangingPunct="0">
              <a:spcBef>
                <a:spcPts val="4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9pPr>
          </a:lstStyle>
          <a:p>
            <a:pPr algn="ctr" eaLnBrk="1" hangingPunct="1">
              <a:spcBef>
                <a:spcPct val="0"/>
              </a:spcBef>
              <a:buClrTx/>
              <a:buFontTx/>
              <a:buNone/>
              <a:defRPr/>
            </a:pPr>
            <a:r>
              <a:rPr lang="ru-RU" altLang="ru-RU" sz="4400" dirty="0" smtClean="0">
                <a:solidFill>
                  <a:srgbClr val="7030A0"/>
                </a:solidFill>
              </a:rPr>
              <a:t>«Бюджет для граждан»</a:t>
            </a:r>
          </a:p>
        </p:txBody>
      </p:sp>
      <p:pic>
        <p:nvPicPr>
          <p:cNvPr id="102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11308" y="0"/>
            <a:ext cx="1114322" cy="139076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s://tur-mobile.ru/wp-content/uploads/2020/08/yurev-polskij-mihajlo-arhangelskij-monastyr.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91344" y="1621558"/>
            <a:ext cx="6277000" cy="38802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D:\Марина\ЮП\Gerb_YP2018_nk.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813" y="115888"/>
            <a:ext cx="5048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 Box 1"/>
          <p:cNvSpPr txBox="1">
            <a:spLocks noChangeArrowheads="1"/>
          </p:cNvSpPr>
          <p:nvPr/>
        </p:nvSpPr>
        <p:spPr bwMode="auto">
          <a:xfrm>
            <a:off x="468313" y="620713"/>
            <a:ext cx="822483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endParaRPr lang="ru-RU" altLang="ru-RU" sz="1600" dirty="0" smtClean="0">
              <a:solidFill>
                <a:srgbClr val="0D0D0D"/>
              </a:solidFill>
              <a:latin typeface="Candara" pitchFamily="32" charset="0"/>
            </a:endParaRPr>
          </a:p>
          <a:p>
            <a:pPr algn="ctr" eaLnBrk="1" hangingPunct="1">
              <a:spcBef>
                <a:spcPct val="0"/>
              </a:spcBef>
              <a:spcAft>
                <a:spcPct val="0"/>
              </a:spcAft>
              <a:buClrTx/>
              <a:buSzPct val="100000"/>
              <a:buFontTx/>
              <a:buNone/>
            </a:pP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2000" dirty="0">
                <a:solidFill>
                  <a:srgbClr val="7030A0"/>
                </a:solidFill>
                <a:latin typeface="Times New Roman" pitchFamily="16" charset="0"/>
                <a:cs typeface="Times New Roman" pitchFamily="16" charset="0"/>
              </a:rPr>
              <a:t>Рост доходов муниципального образования Юрьев-Польский район обеспечивается за счет: </a:t>
            </a:r>
            <a:br>
              <a:rPr lang="ru-RU" altLang="ru-RU" sz="2000" dirty="0">
                <a:solidFill>
                  <a:srgbClr val="7030A0"/>
                </a:solidFill>
                <a:latin typeface="Times New Roman" pitchFamily="16" charset="0"/>
                <a:cs typeface="Times New Roman" pitchFamily="16" charset="0"/>
              </a:rPr>
            </a:br>
            <a:r>
              <a:rPr lang="ru-RU" altLang="ru-RU" sz="1600" dirty="0">
                <a:solidFill>
                  <a:srgbClr val="7030A0"/>
                </a:solidFill>
                <a:latin typeface="Times New Roman" pitchFamily="16" charset="0"/>
                <a:cs typeface="Times New Roman" pitchFamily="16" charset="0"/>
              </a:rPr>
              <a:t/>
            </a:r>
            <a:br>
              <a:rPr lang="ru-RU" altLang="ru-RU" sz="1600" dirty="0">
                <a:solidFill>
                  <a:srgbClr val="7030A0"/>
                </a:solidFill>
                <a:latin typeface="Times New Roman" pitchFamily="16" charset="0"/>
                <a:cs typeface="Times New Roman" pitchFamily="16" charset="0"/>
              </a:rPr>
            </a:br>
            <a:r>
              <a:rPr lang="ru-RU" altLang="ru-RU" sz="1600" dirty="0">
                <a:solidFill>
                  <a:srgbClr val="7030A0"/>
                </a:solidFill>
                <a:latin typeface="Times New Roman" pitchFamily="16" charset="0"/>
                <a:cs typeface="Times New Roman" pitchFamily="16" charset="0"/>
              </a:rPr>
              <a:t/>
            </a:r>
            <a:br>
              <a:rPr lang="ru-RU" altLang="ru-RU" sz="1600" dirty="0">
                <a:solidFill>
                  <a:srgbClr val="7030A0"/>
                </a:solidFill>
                <a:latin typeface="Times New Roman" pitchFamily="16" charset="0"/>
                <a:cs typeface="Times New Roman" pitchFamily="16" charset="0"/>
              </a:rPr>
            </a:br>
            <a:r>
              <a:rPr lang="ru-RU" altLang="ru-RU" sz="1600" dirty="0">
                <a:solidFill>
                  <a:srgbClr val="0D0D0D"/>
                </a:solidFill>
                <a:latin typeface="Times New Roman" pitchFamily="16" charset="0"/>
                <a:cs typeface="Times New Roman" pitchFamily="16" charset="0"/>
              </a:rPr>
              <a:t/>
            </a:r>
            <a:br>
              <a:rPr lang="ru-RU" altLang="ru-RU" sz="1600" dirty="0">
                <a:solidFill>
                  <a:srgbClr val="0D0D0D"/>
                </a:solidFill>
                <a:latin typeface="Times New Roman" pitchFamily="16" charset="0"/>
                <a:cs typeface="Times New Roman" pitchFamily="16" charset="0"/>
              </a:rPr>
            </a:br>
            <a:endParaRPr lang="ru-RU" altLang="ru-RU" sz="1600" dirty="0">
              <a:solidFill>
                <a:srgbClr val="0D0D0D"/>
              </a:solidFill>
              <a:latin typeface="Times New Roman" pitchFamily="16" charset="0"/>
              <a:cs typeface="Times New Roman" pitchFamily="16" charset="0"/>
            </a:endParaRPr>
          </a:p>
        </p:txBody>
      </p:sp>
      <p:sp>
        <p:nvSpPr>
          <p:cNvPr id="14340" name="Text Box 2"/>
          <p:cNvSpPr txBox="1">
            <a:spLocks noChangeArrowheads="1"/>
          </p:cNvSpPr>
          <p:nvPr/>
        </p:nvSpPr>
        <p:spPr bwMode="auto">
          <a:xfrm>
            <a:off x="323850" y="1894854"/>
            <a:ext cx="7951788" cy="420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a:t>
            </a:r>
            <a:r>
              <a:rPr lang="ru-RU" altLang="ru-RU" sz="1800" dirty="0">
                <a:solidFill>
                  <a:schemeClr val="accent1">
                    <a:lumMod val="50000"/>
                  </a:schemeClr>
                </a:solidFill>
                <a:latin typeface="Times New Roman" pitchFamily="16" charset="0"/>
                <a:cs typeface="Times New Roman" pitchFamily="16" charset="0"/>
              </a:rPr>
              <a:t>1</a:t>
            </a:r>
            <a:r>
              <a:rPr lang="ru-RU" altLang="ru-RU" sz="1800" dirty="0" smtClean="0">
                <a:solidFill>
                  <a:schemeClr val="accent1">
                    <a:lumMod val="50000"/>
                  </a:schemeClr>
                </a:solidFill>
                <a:latin typeface="Times New Roman" pitchFamily="16" charset="0"/>
                <a:cs typeface="Times New Roman" pitchFamily="16" charset="0"/>
              </a:rPr>
              <a:t>. Расширения </a:t>
            </a:r>
            <a:r>
              <a:rPr lang="ru-RU" altLang="ru-RU" sz="1800" dirty="0">
                <a:solidFill>
                  <a:schemeClr val="accent1">
                    <a:lumMod val="50000"/>
                  </a:schemeClr>
                </a:solidFill>
                <a:latin typeface="Times New Roman" pitchFamily="16" charset="0"/>
                <a:cs typeface="Times New Roman" pitchFamily="16" charset="0"/>
              </a:rPr>
              <a:t>налогооблагаемой базы за счет стимулирования экономического развития </a:t>
            </a:r>
            <a:r>
              <a:rPr lang="ru-RU" altLang="ru-RU" sz="1800" dirty="0" smtClean="0">
                <a:solidFill>
                  <a:schemeClr val="accent1">
                    <a:lumMod val="50000"/>
                  </a:schemeClr>
                </a:solidFill>
                <a:latin typeface="Times New Roman" pitchFamily="16" charset="0"/>
                <a:cs typeface="Times New Roman" pitchFamily="16" charset="0"/>
              </a:rPr>
              <a:t>организаций</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2. </a:t>
            </a:r>
            <a:r>
              <a:rPr lang="ru-RU" altLang="ru-RU" sz="1800" dirty="0" smtClean="0">
                <a:solidFill>
                  <a:schemeClr val="accent1">
                    <a:lumMod val="50000"/>
                  </a:schemeClr>
                </a:solidFill>
                <a:latin typeface="Times New Roman" pitchFamily="16" charset="0"/>
                <a:cs typeface="Times New Roman" pitchFamily="16" charset="0"/>
              </a:rPr>
              <a:t>Введения </a:t>
            </a:r>
            <a:r>
              <a:rPr lang="ru-RU" altLang="ru-RU" sz="1800" dirty="0">
                <a:solidFill>
                  <a:schemeClr val="accent1">
                    <a:lumMod val="50000"/>
                  </a:schemeClr>
                </a:solidFill>
                <a:latin typeface="Times New Roman" pitchFamily="16" charset="0"/>
                <a:cs typeface="Times New Roman" pitchFamily="16" charset="0"/>
              </a:rPr>
              <a:t>новых предприятий и производственных </a:t>
            </a:r>
            <a:r>
              <a:rPr lang="ru-RU" altLang="ru-RU" sz="1800" dirty="0" smtClean="0">
                <a:solidFill>
                  <a:schemeClr val="accent1">
                    <a:lumMod val="50000"/>
                  </a:schemeClr>
                </a:solidFill>
                <a:latin typeface="Times New Roman" pitchFamily="16" charset="0"/>
                <a:cs typeface="Times New Roman" pitchFamily="16" charset="0"/>
              </a:rPr>
              <a:t>мощностей</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3. </a:t>
            </a:r>
            <a:r>
              <a:rPr lang="ru-RU" altLang="ru-RU" sz="1800" dirty="0" smtClean="0">
                <a:solidFill>
                  <a:schemeClr val="accent1">
                    <a:lumMod val="50000"/>
                  </a:schemeClr>
                </a:solidFill>
                <a:latin typeface="Times New Roman" pitchFamily="16" charset="0"/>
                <a:cs typeface="Times New Roman" pitchFamily="16" charset="0"/>
              </a:rPr>
              <a:t>Роста </a:t>
            </a:r>
            <a:r>
              <a:rPr lang="ru-RU" altLang="ru-RU" sz="1800" dirty="0">
                <a:solidFill>
                  <a:schemeClr val="accent1">
                    <a:lumMod val="50000"/>
                  </a:schemeClr>
                </a:solidFill>
                <a:latin typeface="Times New Roman" pitchFamily="16" charset="0"/>
                <a:cs typeface="Times New Roman" pitchFamily="16" charset="0"/>
              </a:rPr>
              <a:t>денежных доходов </a:t>
            </a:r>
            <a:r>
              <a:rPr lang="ru-RU" altLang="ru-RU" sz="1800" dirty="0" smtClean="0">
                <a:solidFill>
                  <a:schemeClr val="accent1">
                    <a:lumMod val="50000"/>
                  </a:schemeClr>
                </a:solidFill>
                <a:latin typeface="Times New Roman" pitchFamily="16" charset="0"/>
                <a:cs typeface="Times New Roman" pitchFamily="16" charset="0"/>
              </a:rPr>
              <a:t>населения</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4. Л</a:t>
            </a:r>
            <a:r>
              <a:rPr lang="ru-RU" altLang="ru-RU" sz="1800" dirty="0" smtClean="0">
                <a:solidFill>
                  <a:schemeClr val="accent1">
                    <a:lumMod val="50000"/>
                  </a:schemeClr>
                </a:solidFill>
                <a:latin typeface="Times New Roman" pitchFamily="16" charset="0"/>
                <a:cs typeface="Times New Roman" pitchFamily="16" charset="0"/>
              </a:rPr>
              <a:t>егализации </a:t>
            </a:r>
            <a:r>
              <a:rPr lang="ru-RU" altLang="ru-RU" sz="1800" dirty="0">
                <a:solidFill>
                  <a:schemeClr val="accent1">
                    <a:lumMod val="50000"/>
                  </a:schemeClr>
                </a:solidFill>
                <a:latin typeface="Times New Roman" pitchFamily="16" charset="0"/>
                <a:cs typeface="Times New Roman" pitchFamily="16" charset="0"/>
              </a:rPr>
              <a:t>заработной платы работников и выведения из тени доходов физических </a:t>
            </a:r>
            <a:r>
              <a:rPr lang="ru-RU" altLang="ru-RU" sz="1800" dirty="0" smtClean="0">
                <a:solidFill>
                  <a:schemeClr val="accent1">
                    <a:lumMod val="50000"/>
                  </a:schemeClr>
                </a:solidFill>
                <a:latin typeface="Times New Roman" pitchFamily="16" charset="0"/>
                <a:cs typeface="Times New Roman" pitchFamily="16" charset="0"/>
              </a:rPr>
              <a:t>лиц</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5. </a:t>
            </a:r>
            <a:r>
              <a:rPr lang="ru-RU" altLang="ru-RU" sz="1800" dirty="0" smtClean="0">
                <a:solidFill>
                  <a:schemeClr val="accent1">
                    <a:lumMod val="50000"/>
                  </a:schemeClr>
                </a:solidFill>
                <a:latin typeface="Times New Roman" pitchFamily="16" charset="0"/>
                <a:cs typeface="Times New Roman" pitchFamily="16" charset="0"/>
              </a:rPr>
              <a:t>Развития </a:t>
            </a:r>
            <a:r>
              <a:rPr lang="ru-RU" altLang="ru-RU" sz="1800" dirty="0">
                <a:solidFill>
                  <a:schemeClr val="accent1">
                    <a:lumMod val="50000"/>
                  </a:schemeClr>
                </a:solidFill>
                <a:latin typeface="Times New Roman" pitchFamily="16" charset="0"/>
                <a:cs typeface="Times New Roman" pitchFamily="16" charset="0"/>
              </a:rPr>
              <a:t>малого и среднего </a:t>
            </a:r>
            <a:r>
              <a:rPr lang="ru-RU" altLang="ru-RU" sz="1800" dirty="0" smtClean="0">
                <a:solidFill>
                  <a:schemeClr val="accent1">
                    <a:lumMod val="50000"/>
                  </a:schemeClr>
                </a:solidFill>
                <a:latin typeface="Times New Roman" pitchFamily="16" charset="0"/>
                <a:cs typeface="Times New Roman" pitchFamily="16" charset="0"/>
              </a:rPr>
              <a:t>бизнеса</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6. </a:t>
            </a:r>
            <a:r>
              <a:rPr lang="ru-RU" altLang="ru-RU" sz="1800" dirty="0" smtClean="0">
                <a:solidFill>
                  <a:schemeClr val="accent1">
                    <a:lumMod val="50000"/>
                  </a:schemeClr>
                </a:solidFill>
                <a:latin typeface="Times New Roman" pitchFamily="16" charset="0"/>
                <a:cs typeface="Times New Roman" pitchFamily="16" charset="0"/>
              </a:rPr>
              <a:t>Муниципальной </a:t>
            </a:r>
            <a:r>
              <a:rPr lang="ru-RU" altLang="ru-RU" sz="1800" dirty="0">
                <a:solidFill>
                  <a:schemeClr val="accent1">
                    <a:lumMod val="50000"/>
                  </a:schemeClr>
                </a:solidFill>
                <a:latin typeface="Times New Roman" pitchFamily="16" charset="0"/>
                <a:cs typeface="Times New Roman" pitchFamily="16" charset="0"/>
              </a:rPr>
              <a:t>поддержки инвестиционной </a:t>
            </a:r>
            <a:r>
              <a:rPr lang="ru-RU" altLang="ru-RU" sz="1800" dirty="0" smtClean="0">
                <a:solidFill>
                  <a:schemeClr val="accent1">
                    <a:lumMod val="50000"/>
                  </a:schemeClr>
                </a:solidFill>
                <a:latin typeface="Times New Roman" pitchFamily="16" charset="0"/>
                <a:cs typeface="Times New Roman" pitchFamily="16" charset="0"/>
              </a:rPr>
              <a:t>деятельности</a:t>
            </a:r>
            <a:endParaRPr lang="ru-RU" altLang="ru-RU" sz="1800" dirty="0">
              <a:solidFill>
                <a:schemeClr val="accent1">
                  <a:lumMod val="50000"/>
                </a:schemeClr>
              </a:solidFill>
              <a:latin typeface="Times New Roman" pitchFamily="16" charset="0"/>
              <a:cs typeface="Times New Roman" pitchFamily="16" charset="0"/>
            </a:endParaRPr>
          </a:p>
        </p:txBody>
      </p:sp>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381000"/>
            <a:ext cx="82296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Налоговые доходы</a:t>
            </a:r>
          </a:p>
        </p:txBody>
      </p:sp>
      <p:sp>
        <p:nvSpPr>
          <p:cNvPr id="15363" name="AutoShape 2"/>
          <p:cNvSpPr>
            <a:spLocks noChangeArrowheads="1"/>
          </p:cNvSpPr>
          <p:nvPr/>
        </p:nvSpPr>
        <p:spPr bwMode="auto">
          <a:xfrm>
            <a:off x="0" y="1349375"/>
            <a:ext cx="2447925" cy="1081088"/>
          </a:xfrm>
          <a:prstGeom prst="downArrowCallout">
            <a:avLst>
              <a:gd name="adj1" fmla="val 24991"/>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a:solidFill>
                  <a:srgbClr val="FFFFFF"/>
                </a:solidFill>
                <a:latin typeface="Times New Roman" pitchFamily="16" charset="0"/>
                <a:cs typeface="Times New Roman" pitchFamily="16" charset="0"/>
              </a:rPr>
              <a:t>Федеральные налоги</a:t>
            </a:r>
          </a:p>
        </p:txBody>
      </p:sp>
      <p:sp>
        <p:nvSpPr>
          <p:cNvPr id="15364" name="AutoShape 3"/>
          <p:cNvSpPr>
            <a:spLocks noChangeArrowheads="1"/>
          </p:cNvSpPr>
          <p:nvPr/>
        </p:nvSpPr>
        <p:spPr bwMode="auto">
          <a:xfrm>
            <a:off x="4895850" y="1347788"/>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Местные налоги</a:t>
            </a:r>
          </a:p>
        </p:txBody>
      </p:sp>
      <p:sp>
        <p:nvSpPr>
          <p:cNvPr id="15365" name="AutoShape 4"/>
          <p:cNvSpPr>
            <a:spLocks noChangeArrowheads="1"/>
          </p:cNvSpPr>
          <p:nvPr/>
        </p:nvSpPr>
        <p:spPr bwMode="auto">
          <a:xfrm>
            <a:off x="2700338" y="1341438"/>
            <a:ext cx="1933575" cy="1079500"/>
          </a:xfrm>
          <a:prstGeom prst="downArrowCallout">
            <a:avLst>
              <a:gd name="adj1" fmla="val 24994"/>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Региональные налоги</a:t>
            </a:r>
          </a:p>
        </p:txBody>
      </p:sp>
      <p:sp>
        <p:nvSpPr>
          <p:cNvPr id="15366" name="AutoShape 5"/>
          <p:cNvSpPr>
            <a:spLocks noChangeArrowheads="1"/>
          </p:cNvSpPr>
          <p:nvPr/>
        </p:nvSpPr>
        <p:spPr bwMode="auto">
          <a:xfrm>
            <a:off x="0" y="2565400"/>
            <a:ext cx="2627313" cy="4176713"/>
          </a:xfrm>
          <a:prstGeom prst="verticalScroll">
            <a:avLst>
              <a:gd name="adj" fmla="val 12500"/>
            </a:avLst>
          </a:prstGeom>
          <a:solidFill>
            <a:schemeClr val="accent3">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добавленную стоимость</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Акцизы</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Налог на доходы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 4) Налог на прибыль организаций </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5) Налог на добычу полезных ископаемых</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6)Водный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7)Сборы за пользование объектами животного мира и за пользование объектами водных биологических ресурсов</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8) Государственная пошлина</a:t>
            </a:r>
          </a:p>
        </p:txBody>
      </p:sp>
      <p:sp>
        <p:nvSpPr>
          <p:cNvPr id="15367" name="AutoShape 6"/>
          <p:cNvSpPr>
            <a:spLocks noChangeArrowheads="1"/>
          </p:cNvSpPr>
          <p:nvPr/>
        </p:nvSpPr>
        <p:spPr bwMode="auto">
          <a:xfrm>
            <a:off x="2520950" y="2565400"/>
            <a:ext cx="2292350" cy="1674813"/>
          </a:xfrm>
          <a:prstGeom prst="verticalScroll">
            <a:avLst>
              <a:gd name="adj" fmla="val 12500"/>
            </a:avLst>
          </a:prstGeom>
          <a:solidFill>
            <a:schemeClr val="accent3">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организаций</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Налог на игорный бизнес</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Транспортный налог</a:t>
            </a:r>
          </a:p>
        </p:txBody>
      </p:sp>
      <p:pic>
        <p:nvPicPr>
          <p:cNvPr id="15368"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4190" y="4606880"/>
            <a:ext cx="3813826" cy="1851388"/>
          </a:xfrm>
          <a:prstGeom prst="rect">
            <a:avLst/>
          </a:prstGeom>
          <a:solidFill>
            <a:schemeClr val="accent6">
              <a:lumMod val="40000"/>
              <a:lumOff val="60000"/>
            </a:schemeClr>
          </a:solidFill>
          <a:ln>
            <a:noFill/>
          </a:ln>
          <a:extLst/>
        </p:spPr>
      </p:pic>
      <p:sp>
        <p:nvSpPr>
          <p:cNvPr id="15369" name="AutoShape 8"/>
          <p:cNvSpPr>
            <a:spLocks noChangeArrowheads="1"/>
          </p:cNvSpPr>
          <p:nvPr/>
        </p:nvSpPr>
        <p:spPr bwMode="auto">
          <a:xfrm>
            <a:off x="5056188" y="2565400"/>
            <a:ext cx="1944687" cy="1368425"/>
          </a:xfrm>
          <a:prstGeom prst="verticalScroll">
            <a:avLst>
              <a:gd name="adj" fmla="val 12500"/>
            </a:avLst>
          </a:prstGeom>
          <a:solidFill>
            <a:schemeClr val="accent3">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Земельный налог</a:t>
            </a:r>
          </a:p>
        </p:txBody>
      </p:sp>
      <p:sp>
        <p:nvSpPr>
          <p:cNvPr id="15370" name="AutoShape 9"/>
          <p:cNvSpPr>
            <a:spLocks noChangeArrowheads="1"/>
          </p:cNvSpPr>
          <p:nvPr/>
        </p:nvSpPr>
        <p:spPr bwMode="auto">
          <a:xfrm>
            <a:off x="7062788" y="2587625"/>
            <a:ext cx="2089150" cy="3409950"/>
          </a:xfrm>
          <a:prstGeom prst="verticalScroll">
            <a:avLst>
              <a:gd name="adj" fmla="val 12500"/>
            </a:avLst>
          </a:prstGeom>
          <a:solidFill>
            <a:schemeClr val="accent3">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Единый сельскохозяйственный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Упрощенная система налогообложения</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Единый налог на вмененный доход </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4) Патентная система налогообложения</a:t>
            </a: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p:txBody>
      </p:sp>
      <p:sp>
        <p:nvSpPr>
          <p:cNvPr id="15371" name="AutoShape 10"/>
          <p:cNvSpPr>
            <a:spLocks noChangeArrowheads="1"/>
          </p:cNvSpPr>
          <p:nvPr/>
        </p:nvSpPr>
        <p:spPr bwMode="auto">
          <a:xfrm>
            <a:off x="6878638" y="1331913"/>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ts val="45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Специальные налоговые режимы</a:t>
            </a:r>
          </a:p>
        </p:txBody>
      </p:sp>
      <p:pic>
        <p:nvPicPr>
          <p:cNvPr id="153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51850" y="128588"/>
            <a:ext cx="5207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5288" y="1484313"/>
            <a:ext cx="8229600" cy="5113337"/>
          </a:xfrm>
          <a:prstGeom prst="rect">
            <a:avLst/>
          </a:prstGeom>
          <a:noFill/>
          <a:ln w="9525" cap="flat">
            <a:noFill/>
            <a:round/>
            <a:headEnd/>
            <a:tailEnd/>
          </a:ln>
          <a:effectLst/>
        </p:spPr>
        <p:txBody>
          <a:bodyPr lIns="90000" tIns="46800" rIns="90000" bIns="46800"/>
          <a:lstStyle/>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Доходы от использования </a:t>
            </a:r>
            <a:r>
              <a:rPr lang="ru-RU" dirty="0" smtClean="0">
                <a:solidFill>
                  <a:srgbClr val="052E65"/>
                </a:solidFill>
                <a:latin typeface="Times New Roman" pitchFamily="16" charset="0"/>
                <a:cs typeface="Times New Roman" pitchFamily="16" charset="0"/>
              </a:rPr>
              <a:t>имущества и земельных участков, находящихся </a:t>
            </a:r>
            <a:r>
              <a:rPr lang="ru-RU" dirty="0">
                <a:solidFill>
                  <a:srgbClr val="052E65"/>
                </a:solidFill>
                <a:latin typeface="Times New Roman" pitchFamily="16" charset="0"/>
                <a:cs typeface="Times New Roman" pitchFamily="16" charset="0"/>
              </a:rPr>
              <a:t>в государственной или  муниципальной </a:t>
            </a:r>
            <a:r>
              <a:rPr lang="ru-RU" dirty="0" smtClean="0">
                <a:solidFill>
                  <a:srgbClr val="052E65"/>
                </a:solidFill>
                <a:latin typeface="Times New Roman" pitchFamily="16" charset="0"/>
                <a:cs typeface="Times New Roman" pitchFamily="16" charset="0"/>
              </a:rPr>
              <a:t>собственности</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Доходы </a:t>
            </a:r>
            <a:r>
              <a:rPr lang="ru-RU" dirty="0">
                <a:solidFill>
                  <a:srgbClr val="052E65"/>
                </a:solidFill>
                <a:latin typeface="Times New Roman" pitchFamily="16" charset="0"/>
                <a:cs typeface="Times New Roman" pitchFamily="16" charset="0"/>
              </a:rPr>
              <a:t>от продажи </a:t>
            </a:r>
            <a:r>
              <a:rPr lang="ru-RU" dirty="0" smtClean="0">
                <a:solidFill>
                  <a:srgbClr val="052E65"/>
                </a:solidFill>
                <a:latin typeface="Times New Roman" pitchFamily="16" charset="0"/>
                <a:cs typeface="Times New Roman" pitchFamily="16" charset="0"/>
              </a:rPr>
              <a:t>имущества и земельных участков, находящихся </a:t>
            </a:r>
            <a:r>
              <a:rPr lang="ru-RU" dirty="0">
                <a:solidFill>
                  <a:srgbClr val="052E65"/>
                </a:solidFill>
                <a:latin typeface="Times New Roman" pitchFamily="16" charset="0"/>
                <a:cs typeface="Times New Roman" pitchFamily="16" charset="0"/>
              </a:rPr>
              <a:t>в государственной или муниципальной </a:t>
            </a:r>
            <a:r>
              <a:rPr lang="ru-RU" dirty="0" smtClean="0">
                <a:solidFill>
                  <a:srgbClr val="052E65"/>
                </a:solidFill>
                <a:latin typeface="Times New Roman" pitchFamily="16" charset="0"/>
                <a:cs typeface="Times New Roman" pitchFamily="16" charset="0"/>
              </a:rPr>
              <a:t>собственности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Платежи </a:t>
            </a:r>
            <a:r>
              <a:rPr lang="ru-RU" dirty="0">
                <a:solidFill>
                  <a:srgbClr val="052E65"/>
                </a:solidFill>
                <a:latin typeface="Times New Roman" pitchFamily="16" charset="0"/>
                <a:cs typeface="Times New Roman" pitchFamily="16" charset="0"/>
              </a:rPr>
              <a:t>при пользовании природными </a:t>
            </a:r>
            <a:r>
              <a:rPr lang="ru-RU" dirty="0" smtClean="0">
                <a:solidFill>
                  <a:srgbClr val="052E65"/>
                </a:solidFill>
                <a:latin typeface="Times New Roman" pitchFamily="16" charset="0"/>
                <a:cs typeface="Times New Roman" pitchFamily="16" charset="0"/>
              </a:rPr>
              <a:t>ресурсами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a:t>
            </a:r>
            <a:r>
              <a:rPr lang="ru-RU" dirty="0" smtClean="0">
                <a:solidFill>
                  <a:srgbClr val="052E65"/>
                </a:solidFill>
                <a:latin typeface="Times New Roman" pitchFamily="16" charset="0"/>
                <a:cs typeface="Times New Roman" pitchFamily="16" charset="0"/>
              </a:rPr>
              <a:t>оходы </a:t>
            </a:r>
            <a:r>
              <a:rPr lang="ru-RU" dirty="0">
                <a:solidFill>
                  <a:srgbClr val="052E65"/>
                </a:solidFill>
                <a:latin typeface="Times New Roman" pitchFamily="16" charset="0"/>
                <a:cs typeface="Times New Roman" pitchFamily="16" charset="0"/>
              </a:rPr>
              <a:t>от платных услуг, оказываемых казенными </a:t>
            </a:r>
            <a:r>
              <a:rPr lang="ru-RU" dirty="0" smtClean="0">
                <a:solidFill>
                  <a:srgbClr val="052E65"/>
                </a:solidFill>
                <a:latin typeface="Times New Roman" pitchFamily="16" charset="0"/>
                <a:cs typeface="Times New Roman" pitchFamily="16" charset="0"/>
              </a:rPr>
              <a:t>учреждениями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А</a:t>
            </a:r>
            <a:r>
              <a:rPr lang="ru-RU" dirty="0" smtClean="0">
                <a:solidFill>
                  <a:srgbClr val="052E65"/>
                </a:solidFill>
                <a:latin typeface="Times New Roman" pitchFamily="16" charset="0"/>
                <a:cs typeface="Times New Roman" pitchFamily="16" charset="0"/>
              </a:rPr>
              <a:t>дминистративные </a:t>
            </a:r>
            <a:r>
              <a:rPr lang="ru-RU" dirty="0">
                <a:solidFill>
                  <a:srgbClr val="052E65"/>
                </a:solidFill>
                <a:latin typeface="Times New Roman" pitchFamily="16" charset="0"/>
                <a:cs typeface="Times New Roman" pitchFamily="16" charset="0"/>
              </a:rPr>
              <a:t>платежи и сборы</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Штрафы</a:t>
            </a:r>
            <a:r>
              <a:rPr lang="ru-RU" dirty="0">
                <a:solidFill>
                  <a:srgbClr val="052E65"/>
                </a:solidFill>
                <a:latin typeface="Times New Roman" pitchFamily="16" charset="0"/>
                <a:cs typeface="Times New Roman" pitchFamily="16" charset="0"/>
              </a:rPr>
              <a:t>, санкции, возмещение </a:t>
            </a:r>
            <a:r>
              <a:rPr lang="ru-RU" dirty="0" smtClean="0">
                <a:solidFill>
                  <a:srgbClr val="052E65"/>
                </a:solidFill>
                <a:latin typeface="Times New Roman" pitchFamily="16" charset="0"/>
                <a:cs typeface="Times New Roman" pitchFamily="16" charset="0"/>
              </a:rPr>
              <a:t>ущерба</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Средства </a:t>
            </a:r>
            <a:r>
              <a:rPr lang="ru-RU" dirty="0">
                <a:solidFill>
                  <a:srgbClr val="052E65"/>
                </a:solidFill>
                <a:latin typeface="Times New Roman" pitchFamily="16" charset="0"/>
                <a:cs typeface="Times New Roman" pitchFamily="16" charset="0"/>
              </a:rPr>
              <a:t>самообложения </a:t>
            </a:r>
            <a:r>
              <a:rPr lang="ru-RU" dirty="0" smtClean="0">
                <a:solidFill>
                  <a:srgbClr val="052E65"/>
                </a:solidFill>
                <a:latin typeface="Times New Roman" pitchFamily="16" charset="0"/>
                <a:cs typeface="Times New Roman" pitchFamily="16" charset="0"/>
              </a:rPr>
              <a:t>граждан</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И</a:t>
            </a:r>
            <a:r>
              <a:rPr lang="ru-RU" dirty="0" smtClean="0">
                <a:solidFill>
                  <a:srgbClr val="052E65"/>
                </a:solidFill>
                <a:latin typeface="Times New Roman" pitchFamily="16" charset="0"/>
                <a:cs typeface="Times New Roman" pitchFamily="16" charset="0"/>
              </a:rPr>
              <a:t>ные </a:t>
            </a:r>
            <a:r>
              <a:rPr lang="ru-RU" dirty="0">
                <a:solidFill>
                  <a:srgbClr val="052E65"/>
                </a:solidFill>
                <a:latin typeface="Times New Roman" pitchFamily="16" charset="0"/>
                <a:cs typeface="Times New Roman" pitchFamily="16" charset="0"/>
              </a:rPr>
              <a:t>неналоговые </a:t>
            </a:r>
            <a:r>
              <a:rPr lang="ru-RU" dirty="0" smtClean="0">
                <a:solidFill>
                  <a:srgbClr val="052E65"/>
                </a:solidFill>
                <a:latin typeface="Times New Roman" pitchFamily="16" charset="0"/>
                <a:cs typeface="Times New Roman" pitchFamily="16" charset="0"/>
              </a:rPr>
              <a:t>доходы</a:t>
            </a:r>
            <a:endParaRPr lang="ru-RU" dirty="0">
              <a:solidFill>
                <a:srgbClr val="052E65"/>
              </a:solidFill>
              <a:latin typeface="Times New Roman" pitchFamily="16" charset="0"/>
              <a:cs typeface="Times New Roman" pitchFamily="16" charset="0"/>
            </a:endParaRPr>
          </a:p>
          <a:p>
            <a:pPr marL="268288" indent="-265113">
              <a:spcBef>
                <a:spcPts val="500"/>
              </a:spcBef>
              <a:buClrTx/>
              <a:buFontTx/>
              <a:buNone/>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endParaRPr lang="ru-RU" dirty="0">
              <a:solidFill>
                <a:srgbClr val="052E65"/>
              </a:solidFill>
              <a:latin typeface="Times New Roman" pitchFamily="16" charset="0"/>
              <a:cs typeface="Times New Roman" pitchFamily="16" charset="0"/>
            </a:endParaRPr>
          </a:p>
        </p:txBody>
      </p:sp>
      <p:sp>
        <p:nvSpPr>
          <p:cNvPr id="16387" name="Text Box 2"/>
          <p:cNvSpPr txBox="1">
            <a:spLocks noChangeArrowheads="1"/>
          </p:cNvSpPr>
          <p:nvPr/>
        </p:nvSpPr>
        <p:spPr bwMode="auto">
          <a:xfrm>
            <a:off x="457200" y="381000"/>
            <a:ext cx="8229600" cy="96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Неналоговые доходы</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32813" y="188913"/>
            <a:ext cx="454025" cy="617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1"/>
          <p:cNvSpPr txBox="1">
            <a:spLocks noChangeArrowheads="1"/>
          </p:cNvSpPr>
          <p:nvPr/>
        </p:nvSpPr>
        <p:spPr bwMode="auto">
          <a:xfrm>
            <a:off x="179388" y="549275"/>
            <a:ext cx="8507412" cy="590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ctr" eaLnBrk="1" hangingPunct="1">
              <a:spcBef>
                <a:spcPts val="400"/>
              </a:spcBef>
              <a:spcAft>
                <a:spcPct val="0"/>
              </a:spcAft>
              <a:buClrTx/>
              <a:buSzPct val="100000"/>
              <a:buFontTx/>
              <a:buNone/>
            </a:pPr>
            <a:r>
              <a:rPr lang="ru-RU" altLang="ru-RU" sz="1600" dirty="0">
                <a:solidFill>
                  <a:srgbClr val="073E87"/>
                </a:solidFill>
                <a:latin typeface="Candara" pitchFamily="32" charset="0"/>
              </a:rPr>
              <a:t>Это средства</a:t>
            </a:r>
            <a:r>
              <a:rPr lang="ru-RU" altLang="ru-RU" sz="2400" dirty="0">
                <a:solidFill>
                  <a:srgbClr val="073E87"/>
                </a:solidFill>
                <a:latin typeface="Candara" pitchFamily="32" charset="0"/>
              </a:rPr>
              <a:t> </a:t>
            </a:r>
            <a:r>
              <a:rPr lang="ru-RU" altLang="ru-RU" sz="1600" dirty="0">
                <a:solidFill>
                  <a:srgbClr val="073E87"/>
                </a:solidFill>
                <a:latin typeface="Candara" pitchFamily="32" charset="0"/>
              </a:rPr>
              <a:t>одного бюджета бюджетной системы РФ, </a:t>
            </a:r>
            <a:r>
              <a:rPr lang="ru-RU" altLang="ru-RU" sz="1600" dirty="0" smtClean="0">
                <a:solidFill>
                  <a:srgbClr val="073E87"/>
                </a:solidFill>
                <a:latin typeface="Candara" pitchFamily="32" charset="0"/>
              </a:rPr>
              <a:t>перечисляемые</a:t>
            </a:r>
          </a:p>
          <a:p>
            <a:pPr algn="ctr" eaLnBrk="1" hangingPunct="1">
              <a:spcBef>
                <a:spcPts val="400"/>
              </a:spcBef>
              <a:spcAft>
                <a:spcPct val="0"/>
              </a:spcAft>
              <a:buClrTx/>
              <a:buSzPct val="100000"/>
              <a:buFontTx/>
              <a:buNone/>
            </a:pPr>
            <a:r>
              <a:rPr lang="ru-RU" altLang="ru-RU" sz="1600" dirty="0" smtClean="0">
                <a:solidFill>
                  <a:srgbClr val="073E87"/>
                </a:solidFill>
                <a:latin typeface="Candara" pitchFamily="32" charset="0"/>
              </a:rPr>
              <a:t>другому бюджету </a:t>
            </a:r>
            <a:r>
              <a:rPr lang="ru-RU" altLang="ru-RU" sz="1600" dirty="0">
                <a:solidFill>
                  <a:srgbClr val="073E87"/>
                </a:solidFill>
                <a:latin typeface="Candara" pitchFamily="32" charset="0"/>
              </a:rPr>
              <a:t>бюджетной системы РФ</a:t>
            </a: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p:txBody>
      </p:sp>
      <p:sp>
        <p:nvSpPr>
          <p:cNvPr id="17412" name="Text Box 2"/>
          <p:cNvSpPr txBox="1">
            <a:spLocks noChangeArrowheads="1"/>
          </p:cNvSpPr>
          <p:nvPr/>
        </p:nvSpPr>
        <p:spPr bwMode="auto">
          <a:xfrm>
            <a:off x="457200" y="260350"/>
            <a:ext cx="82296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Межбюджетные трансферты(безвозмездные поступления)</a:t>
            </a:r>
          </a:p>
        </p:txBody>
      </p:sp>
      <p:sp>
        <p:nvSpPr>
          <p:cNvPr id="17413" name="Rectangle 3"/>
          <p:cNvSpPr>
            <a:spLocks noChangeArrowheads="1"/>
          </p:cNvSpPr>
          <p:nvPr/>
        </p:nvSpPr>
        <p:spPr bwMode="auto">
          <a:xfrm>
            <a:off x="7524750" y="2565400"/>
            <a:ext cx="1366838" cy="2160588"/>
          </a:xfrm>
          <a:prstGeom prst="rect">
            <a:avLst/>
          </a:prstGeom>
          <a:solidFill>
            <a:srgbClr val="C5F28E"/>
          </a:solidFill>
          <a:ln w="9360" cap="sq">
            <a:solidFill>
              <a:srgbClr val="000000"/>
            </a:solidFill>
            <a:miter lim="800000"/>
            <a:headEnd/>
            <a:tailEnd/>
          </a:ln>
          <a:effectLst>
            <a:outerShdw dist="50912" dir="2700000" algn="ctr" rotWithShape="0">
              <a:srgbClr val="808080">
                <a:alpha val="94002"/>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Формы </a:t>
            </a:r>
          </a:p>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бюджетных </a:t>
            </a:r>
          </a:p>
          <a:p>
            <a:pPr algn="ctr" eaLnBrk="1" hangingPunct="1">
              <a:spcBef>
                <a:spcPct val="0"/>
              </a:spcBef>
              <a:spcAft>
                <a:spcPct val="0"/>
              </a:spcAft>
              <a:buClrTx/>
              <a:buSzPct val="100000"/>
              <a:buFontTx/>
              <a:buNone/>
            </a:pPr>
            <a:r>
              <a:rPr lang="ru-RU" altLang="ru-RU" sz="1800" dirty="0" smtClean="0">
                <a:solidFill>
                  <a:srgbClr val="000000"/>
                </a:solidFill>
                <a:latin typeface="Tahoma" pitchFamily="32" charset="0"/>
              </a:rPr>
              <a:t>трансфертов</a:t>
            </a:r>
            <a:endParaRPr lang="ru-RU" altLang="ru-RU" sz="1800" dirty="0">
              <a:solidFill>
                <a:srgbClr val="000000"/>
              </a:solidFill>
              <a:latin typeface="Tahoma" pitchFamily="32" charset="0"/>
            </a:endParaRPr>
          </a:p>
        </p:txBody>
      </p:sp>
      <p:sp>
        <p:nvSpPr>
          <p:cNvPr id="17414" name="Rectangle 4"/>
          <p:cNvSpPr>
            <a:spLocks noChangeArrowheads="1"/>
          </p:cNvSpPr>
          <p:nvPr/>
        </p:nvSpPr>
        <p:spPr bwMode="auto">
          <a:xfrm>
            <a:off x="215106" y="1700213"/>
            <a:ext cx="6913562" cy="865187"/>
          </a:xfrm>
          <a:prstGeom prst="rect">
            <a:avLst/>
          </a:prstGeom>
          <a:solidFill>
            <a:srgbClr val="CCFFCC"/>
          </a:solidFill>
          <a:ln w="9360" cap="sq">
            <a:solidFill>
              <a:srgbClr val="333333"/>
            </a:solidFill>
            <a:miter lim="800000"/>
            <a:headEnd/>
            <a:tailEnd/>
          </a:ln>
          <a:effectLst>
            <a:outerShdw dist="139498" dir="2700000" algn="ctr" rotWithShape="0">
              <a:srgbClr val="808080">
                <a:alpha val="90004"/>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Дотации- </a:t>
            </a:r>
            <a:r>
              <a:rPr lang="ru-RU" altLang="ru-RU" sz="1400" i="1" dirty="0">
                <a:solidFill>
                  <a:srgbClr val="000000"/>
                </a:solidFill>
                <a:latin typeface="Tahoma" pitchFamily="32" charset="0"/>
              </a:rPr>
              <a:t>межбюджетные трансферты, предоставляемые на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б</a:t>
            </a:r>
            <a:r>
              <a:rPr lang="ru-RU" altLang="ru-RU" sz="1400" i="1" dirty="0" smtClean="0">
                <a:solidFill>
                  <a:srgbClr val="000000"/>
                </a:solidFill>
                <a:latin typeface="Tahoma" pitchFamily="32" charset="0"/>
              </a:rPr>
              <a:t>езвозмездной </a:t>
            </a:r>
            <a:r>
              <a:rPr lang="ru-RU" altLang="ru-RU" sz="1400" i="1" dirty="0">
                <a:solidFill>
                  <a:srgbClr val="000000"/>
                </a:solidFill>
                <a:latin typeface="Tahoma" pitchFamily="32" charset="0"/>
              </a:rPr>
              <a:t>и безвозвратной основе без установления направлений</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и(или) условий их использования</a:t>
            </a:r>
          </a:p>
        </p:txBody>
      </p:sp>
      <p:sp>
        <p:nvSpPr>
          <p:cNvPr id="17415" name="Rectangle 5"/>
          <p:cNvSpPr>
            <a:spLocks noChangeArrowheads="1"/>
          </p:cNvSpPr>
          <p:nvPr/>
        </p:nvSpPr>
        <p:spPr bwMode="auto">
          <a:xfrm>
            <a:off x="250825" y="2997200"/>
            <a:ext cx="6842125" cy="1584325"/>
          </a:xfrm>
          <a:prstGeom prst="rect">
            <a:avLst/>
          </a:prstGeom>
          <a:solidFill>
            <a:srgbClr val="CCFFCC"/>
          </a:solidFill>
          <a:ln w="9360" cap="sq">
            <a:solidFill>
              <a:srgbClr val="1C1C1C"/>
            </a:solidFill>
            <a:miter lim="800000"/>
            <a:headEnd/>
            <a:tailEnd/>
          </a:ln>
          <a:effectLst>
            <a:outerShdw dist="101823" dir="2700000" algn="ctr" rotWithShape="0">
              <a:srgbClr val="808080">
                <a:alpha val="95003"/>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Субвенции</a:t>
            </a:r>
            <a:r>
              <a:rPr lang="ru-RU" altLang="ru-RU" sz="1400" dirty="0">
                <a:solidFill>
                  <a:srgbClr val="000000"/>
                </a:solidFill>
                <a:latin typeface="Tahoma" pitchFamily="32" charset="0"/>
              </a:rPr>
              <a:t>- </a:t>
            </a:r>
            <a:r>
              <a:rPr lang="ru-RU" altLang="ru-RU" sz="1400" i="1" dirty="0">
                <a:solidFill>
                  <a:srgbClr val="000000"/>
                </a:solidFill>
                <a:latin typeface="Tahoma" pitchFamily="32" charset="0"/>
              </a:rPr>
              <a:t>бюджетные средства, предоставляемые бюджету другого уровня</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бюджетной системы РФ на безвозмездной и безвозвратной основах на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осуществление определенных целевых расходов, возникающих при выполнении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полномочий РФ, переданных для осуществления </a:t>
            </a:r>
            <a:r>
              <a:rPr lang="ru-RU" altLang="ru-RU" sz="1400" i="1" dirty="0" smtClean="0">
                <a:solidFill>
                  <a:srgbClr val="000000"/>
                </a:solidFill>
                <a:latin typeface="Tahoma" pitchFamily="32" charset="0"/>
              </a:rPr>
              <a:t>органам </a:t>
            </a:r>
            <a:r>
              <a:rPr lang="ru-RU" altLang="ru-RU" sz="1400" i="1" dirty="0">
                <a:solidFill>
                  <a:srgbClr val="000000"/>
                </a:solidFill>
                <a:latin typeface="Tahoma" pitchFamily="32" charset="0"/>
              </a:rPr>
              <a:t>власти другого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уровня бюджетной системы РФ</a:t>
            </a:r>
          </a:p>
        </p:txBody>
      </p:sp>
      <p:sp>
        <p:nvSpPr>
          <p:cNvPr id="17416" name="Rectangle 6"/>
          <p:cNvSpPr>
            <a:spLocks noChangeArrowheads="1"/>
          </p:cNvSpPr>
          <p:nvPr/>
        </p:nvSpPr>
        <p:spPr bwMode="auto">
          <a:xfrm>
            <a:off x="250825" y="5084763"/>
            <a:ext cx="6840538" cy="1441450"/>
          </a:xfrm>
          <a:prstGeom prst="rect">
            <a:avLst/>
          </a:prstGeom>
          <a:solidFill>
            <a:srgbClr val="CCFFCC"/>
          </a:solidFill>
          <a:ln w="9360" cap="sq">
            <a:solidFill>
              <a:srgbClr val="000000"/>
            </a:solidFill>
            <a:miter lim="800000"/>
            <a:headEnd/>
            <a:tailEnd/>
          </a:ln>
          <a:effectLst>
            <a:outerShdw dist="114551" dir="2700000" algn="ctr" rotWithShape="0">
              <a:srgbClr val="808080">
                <a:alpha val="93004"/>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Субсидии</a:t>
            </a:r>
            <a:r>
              <a:rPr lang="ru-RU" altLang="ru-RU" sz="1400" dirty="0">
                <a:solidFill>
                  <a:srgbClr val="000000"/>
                </a:solidFill>
                <a:latin typeface="Tahoma" pitchFamily="32" charset="0"/>
              </a:rPr>
              <a:t>- </a:t>
            </a:r>
            <a:r>
              <a:rPr lang="ru-RU" altLang="ru-RU" sz="1400" i="1" dirty="0">
                <a:solidFill>
                  <a:srgbClr val="000000"/>
                </a:solidFill>
                <a:latin typeface="Tahoma" pitchFamily="32" charset="0"/>
              </a:rPr>
              <a:t>бюджетные средства, предоставляемые бюджету другого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уровня бюджетной системы РФ, в целях  </a:t>
            </a:r>
          </a:p>
          <a:p>
            <a:pPr algn="ctr" eaLnBrk="1" hangingPunct="1">
              <a:spcBef>
                <a:spcPct val="0"/>
              </a:spcBef>
              <a:spcAft>
                <a:spcPct val="0"/>
              </a:spcAft>
              <a:buClrTx/>
              <a:buSzPct val="100000"/>
              <a:buFontTx/>
              <a:buNone/>
            </a:pPr>
            <a:r>
              <a:rPr lang="ru-RU" altLang="ru-RU" sz="1400" i="1" dirty="0" err="1">
                <a:solidFill>
                  <a:srgbClr val="000000"/>
                </a:solidFill>
                <a:latin typeface="Tahoma" pitchFamily="32" charset="0"/>
              </a:rPr>
              <a:t>софинансирования</a:t>
            </a:r>
            <a:r>
              <a:rPr lang="ru-RU" altLang="ru-RU" sz="1400" i="1" dirty="0">
                <a:solidFill>
                  <a:srgbClr val="000000"/>
                </a:solidFill>
                <a:latin typeface="Tahoma" pitchFamily="32" charset="0"/>
              </a:rPr>
              <a:t>, расходных обязательств,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возникающих при выполнении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полномочий органов местного самоуправления по вопросам местного значения</a:t>
            </a:r>
          </a:p>
        </p:txBody>
      </p:sp>
      <p:sp>
        <p:nvSpPr>
          <p:cNvPr id="17419" name="AutoShape 9"/>
          <p:cNvSpPr>
            <a:spLocks noChangeArrowheads="1"/>
          </p:cNvSpPr>
          <p:nvPr/>
        </p:nvSpPr>
        <p:spPr bwMode="auto">
          <a:xfrm>
            <a:off x="7164388" y="3500438"/>
            <a:ext cx="288925" cy="485775"/>
          </a:xfrm>
          <a:prstGeom prst="leftArrow">
            <a:avLst>
              <a:gd name="adj1" fmla="val 50000"/>
              <a:gd name="adj2" fmla="val 25000"/>
            </a:avLst>
          </a:prstGeom>
          <a:solidFill>
            <a:schemeClr val="accent4">
              <a:lumMod val="50000"/>
            </a:schemeClr>
          </a:solidFill>
          <a:ln w="9360" cap="sq">
            <a:solidFill>
              <a:srgbClr val="000000"/>
            </a:solidFill>
            <a:miter lim="800000"/>
            <a:headEnd/>
            <a:tailEnd/>
          </a:ln>
        </p:spPr>
        <p:txBody>
          <a:bodyPr wrap="none" anchor="ctr"/>
          <a:lstStyle/>
          <a:p>
            <a:endParaRPr lang="ru-RU" altLang="ru-RU"/>
          </a:p>
        </p:txBody>
      </p:sp>
      <p:sp>
        <p:nvSpPr>
          <p:cNvPr id="2" name="Стрелка вправо 1"/>
          <p:cNvSpPr/>
          <p:nvPr/>
        </p:nvSpPr>
        <p:spPr>
          <a:xfrm rot="12708942">
            <a:off x="7185844" y="2036743"/>
            <a:ext cx="821083" cy="315413"/>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rot="3509969">
            <a:off x="7528204" y="4724665"/>
            <a:ext cx="410382" cy="846272"/>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descr="http://www.molchanovo.ru/image/resize/800x600/upload/images/icon/xw_1264536.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70538" y="4043514"/>
            <a:ext cx="1249470" cy="814731"/>
          </a:xfrm>
          <a:prstGeom prst="rect">
            <a:avLst/>
          </a:prstGeom>
          <a:noFill/>
          <a:ln>
            <a:noFill/>
          </a:ln>
        </p:spPr>
      </p:pic>
      <p:sp>
        <p:nvSpPr>
          <p:cNvPr id="18434" name="Text Box 1"/>
          <p:cNvSpPr txBox="1">
            <a:spLocks noChangeArrowheads="1"/>
          </p:cNvSpPr>
          <p:nvPr/>
        </p:nvSpPr>
        <p:spPr bwMode="auto">
          <a:xfrm>
            <a:off x="182563" y="115888"/>
            <a:ext cx="8493125"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Candara" pitchFamily="32" charset="0"/>
              </a:rPr>
              <a:t>Расходы бюджета </a:t>
            </a:r>
            <a:r>
              <a:rPr lang="ru-RU" altLang="ru-RU" sz="1600" dirty="0">
                <a:solidFill>
                  <a:srgbClr val="7030A0"/>
                </a:solidFill>
                <a:latin typeface="Candara" pitchFamily="32" charset="0"/>
              </a:rPr>
              <a:t>– </a:t>
            </a:r>
            <a:r>
              <a:rPr lang="ru-RU" altLang="ru-RU" sz="1600" dirty="0">
                <a:solidFill>
                  <a:srgbClr val="0D0D0D"/>
                </a:solidFill>
                <a:latin typeface="Times New Roman" pitchFamily="16" charset="0"/>
                <a:cs typeface="Times New Roman" pitchFamily="16" charset="0"/>
              </a:rPr>
              <a:t>выплачиваемые из бюджета денежные средства, за </a:t>
            </a:r>
            <a:endParaRPr lang="ru-RU" altLang="ru-RU" sz="1600" dirty="0" smtClean="0">
              <a:solidFill>
                <a:srgbClr val="0D0D0D"/>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1600" dirty="0">
                <a:solidFill>
                  <a:srgbClr val="0D0D0D"/>
                </a:solidFill>
                <a:latin typeface="Times New Roman" pitchFamily="16" charset="0"/>
                <a:cs typeface="Times New Roman" pitchFamily="16" charset="0"/>
              </a:rPr>
              <a:t>и</a:t>
            </a:r>
            <a:r>
              <a:rPr lang="ru-RU" altLang="ru-RU" sz="1600" dirty="0" smtClean="0">
                <a:solidFill>
                  <a:srgbClr val="0D0D0D"/>
                </a:solidFill>
                <a:latin typeface="Times New Roman" pitchFamily="16" charset="0"/>
                <a:cs typeface="Times New Roman" pitchFamily="16" charset="0"/>
              </a:rPr>
              <a:t>сключением средств</a:t>
            </a:r>
            <a:r>
              <a:rPr lang="ru-RU" altLang="ru-RU" sz="1600" dirty="0">
                <a:solidFill>
                  <a:srgbClr val="0D0D0D"/>
                </a:solidFill>
                <a:latin typeface="Times New Roman" pitchFamily="16" charset="0"/>
                <a:cs typeface="Times New Roman" pitchFamily="16" charset="0"/>
              </a:rPr>
              <a:t>, являющихся источниками финансирования дефицита бюджета  </a:t>
            </a:r>
          </a:p>
        </p:txBody>
      </p:sp>
      <p:sp>
        <p:nvSpPr>
          <p:cNvPr id="18435" name="Text Box 2"/>
          <p:cNvSpPr txBox="1">
            <a:spLocks noChangeArrowheads="1"/>
          </p:cNvSpPr>
          <p:nvPr/>
        </p:nvSpPr>
        <p:spPr bwMode="auto">
          <a:xfrm>
            <a:off x="266700" y="1231106"/>
            <a:ext cx="8075612" cy="482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p:txBody>
      </p:sp>
      <p:pic>
        <p:nvPicPr>
          <p:cNvPr id="1843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5563" y="1287463"/>
            <a:ext cx="16002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8438"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6700" y="4005263"/>
            <a:ext cx="1497013"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8439"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4988" y="2560638"/>
            <a:ext cx="1439862" cy="105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8440" name="Text Box 7"/>
          <p:cNvSpPr txBox="1">
            <a:spLocks noChangeArrowheads="1"/>
          </p:cNvSpPr>
          <p:nvPr/>
        </p:nvSpPr>
        <p:spPr bwMode="auto">
          <a:xfrm>
            <a:off x="301625" y="2235200"/>
            <a:ext cx="20875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социальную политику</a:t>
            </a:r>
          </a:p>
        </p:txBody>
      </p:sp>
      <p:sp>
        <p:nvSpPr>
          <p:cNvPr id="18441" name="Text Box 8"/>
          <p:cNvSpPr txBox="1">
            <a:spLocks noChangeArrowheads="1"/>
          </p:cNvSpPr>
          <p:nvPr/>
        </p:nvSpPr>
        <p:spPr bwMode="auto">
          <a:xfrm>
            <a:off x="1254125" y="1006475"/>
            <a:ext cx="2236788"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ЖКХ</a:t>
            </a:r>
          </a:p>
        </p:txBody>
      </p:sp>
      <p:sp>
        <p:nvSpPr>
          <p:cNvPr id="18442" name="Text Box 9"/>
          <p:cNvSpPr txBox="1">
            <a:spLocks noChangeArrowheads="1"/>
          </p:cNvSpPr>
          <p:nvPr/>
        </p:nvSpPr>
        <p:spPr bwMode="auto">
          <a:xfrm>
            <a:off x="7046913" y="2276475"/>
            <a:ext cx="14414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культуру</a:t>
            </a:r>
          </a:p>
        </p:txBody>
      </p:sp>
      <p:sp>
        <p:nvSpPr>
          <p:cNvPr id="18443" name="Text Box 10"/>
          <p:cNvSpPr txBox="1">
            <a:spLocks noChangeArrowheads="1"/>
          </p:cNvSpPr>
          <p:nvPr/>
        </p:nvSpPr>
        <p:spPr bwMode="auto">
          <a:xfrm>
            <a:off x="3754438" y="5408613"/>
            <a:ext cx="24193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охрану окружающей среды </a:t>
            </a:r>
          </a:p>
        </p:txBody>
      </p:sp>
      <p:sp>
        <p:nvSpPr>
          <p:cNvPr id="18444" name="Text Box 11"/>
          <p:cNvSpPr txBox="1">
            <a:spLocks noChangeArrowheads="1"/>
          </p:cNvSpPr>
          <p:nvPr/>
        </p:nvSpPr>
        <p:spPr bwMode="auto">
          <a:xfrm>
            <a:off x="179388" y="3644900"/>
            <a:ext cx="2303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физ.культуру и спорт</a:t>
            </a:r>
          </a:p>
        </p:txBody>
      </p:sp>
      <p:sp>
        <p:nvSpPr>
          <p:cNvPr id="18445" name="AutoShape 12"/>
          <p:cNvSpPr>
            <a:spLocks noChangeArrowheads="1"/>
          </p:cNvSpPr>
          <p:nvPr/>
        </p:nvSpPr>
        <p:spPr bwMode="auto">
          <a:xfrm rot="3180000">
            <a:off x="5772944" y="4483894"/>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6" name="AutoShape 13"/>
          <p:cNvSpPr>
            <a:spLocks noChangeArrowheads="1"/>
          </p:cNvSpPr>
          <p:nvPr/>
        </p:nvSpPr>
        <p:spPr bwMode="auto">
          <a:xfrm rot="18840000">
            <a:off x="5383531" y="2340520"/>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7" name="AutoShape 14"/>
          <p:cNvSpPr>
            <a:spLocks noChangeArrowheads="1"/>
          </p:cNvSpPr>
          <p:nvPr/>
        </p:nvSpPr>
        <p:spPr bwMode="auto">
          <a:xfrm rot="9840000">
            <a:off x="2498512" y="3839959"/>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8" name="AutoShape 15"/>
          <p:cNvSpPr>
            <a:spLocks noChangeArrowheads="1"/>
          </p:cNvSpPr>
          <p:nvPr/>
        </p:nvSpPr>
        <p:spPr bwMode="auto">
          <a:xfrm rot="8280000">
            <a:off x="2599772" y="452165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9" name="AutoShape 16"/>
          <p:cNvSpPr>
            <a:spLocks noChangeArrowheads="1"/>
          </p:cNvSpPr>
          <p:nvPr/>
        </p:nvSpPr>
        <p:spPr bwMode="auto">
          <a:xfrm>
            <a:off x="4399098" y="2219325"/>
            <a:ext cx="485775" cy="576263"/>
          </a:xfrm>
          <a:prstGeom prst="upArrow">
            <a:avLst>
              <a:gd name="adj1" fmla="val 50000"/>
              <a:gd name="adj2" fmla="val 29657"/>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0" name="AutoShape 17"/>
          <p:cNvSpPr>
            <a:spLocks noChangeArrowheads="1"/>
          </p:cNvSpPr>
          <p:nvPr/>
        </p:nvSpPr>
        <p:spPr bwMode="auto">
          <a:xfrm>
            <a:off x="4457700" y="4656138"/>
            <a:ext cx="485775" cy="577850"/>
          </a:xfrm>
          <a:prstGeom prst="downArrow">
            <a:avLst>
              <a:gd name="adj1" fmla="val 50000"/>
              <a:gd name="adj2" fmla="val 29739"/>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1" name="Text Box 19"/>
          <p:cNvSpPr txBox="1">
            <a:spLocks noChangeArrowheads="1"/>
          </p:cNvSpPr>
          <p:nvPr/>
        </p:nvSpPr>
        <p:spPr bwMode="auto">
          <a:xfrm>
            <a:off x="3789363" y="1046163"/>
            <a:ext cx="17192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образование</a:t>
            </a:r>
          </a:p>
        </p:txBody>
      </p:sp>
      <p:pic>
        <p:nvPicPr>
          <p:cNvPr id="18452" name="Picture 2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325563" y="5572125"/>
            <a:ext cx="1716087"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8453" name="Picture 2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995738" y="5805488"/>
            <a:ext cx="164306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8457" name="Text Box 25"/>
          <p:cNvSpPr txBox="1">
            <a:spLocks noChangeArrowheads="1"/>
          </p:cNvSpPr>
          <p:nvPr/>
        </p:nvSpPr>
        <p:spPr bwMode="auto">
          <a:xfrm>
            <a:off x="6216650" y="5154613"/>
            <a:ext cx="284797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безопасность</a:t>
            </a:r>
          </a:p>
          <a:p>
            <a:pPr eaLnBrk="1" hangingPunct="1">
              <a:spcBef>
                <a:spcPct val="0"/>
              </a:spcBef>
              <a:spcAft>
                <a:spcPct val="0"/>
              </a:spcAft>
              <a:buClrTx/>
              <a:buSzPct val="100000"/>
              <a:buFontTx/>
              <a:buNone/>
            </a:pPr>
            <a:r>
              <a:rPr lang="ru-RU" altLang="ru-RU" sz="1200">
                <a:solidFill>
                  <a:srgbClr val="000000"/>
                </a:solidFill>
                <a:latin typeface="Tahoma" pitchFamily="32" charset="0"/>
              </a:rPr>
              <a:t> и правоохранительную деятельность</a:t>
            </a:r>
          </a:p>
        </p:txBody>
      </p:sp>
      <p:sp>
        <p:nvSpPr>
          <p:cNvPr id="18458" name="Text Box 26"/>
          <p:cNvSpPr txBox="1">
            <a:spLocks noChangeArrowheads="1"/>
          </p:cNvSpPr>
          <p:nvPr/>
        </p:nvSpPr>
        <p:spPr bwMode="auto">
          <a:xfrm>
            <a:off x="6896100" y="3609975"/>
            <a:ext cx="2212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экономику</a:t>
            </a:r>
          </a:p>
        </p:txBody>
      </p:sp>
      <p:sp>
        <p:nvSpPr>
          <p:cNvPr id="18459" name="Text Box 27"/>
          <p:cNvSpPr txBox="1">
            <a:spLocks noChangeArrowheads="1"/>
          </p:cNvSpPr>
          <p:nvPr/>
        </p:nvSpPr>
        <p:spPr bwMode="auto">
          <a:xfrm>
            <a:off x="1060450" y="5191125"/>
            <a:ext cx="26590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средства массовой информации</a:t>
            </a:r>
          </a:p>
        </p:txBody>
      </p:sp>
      <p:sp>
        <p:nvSpPr>
          <p:cNvPr id="18460" name="Text Box 28"/>
          <p:cNvSpPr txBox="1">
            <a:spLocks noChangeArrowheads="1"/>
          </p:cNvSpPr>
          <p:nvPr/>
        </p:nvSpPr>
        <p:spPr bwMode="auto">
          <a:xfrm>
            <a:off x="5802313" y="1006475"/>
            <a:ext cx="3076781" cy="27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dirty="0" smtClean="0">
                <a:solidFill>
                  <a:srgbClr val="000000"/>
                </a:solidFill>
                <a:latin typeface="Tahoma" pitchFamily="32" charset="0"/>
              </a:rPr>
              <a:t>        На общегосударственные вопросы </a:t>
            </a:r>
            <a:endParaRPr lang="ru-RU" altLang="ru-RU" sz="1200" dirty="0">
              <a:solidFill>
                <a:srgbClr val="000000"/>
              </a:solidFill>
              <a:latin typeface="Tahoma" pitchFamily="32" charset="0"/>
            </a:endParaRPr>
          </a:p>
        </p:txBody>
      </p:sp>
      <p:sp>
        <p:nvSpPr>
          <p:cNvPr id="18462" name="AutoShape 29"/>
          <p:cNvSpPr>
            <a:spLocks noChangeArrowheads="1"/>
          </p:cNvSpPr>
          <p:nvPr/>
        </p:nvSpPr>
        <p:spPr bwMode="auto">
          <a:xfrm rot="-9240000">
            <a:off x="2619705" y="3006054"/>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3" name="AutoShape 30"/>
          <p:cNvSpPr>
            <a:spLocks noChangeArrowheads="1"/>
          </p:cNvSpPr>
          <p:nvPr/>
        </p:nvSpPr>
        <p:spPr bwMode="auto">
          <a:xfrm rot="-7680000">
            <a:off x="2809269" y="2354855"/>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4" name="AutoShape 31"/>
          <p:cNvSpPr>
            <a:spLocks noChangeArrowheads="1"/>
          </p:cNvSpPr>
          <p:nvPr/>
        </p:nvSpPr>
        <p:spPr bwMode="auto">
          <a:xfrm rot="1560000">
            <a:off x="5862717" y="3699557"/>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5" name="AutoShape 32"/>
          <p:cNvSpPr>
            <a:spLocks noChangeArrowheads="1"/>
          </p:cNvSpPr>
          <p:nvPr/>
        </p:nvSpPr>
        <p:spPr bwMode="auto">
          <a:xfrm rot="20280000">
            <a:off x="5797999" y="286856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pic>
        <p:nvPicPr>
          <p:cNvPr id="18466" name="Рисунок 39" descr="https://2019gd.ru/wp-content/uploads/2016/06/%D0%A4%D0%B5%D0%B4%D0%B5%D1%80%D0%B0%D0%BB%D1%8C%D0%BD%D1%8B%D0%B9-%D0%BF%D0%B5%D1%80%D0%B5%D1%87%D0%B5%D0%BD%D1%8C-%D1%83%D1%87%D0%B5%D0%B1%D0%BD%D0%B8%D0%BA%D0%BE%D0%B2-2017.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65563" y="1344613"/>
            <a:ext cx="1098550" cy="87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748860" y="5613401"/>
            <a:ext cx="1782366"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050" name="Picture 2" descr="https://asninfo.ru/images/articles/9cb1dd28/ded5750b1ca4b83dff449854.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635896" y="3031125"/>
            <a:ext cx="2106661" cy="149086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strategy24.ru/images/news/201909/8d889abe9494a97e8811d3465de57a51.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996260" y="2549193"/>
            <a:ext cx="1647497" cy="1078576"/>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H:\Фомина\Герб ЮП район (ходовой).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239842" y="188640"/>
            <a:ext cx="785787"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Рисунок 37" descr="http://vbryanske.com/media/imgs2018/avtobusjpg.jpg"/>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767638" y="4257398"/>
            <a:ext cx="1340866" cy="827786"/>
          </a:xfrm>
          <a:prstGeom prst="rect">
            <a:avLst/>
          </a:prstGeom>
          <a:noFill/>
          <a:ln>
            <a:noFill/>
          </a:ln>
        </p:spPr>
      </p:pic>
      <p:pic>
        <p:nvPicPr>
          <p:cNvPr id="39" name="Рисунок 38" descr="http://www.yp33.ru/tinybrowser/images/news/_full/_20180220_mfc_04.jpg"/>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444207" y="1287462"/>
            <a:ext cx="2044156" cy="989013"/>
          </a:xfrm>
          <a:prstGeom prst="rect">
            <a:avLst/>
          </a:prstGeom>
          <a:noFill/>
          <a:ln>
            <a:noFill/>
          </a:ln>
        </p:spPr>
      </p:pic>
    </p:spTree>
    <p:extLst>
      <p:ext uri="{BB962C8B-B14F-4D97-AF65-F5344CB8AC3E}">
        <p14:creationId xmlns:p14="http://schemas.microsoft.com/office/powerpoint/2010/main" xmlns="" val="16178140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86100" y="2674938"/>
            <a:ext cx="2979738" cy="345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9459" name="Text Box 2"/>
          <p:cNvSpPr txBox="1">
            <a:spLocks noChangeArrowheads="1"/>
          </p:cNvSpPr>
          <p:nvPr/>
        </p:nvSpPr>
        <p:spPr bwMode="auto">
          <a:xfrm>
            <a:off x="457200" y="333375"/>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i="1" dirty="0">
                <a:solidFill>
                  <a:srgbClr val="FFFFFF"/>
                </a:solidFill>
                <a:latin typeface="Candara" pitchFamily="32" charset="0"/>
              </a:rPr>
              <a:t/>
            </a:r>
            <a:br>
              <a:rPr lang="ru-RU" altLang="ru-RU" sz="1400" b="1" i="1" dirty="0">
                <a:solidFill>
                  <a:srgbClr val="FFFFFF"/>
                </a:solidFill>
                <a:latin typeface="Candara" pitchFamily="32" charset="0"/>
              </a:rPr>
            </a:br>
            <a:r>
              <a:rPr lang="ru-RU" altLang="ru-RU" sz="1400" b="1" i="1" dirty="0">
                <a:solidFill>
                  <a:srgbClr val="FFFFFF"/>
                </a:solidFill>
                <a:latin typeface="Candara" pitchFamily="32" charset="0"/>
              </a:rPr>
              <a:t/>
            </a:r>
            <a:br>
              <a:rPr lang="ru-RU" altLang="ru-RU" sz="1400" b="1" i="1" dirty="0">
                <a:solidFill>
                  <a:srgbClr val="FFFFFF"/>
                </a:solidFill>
                <a:latin typeface="Candara" pitchFamily="32" charset="0"/>
              </a:rPr>
            </a:br>
            <a:r>
              <a:rPr lang="ru-RU" altLang="ru-RU" sz="2000" i="1" dirty="0">
                <a:solidFill>
                  <a:srgbClr val="7030A0"/>
                </a:solidFill>
                <a:latin typeface="Times New Roman" pitchFamily="16" charset="0"/>
                <a:cs typeface="Times New Roman" pitchFamily="16" charset="0"/>
              </a:rPr>
              <a:t>ЧТО ТАКОЕ «ДЕФИЦИТ» И «ПРОФИЦИТ» БЮДЖЕТА?</a:t>
            </a:r>
            <a:r>
              <a:rPr lang="ru-RU" altLang="ru-RU" sz="2000" dirty="0">
                <a:solidFill>
                  <a:srgbClr val="7030A0"/>
                </a:solidFill>
                <a:latin typeface="Times New Roman" pitchFamily="16" charset="0"/>
                <a:cs typeface="Times New Roman" pitchFamily="16" charset="0"/>
              </a:rPr>
              <a:t> </a:t>
            </a:r>
            <a:br>
              <a:rPr lang="ru-RU" altLang="ru-RU" sz="2000" dirty="0">
                <a:solidFill>
                  <a:srgbClr val="7030A0"/>
                </a:solidFill>
                <a:latin typeface="Times New Roman" pitchFamily="16" charset="0"/>
                <a:cs typeface="Times New Roman" pitchFamily="16" charset="0"/>
              </a:rPr>
            </a:br>
            <a:r>
              <a:rPr lang="ru-RU" altLang="ru-RU" sz="1400" dirty="0">
                <a:solidFill>
                  <a:srgbClr val="000000"/>
                </a:solidFill>
                <a:latin typeface="Times New Roman" pitchFamily="16" charset="0"/>
                <a:cs typeface="Times New Roman" pitchFamily="16" charset="0"/>
              </a:rPr>
              <a:t>Не всегда доходы бывают равны расходам, поэтому бюджет бывает</a:t>
            </a:r>
            <a:r>
              <a:rPr lang="ru-RU" altLang="ru-RU" sz="3600" dirty="0">
                <a:solidFill>
                  <a:srgbClr val="000000"/>
                </a:solidFill>
                <a:latin typeface="Times New Roman" pitchFamily="16" charset="0"/>
                <a:cs typeface="Times New Roman" pitchFamily="16" charset="0"/>
              </a:rPr>
              <a:t> </a:t>
            </a:r>
          </a:p>
        </p:txBody>
      </p:sp>
      <p:sp>
        <p:nvSpPr>
          <p:cNvPr id="19460" name="Oval 3"/>
          <p:cNvSpPr>
            <a:spLocks noChangeArrowheads="1"/>
          </p:cNvSpPr>
          <p:nvPr/>
        </p:nvSpPr>
        <p:spPr bwMode="auto">
          <a:xfrm>
            <a:off x="179388" y="1863725"/>
            <a:ext cx="2736850" cy="1512888"/>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err="1" smtClean="0">
                <a:solidFill>
                  <a:srgbClr val="262626"/>
                </a:solidFill>
              </a:rPr>
              <a:t>Профицитный</a:t>
            </a:r>
            <a:endParaRPr lang="ru-RU" altLang="ru-RU" sz="1800" u="sng" dirty="0" smtClean="0">
              <a:solidFill>
                <a:srgbClr val="262626"/>
              </a:solidFill>
            </a:endParaRPr>
          </a:p>
          <a:p>
            <a:pPr algn="ctr" eaLnBrk="1" hangingPunct="1">
              <a:buClrTx/>
              <a:buFontTx/>
              <a:buNone/>
              <a:defRPr/>
            </a:pPr>
            <a:r>
              <a:rPr lang="ru-RU" altLang="ru-RU" sz="1800" dirty="0" smtClean="0">
                <a:solidFill>
                  <a:srgbClr val="262626"/>
                </a:solidFill>
              </a:rPr>
              <a:t>Превышение доходов</a:t>
            </a:r>
          </a:p>
          <a:p>
            <a:pPr algn="ctr" eaLnBrk="1" hangingPunct="1">
              <a:buClrTx/>
              <a:buFontTx/>
              <a:buNone/>
              <a:defRPr/>
            </a:pPr>
            <a:r>
              <a:rPr lang="ru-RU" altLang="ru-RU" sz="1800" dirty="0" smtClean="0">
                <a:solidFill>
                  <a:srgbClr val="262626"/>
                </a:solidFill>
              </a:rPr>
              <a:t>бюджета над его </a:t>
            </a:r>
          </a:p>
          <a:p>
            <a:pPr algn="ctr" eaLnBrk="1" hangingPunct="1">
              <a:buClrTx/>
              <a:buFontTx/>
              <a:buNone/>
              <a:defRPr/>
            </a:pPr>
            <a:r>
              <a:rPr lang="ru-RU" altLang="ru-RU" sz="1800" dirty="0" smtClean="0">
                <a:solidFill>
                  <a:srgbClr val="262626"/>
                </a:solidFill>
              </a:rPr>
              <a:t>расходами</a:t>
            </a:r>
          </a:p>
        </p:txBody>
      </p:sp>
      <p:sp>
        <p:nvSpPr>
          <p:cNvPr id="19461" name="AutoShape 4"/>
          <p:cNvSpPr>
            <a:spLocks noChangeArrowheads="1"/>
          </p:cNvSpPr>
          <p:nvPr/>
        </p:nvSpPr>
        <p:spPr bwMode="auto">
          <a:xfrm>
            <a:off x="1331913" y="3500438"/>
            <a:ext cx="485775" cy="976312"/>
          </a:xfrm>
          <a:prstGeom prst="downArrow">
            <a:avLst>
              <a:gd name="adj1" fmla="val 50000"/>
              <a:gd name="adj2" fmla="val 50245"/>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2" name="Oval 5"/>
          <p:cNvSpPr>
            <a:spLocks noChangeArrowheads="1"/>
          </p:cNvSpPr>
          <p:nvPr/>
        </p:nvSpPr>
        <p:spPr bwMode="auto">
          <a:xfrm>
            <a:off x="6199188" y="2620963"/>
            <a:ext cx="2736850" cy="1368425"/>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smtClean="0">
                <a:solidFill>
                  <a:srgbClr val="262626"/>
                </a:solidFill>
              </a:rPr>
              <a:t>Дефицитный</a:t>
            </a:r>
          </a:p>
          <a:p>
            <a:pPr algn="ctr" eaLnBrk="1" hangingPunct="1">
              <a:buClrTx/>
              <a:buFontTx/>
              <a:buNone/>
              <a:defRPr/>
            </a:pPr>
            <a:r>
              <a:rPr lang="ru-RU" altLang="ru-RU" sz="1800" dirty="0" smtClean="0">
                <a:solidFill>
                  <a:srgbClr val="262626"/>
                </a:solidFill>
              </a:rPr>
              <a:t>Превышение расходов</a:t>
            </a:r>
          </a:p>
          <a:p>
            <a:pPr algn="ctr" eaLnBrk="1" hangingPunct="1">
              <a:buClrTx/>
              <a:buFontTx/>
              <a:buNone/>
              <a:defRPr/>
            </a:pPr>
            <a:r>
              <a:rPr lang="ru-RU" altLang="ru-RU" sz="1800" dirty="0" smtClean="0">
                <a:solidFill>
                  <a:srgbClr val="262626"/>
                </a:solidFill>
              </a:rPr>
              <a:t>бюджета над </a:t>
            </a:r>
          </a:p>
          <a:p>
            <a:pPr algn="ctr" eaLnBrk="1" hangingPunct="1">
              <a:buClrTx/>
              <a:buFontTx/>
              <a:buNone/>
              <a:defRPr/>
            </a:pPr>
            <a:r>
              <a:rPr lang="ru-RU" altLang="ru-RU" sz="1800" dirty="0" smtClean="0">
                <a:solidFill>
                  <a:srgbClr val="262626"/>
                </a:solidFill>
              </a:rPr>
              <a:t>его доходами</a:t>
            </a:r>
          </a:p>
        </p:txBody>
      </p:sp>
      <p:sp>
        <p:nvSpPr>
          <p:cNvPr id="19463" name="AutoShape 6"/>
          <p:cNvSpPr>
            <a:spLocks noChangeArrowheads="1"/>
          </p:cNvSpPr>
          <p:nvPr/>
        </p:nvSpPr>
        <p:spPr bwMode="auto">
          <a:xfrm>
            <a:off x="7353300" y="4395788"/>
            <a:ext cx="485775" cy="977900"/>
          </a:xfrm>
          <a:prstGeom prst="upArrow">
            <a:avLst>
              <a:gd name="adj1" fmla="val 50000"/>
              <a:gd name="adj2" fmla="val 50327"/>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4" name="Text Box 7"/>
          <p:cNvSpPr txBox="1">
            <a:spLocks noChangeArrowheads="1"/>
          </p:cNvSpPr>
          <p:nvPr/>
        </p:nvSpPr>
        <p:spPr bwMode="auto">
          <a:xfrm>
            <a:off x="323850" y="4884738"/>
            <a:ext cx="29527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Свободные средства</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направляются на покрытие</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 долга</a:t>
            </a:r>
          </a:p>
        </p:txBody>
      </p:sp>
      <p:sp>
        <p:nvSpPr>
          <p:cNvPr id="19465" name="Text Box 8"/>
          <p:cNvSpPr txBox="1">
            <a:spLocks noChangeArrowheads="1"/>
          </p:cNvSpPr>
          <p:nvPr/>
        </p:nvSpPr>
        <p:spPr bwMode="auto">
          <a:xfrm>
            <a:off x="6516688" y="5492750"/>
            <a:ext cx="2232025"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Недостающие средства берутся в долг</a:t>
            </a:r>
          </a:p>
        </p:txBody>
      </p:sp>
      <p:pic>
        <p:nvPicPr>
          <p:cNvPr id="11"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238125"/>
            <a:ext cx="82296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Территориальное </a:t>
            </a:r>
            <a:r>
              <a:rPr lang="ru-RU" altLang="ru-RU" sz="2000" dirty="0" smtClean="0">
                <a:solidFill>
                  <a:srgbClr val="7030A0"/>
                </a:solidFill>
                <a:latin typeface="Times New Roman" pitchFamily="16" charset="0"/>
                <a:cs typeface="Times New Roman" pitchFamily="16" charset="0"/>
              </a:rPr>
              <a:t>расположение </a:t>
            </a:r>
            <a:r>
              <a:rPr lang="ru-RU" altLang="ru-RU" sz="2000" dirty="0">
                <a:solidFill>
                  <a:srgbClr val="7030A0"/>
                </a:solidFill>
                <a:latin typeface="Times New Roman" pitchFamily="16" charset="0"/>
                <a:cs typeface="Times New Roman" pitchFamily="16" charset="0"/>
              </a:rPr>
              <a:t>муниципального образования</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1309688"/>
            <a:ext cx="5233988" cy="542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0484" name="Picture 3"/>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5943600" y="2266950"/>
            <a:ext cx="2305050" cy="927100"/>
          </a:xfrm>
          <a:prstGeom prst="rect">
            <a:avLst/>
          </a:prstGeom>
          <a:noFill/>
          <a:ln>
            <a:noFill/>
          </a:ln>
          <a:extLst/>
        </p:spPr>
      </p:pic>
      <p:pic>
        <p:nvPicPr>
          <p:cNvPr id="20485" name="Picture 4"/>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6840536" y="5905484"/>
            <a:ext cx="2303463" cy="927100"/>
          </a:xfrm>
          <a:prstGeom prst="rect">
            <a:avLst/>
          </a:prstGeom>
          <a:noFill/>
          <a:ln>
            <a:noFill/>
          </a:ln>
          <a:extLst/>
        </p:spPr>
      </p:pic>
      <p:pic>
        <p:nvPicPr>
          <p:cNvPr id="20486" name="Picture 5"/>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827881" y="885825"/>
            <a:ext cx="2303463" cy="927100"/>
          </a:xfrm>
          <a:prstGeom prst="rect">
            <a:avLst/>
          </a:prstGeom>
          <a:noFill/>
          <a:ln w="9525">
            <a:noFill/>
            <a:round/>
            <a:headEnd/>
            <a:tailEnd/>
          </a:ln>
          <a:extLst/>
        </p:spPr>
      </p:pic>
      <p:pic>
        <p:nvPicPr>
          <p:cNvPr id="20487" name="Picture 6"/>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393312" y="3363361"/>
            <a:ext cx="2303463" cy="927100"/>
          </a:xfrm>
          <a:prstGeom prst="rect">
            <a:avLst/>
          </a:prstGeom>
          <a:noFill/>
          <a:ln>
            <a:noFill/>
          </a:ln>
          <a:extLst/>
        </p:spPr>
      </p:pic>
      <p:cxnSp>
        <p:nvCxnSpPr>
          <p:cNvPr id="20488" name="AutoShape 7"/>
          <p:cNvCxnSpPr>
            <a:cxnSpLocks noChangeShapeType="1"/>
          </p:cNvCxnSpPr>
          <p:nvPr/>
        </p:nvCxnSpPr>
        <p:spPr bwMode="auto">
          <a:xfrm flipH="1">
            <a:off x="1979613" y="3767138"/>
            <a:ext cx="2781300" cy="30162"/>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xmlns="">
                <a:noFill/>
              </a14:hiddenFill>
            </a:ext>
          </a:extLst>
        </p:spPr>
      </p:cxnSp>
      <p:cxnSp>
        <p:nvCxnSpPr>
          <p:cNvPr id="20489" name="AutoShape 8"/>
          <p:cNvCxnSpPr>
            <a:cxnSpLocks noChangeShapeType="1"/>
          </p:cNvCxnSpPr>
          <p:nvPr/>
        </p:nvCxnSpPr>
        <p:spPr bwMode="auto">
          <a:xfrm flipH="1" flipV="1">
            <a:off x="2714625" y="1646238"/>
            <a:ext cx="1903413" cy="1914525"/>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xmlns="">
                <a:noFill/>
              </a14:hiddenFill>
            </a:ext>
          </a:extLst>
        </p:spPr>
      </p:cxnSp>
      <p:cxnSp>
        <p:nvCxnSpPr>
          <p:cNvPr id="20490" name="AutoShape 9"/>
          <p:cNvCxnSpPr>
            <a:cxnSpLocks noChangeShapeType="1"/>
          </p:cNvCxnSpPr>
          <p:nvPr/>
        </p:nvCxnSpPr>
        <p:spPr bwMode="auto">
          <a:xfrm flipV="1">
            <a:off x="5241925" y="2716213"/>
            <a:ext cx="1346200" cy="844550"/>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xmlns="">
                <a:noFill/>
              </a14:hiddenFill>
            </a:ext>
          </a:extLst>
        </p:spPr>
      </p:cxnSp>
      <p:cxnSp>
        <p:nvCxnSpPr>
          <p:cNvPr id="20491" name="AutoShape 10"/>
          <p:cNvCxnSpPr>
            <a:cxnSpLocks noChangeShapeType="1"/>
          </p:cNvCxnSpPr>
          <p:nvPr/>
        </p:nvCxnSpPr>
        <p:spPr bwMode="auto">
          <a:xfrm>
            <a:off x="5508104" y="4021138"/>
            <a:ext cx="1800796" cy="2160586"/>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xmlns="">
                <a:noFill/>
              </a14:hiddenFill>
            </a:ext>
          </a:extLst>
        </p:spPr>
      </p:cxnSp>
      <p:pic>
        <p:nvPicPr>
          <p:cNvPr id="20492" name="Picture 11"/>
          <p:cNvPicPr>
            <a:picLocks noChangeAspect="1" noChangeArrowheads="1"/>
          </p:cNvPicPr>
          <p:nvPr/>
        </p:nvPicPr>
        <p:blipFill>
          <a:blip r:embed="rId8">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3706813" y="3519488"/>
            <a:ext cx="2303462"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4" name="Picture 2" descr="H:\Фомина\Герб ЮП район (ходовой).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hotobook33.ru/wp-content/uploads/2016/10/%D0%94%D0%BE%D1%81%D1%82%D0%BE%D0%BF%D1%80%D0%B8%D0%BC%D0%B5%D1%87%D0%B0%D1%82%D0%B5%D0%BB%D1%8C%D0%BD%D0%BE%D1%81%D1%82%D0%B8-%D0%AE%D1%80%D1%8C%D0%B5%D0%B2-%D0%9F%D0%BE%D0%BB%D1%8C%D1%81%D0%BA%D0%BE%D0%B3%D0%BE-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952868"/>
            <a:ext cx="8725489" cy="5759082"/>
          </a:xfrm>
          <a:prstGeom prst="rect">
            <a:avLst/>
          </a:prstGeom>
          <a:noFill/>
          <a:extLst>
            <a:ext uri="{909E8E84-426E-40DD-AFC4-6F175D3DCCD1}">
              <a14:hiddenFill xmlns:a14="http://schemas.microsoft.com/office/drawing/2010/main" xmlns="">
                <a:solidFill>
                  <a:srgbClr val="FFFFFF"/>
                </a:solidFill>
              </a14:hiddenFill>
            </a:ext>
          </a:extLst>
        </p:spPr>
      </p:pic>
      <p:sp>
        <p:nvSpPr>
          <p:cNvPr id="21506" name="Text Box 1"/>
          <p:cNvSpPr txBox="1">
            <a:spLocks noChangeArrowheads="1"/>
          </p:cNvSpPr>
          <p:nvPr/>
        </p:nvSpPr>
        <p:spPr bwMode="auto">
          <a:xfrm>
            <a:off x="1547450" y="3452459"/>
            <a:ext cx="7408862" cy="345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ltLang="ru-RU"/>
          </a:p>
        </p:txBody>
      </p:sp>
      <p:sp>
        <p:nvSpPr>
          <p:cNvPr id="21507" name="Text Box 2"/>
          <p:cNvSpPr txBox="1">
            <a:spLocks noChangeArrowheads="1"/>
          </p:cNvSpPr>
          <p:nvPr/>
        </p:nvSpPr>
        <p:spPr bwMode="auto">
          <a:xfrm>
            <a:off x="323850" y="260350"/>
            <a:ext cx="836295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Показатели характеризующие Юрьев- Польский район</a:t>
            </a:r>
          </a:p>
        </p:txBody>
      </p:sp>
      <p:sp>
        <p:nvSpPr>
          <p:cNvPr id="21509" name="Oval 4"/>
          <p:cNvSpPr>
            <a:spLocks noChangeArrowheads="1"/>
          </p:cNvSpPr>
          <p:nvPr/>
        </p:nvSpPr>
        <p:spPr bwMode="auto">
          <a:xfrm>
            <a:off x="323850" y="3786887"/>
            <a:ext cx="3671888" cy="1150937"/>
          </a:xfrm>
          <a:prstGeom prst="ellipse">
            <a:avLst/>
          </a:prstGeom>
          <a:solidFill>
            <a:schemeClr val="accent3">
              <a:lumMod val="60000"/>
              <a:lumOff val="40000"/>
            </a:schemeClr>
          </a:solidFill>
          <a:ln w="9360" cap="sq">
            <a:solidFill>
              <a:srgbClr val="000000"/>
            </a:solidFill>
            <a:miter lim="800000"/>
            <a:headEnd/>
            <a:tailEnd/>
          </a:ln>
        </p:spPr>
        <p:txBody>
          <a:bodyPr wrap="none" anchor="ctr"/>
          <a:lstStyle/>
          <a:p>
            <a:endParaRPr lang="ru-RU" altLang="ru-RU"/>
          </a:p>
        </p:txBody>
      </p:sp>
      <p:sp>
        <p:nvSpPr>
          <p:cNvPr id="21510" name="Oval 5"/>
          <p:cNvSpPr>
            <a:spLocks noChangeArrowheads="1"/>
          </p:cNvSpPr>
          <p:nvPr/>
        </p:nvSpPr>
        <p:spPr bwMode="auto">
          <a:xfrm>
            <a:off x="5272557" y="5502164"/>
            <a:ext cx="3812625" cy="1202110"/>
          </a:xfrm>
          <a:prstGeom prst="ellipse">
            <a:avLst/>
          </a:prstGeom>
          <a:solidFill>
            <a:schemeClr val="accent3">
              <a:lumMod val="60000"/>
              <a:lumOff val="40000"/>
            </a:schemeClr>
          </a:solidFill>
          <a:ln w="9360" cap="sq">
            <a:solidFill>
              <a:srgbClr val="000000"/>
            </a:solidFill>
            <a:miter lim="800000"/>
            <a:headEnd/>
            <a:tailEnd/>
          </a:ln>
        </p:spPr>
        <p:txBody>
          <a:bodyPr wrap="none" anchor="ctr"/>
          <a:lstStyle/>
          <a:p>
            <a:endParaRPr lang="ru-RU" altLang="ru-RU"/>
          </a:p>
        </p:txBody>
      </p:sp>
      <p:sp>
        <p:nvSpPr>
          <p:cNvPr id="21511" name="Oval 6"/>
          <p:cNvSpPr>
            <a:spLocks noChangeArrowheads="1"/>
          </p:cNvSpPr>
          <p:nvPr/>
        </p:nvSpPr>
        <p:spPr bwMode="auto">
          <a:xfrm>
            <a:off x="518876" y="5178071"/>
            <a:ext cx="4712329" cy="1526203"/>
          </a:xfrm>
          <a:prstGeom prst="ellipse">
            <a:avLst/>
          </a:prstGeom>
          <a:solidFill>
            <a:schemeClr val="accent3">
              <a:lumMod val="60000"/>
              <a:lumOff val="40000"/>
            </a:schemeClr>
          </a:solidFill>
          <a:ln w="9360" cap="sq">
            <a:solidFill>
              <a:srgbClr val="000000"/>
            </a:solidFill>
            <a:miter lim="800000"/>
            <a:headEnd/>
            <a:tailEnd/>
          </a:ln>
        </p:spPr>
        <p:txBody>
          <a:bodyPr wrap="none" anchor="ctr"/>
          <a:lstStyle/>
          <a:p>
            <a:endParaRPr lang="ru-RU" altLang="ru-RU"/>
          </a:p>
        </p:txBody>
      </p:sp>
      <p:sp>
        <p:nvSpPr>
          <p:cNvPr id="21512" name="Text Box 7"/>
          <p:cNvSpPr txBox="1">
            <a:spLocks noChangeArrowheads="1"/>
          </p:cNvSpPr>
          <p:nvPr/>
        </p:nvSpPr>
        <p:spPr bwMode="auto">
          <a:xfrm>
            <a:off x="871537" y="3991932"/>
            <a:ext cx="2810533" cy="740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        Площадь территории</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 Юрьев-Польского района</a:t>
            </a:r>
          </a:p>
          <a:p>
            <a:pPr eaLnBrk="1" hangingPunct="1">
              <a:spcBef>
                <a:spcPct val="0"/>
              </a:spcBef>
              <a:spcAft>
                <a:spcPct val="0"/>
              </a:spcAft>
              <a:buClrTx/>
              <a:buSzPct val="100000"/>
              <a:buFontTx/>
              <a:buNone/>
            </a:pPr>
            <a:r>
              <a:rPr lang="ru-RU" altLang="ru-RU" sz="1400" b="1" dirty="0">
                <a:solidFill>
                  <a:srgbClr val="262626"/>
                </a:solidFill>
                <a:latin typeface="Arial" charset="0"/>
              </a:rPr>
              <a:t>               – </a:t>
            </a:r>
            <a:r>
              <a:rPr lang="ru-RU" altLang="ru-RU" sz="1400" b="1" dirty="0" smtClean="0">
                <a:solidFill>
                  <a:srgbClr val="262626"/>
                </a:solidFill>
                <a:latin typeface="Arial" charset="0"/>
              </a:rPr>
              <a:t>1903,46 кв. км.</a:t>
            </a:r>
            <a:endParaRPr lang="ru-RU" altLang="ru-RU" sz="1400" b="1" dirty="0">
              <a:solidFill>
                <a:srgbClr val="262626"/>
              </a:solidFill>
              <a:latin typeface="Arial" charset="0"/>
            </a:endParaRPr>
          </a:p>
        </p:txBody>
      </p:sp>
      <p:sp>
        <p:nvSpPr>
          <p:cNvPr id="21513" name="Text Box 8"/>
          <p:cNvSpPr txBox="1">
            <a:spLocks noChangeArrowheads="1"/>
          </p:cNvSpPr>
          <p:nvPr/>
        </p:nvSpPr>
        <p:spPr bwMode="auto">
          <a:xfrm>
            <a:off x="5535515" y="5963429"/>
            <a:ext cx="3513824" cy="740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Численность постоянного населения</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по состоянию на </a:t>
            </a:r>
            <a:r>
              <a:rPr lang="ru-RU" altLang="ru-RU" sz="1400" b="1" dirty="0" smtClean="0">
                <a:solidFill>
                  <a:srgbClr val="262626"/>
                </a:solidFill>
                <a:latin typeface="Arial" charset="0"/>
              </a:rPr>
              <a:t>01.01.2020</a:t>
            </a:r>
            <a:endParaRPr lang="ru-RU" altLang="ru-RU" sz="1400" b="1" dirty="0">
              <a:solidFill>
                <a:srgbClr val="262626"/>
              </a:solidFill>
              <a:latin typeface="Arial" charset="0"/>
            </a:endParaRPr>
          </a:p>
          <a:p>
            <a:pPr algn="ctr" eaLnBrk="1" hangingPunct="1">
              <a:spcBef>
                <a:spcPct val="0"/>
              </a:spcBef>
              <a:spcAft>
                <a:spcPct val="0"/>
              </a:spcAft>
              <a:buClrTx/>
              <a:buSzPct val="100000"/>
              <a:buFontTx/>
              <a:buNone/>
            </a:pPr>
            <a:r>
              <a:rPr lang="ru-RU" altLang="ru-RU" sz="1400" b="1" dirty="0">
                <a:solidFill>
                  <a:srgbClr val="262626"/>
                </a:solidFill>
                <a:latin typeface="Arial" charset="0"/>
              </a:rPr>
              <a:t>– </a:t>
            </a:r>
            <a:r>
              <a:rPr lang="ru-RU" altLang="ru-RU" sz="1400" b="1" dirty="0" smtClean="0">
                <a:solidFill>
                  <a:srgbClr val="262626"/>
                </a:solidFill>
                <a:latin typeface="Arial" charset="0"/>
              </a:rPr>
              <a:t>34,1 тыс. </a:t>
            </a:r>
            <a:r>
              <a:rPr lang="ru-RU" altLang="ru-RU" sz="1400" b="1" dirty="0">
                <a:solidFill>
                  <a:srgbClr val="262626"/>
                </a:solidFill>
                <a:latin typeface="Arial" charset="0"/>
              </a:rPr>
              <a:t>человек</a:t>
            </a:r>
          </a:p>
        </p:txBody>
      </p:sp>
      <p:sp>
        <p:nvSpPr>
          <p:cNvPr id="21514" name="Rectangle 9"/>
          <p:cNvSpPr>
            <a:spLocks noChangeArrowheads="1"/>
          </p:cNvSpPr>
          <p:nvPr/>
        </p:nvSpPr>
        <p:spPr bwMode="auto">
          <a:xfrm>
            <a:off x="689406" y="5540375"/>
            <a:ext cx="456247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Муниципальные учреждения муниципального образования Юрьев-Польский район – </a:t>
            </a:r>
            <a:r>
              <a:rPr lang="ru-RU" altLang="ru-RU" sz="1400" b="1" dirty="0" smtClean="0">
                <a:solidFill>
                  <a:schemeClr val="tx1">
                    <a:lumMod val="95000"/>
                    <a:lumOff val="5000"/>
                  </a:schemeClr>
                </a:solidFill>
                <a:latin typeface="Arial" charset="0"/>
              </a:rPr>
              <a:t>45:</a:t>
            </a:r>
            <a:endParaRPr lang="ru-RU" altLang="ru-RU" sz="1400" b="1" dirty="0">
              <a:solidFill>
                <a:schemeClr val="tx1">
                  <a:lumMod val="95000"/>
                  <a:lumOff val="5000"/>
                </a:schemeClr>
              </a:solidFill>
              <a:latin typeface="Arial" charset="0"/>
            </a:endParaRP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-Бюджетных – 32</a:t>
            </a: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  -Казенных – </a:t>
            </a:r>
            <a:r>
              <a:rPr lang="ru-RU" altLang="ru-RU" sz="1400" b="1" dirty="0" smtClean="0">
                <a:solidFill>
                  <a:schemeClr val="tx1">
                    <a:lumMod val="95000"/>
                    <a:lumOff val="5000"/>
                  </a:schemeClr>
                </a:solidFill>
                <a:latin typeface="Arial" charset="0"/>
              </a:rPr>
              <a:t>8</a:t>
            </a:r>
          </a:p>
          <a:p>
            <a:pPr algn="ctr" eaLnBrk="1" hangingPunct="1">
              <a:spcBef>
                <a:spcPct val="0"/>
              </a:spcBef>
              <a:spcAft>
                <a:spcPct val="0"/>
              </a:spcAft>
              <a:buClrTx/>
              <a:buSzPct val="100000"/>
              <a:buFontTx/>
              <a:buNone/>
            </a:pPr>
            <a:r>
              <a:rPr lang="ru-RU" altLang="ru-RU" sz="1400" b="1" dirty="0" smtClean="0">
                <a:solidFill>
                  <a:schemeClr val="tx1">
                    <a:lumMod val="95000"/>
                    <a:lumOff val="5000"/>
                  </a:schemeClr>
                </a:solidFill>
                <a:latin typeface="Arial" charset="0"/>
              </a:rPr>
              <a:t>-ГРБС-5</a:t>
            </a:r>
            <a:endParaRPr lang="ru-RU" altLang="ru-RU" sz="1400" b="1" dirty="0">
              <a:solidFill>
                <a:schemeClr val="tx1">
                  <a:lumMod val="95000"/>
                  <a:lumOff val="5000"/>
                </a:schemeClr>
              </a:solidFill>
              <a:latin typeface="Arial" charset="0"/>
            </a:endParaRPr>
          </a:p>
        </p:txBody>
      </p:sp>
      <p:pic>
        <p:nvPicPr>
          <p:cNvPr id="12"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80400" y="104466"/>
            <a:ext cx="745230" cy="9301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28638" y="392113"/>
            <a:ext cx="8229600"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Основные показатели социально-экономического развития муниципального развития Юрьев- Польский район</a:t>
            </a:r>
          </a:p>
        </p:txBody>
      </p:sp>
      <p:sp>
        <p:nvSpPr>
          <p:cNvPr id="22531" name="AutoShape 2"/>
          <p:cNvSpPr>
            <a:spLocks noChangeArrowheads="1"/>
          </p:cNvSpPr>
          <p:nvPr/>
        </p:nvSpPr>
        <p:spPr bwMode="auto">
          <a:xfrm>
            <a:off x="1231532" y="1681163"/>
            <a:ext cx="3856406" cy="720725"/>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Индекс потребительский </a:t>
            </a:r>
            <a:r>
              <a:rPr lang="ru-RU" altLang="ru-RU" sz="1600" dirty="0" smtClean="0">
                <a:solidFill>
                  <a:srgbClr val="000000"/>
                </a:solidFill>
                <a:latin typeface="Tahoma" pitchFamily="32" charset="0"/>
              </a:rPr>
              <a:t>цен- 4,0 %</a:t>
            </a:r>
            <a:endParaRPr lang="ru-RU" altLang="ru-RU" sz="1600" dirty="0">
              <a:solidFill>
                <a:srgbClr val="000000"/>
              </a:solidFill>
              <a:latin typeface="Tahoma" pitchFamily="32" charset="0"/>
            </a:endParaRPr>
          </a:p>
        </p:txBody>
      </p:sp>
      <p:sp>
        <p:nvSpPr>
          <p:cNvPr id="22533" name="AutoShape 4"/>
          <p:cNvSpPr>
            <a:spLocks noChangeArrowheads="1"/>
          </p:cNvSpPr>
          <p:nvPr/>
        </p:nvSpPr>
        <p:spPr bwMode="auto">
          <a:xfrm>
            <a:off x="1231532" y="4653136"/>
            <a:ext cx="6575425" cy="1079500"/>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just" eaLnBrk="1" hangingPunct="1">
              <a:spcBef>
                <a:spcPct val="0"/>
              </a:spcBef>
              <a:spcAft>
                <a:spcPct val="0"/>
              </a:spcAft>
              <a:buClrTx/>
              <a:buSzPct val="100000"/>
              <a:buFontTx/>
              <a:buNone/>
            </a:pPr>
            <a:r>
              <a:rPr lang="ru-RU" altLang="ru-RU" sz="1600" dirty="0">
                <a:solidFill>
                  <a:srgbClr val="000000"/>
                </a:solidFill>
                <a:latin typeface="Tahoma" pitchFamily="32" charset="0"/>
              </a:rPr>
              <a:t>Среднемесячная номинальная начисленная заработная плата </a:t>
            </a:r>
          </a:p>
          <a:p>
            <a:pPr algn="just" eaLnBrk="1" hangingPunct="1">
              <a:spcBef>
                <a:spcPct val="0"/>
              </a:spcBef>
              <a:spcAft>
                <a:spcPct val="0"/>
              </a:spcAft>
              <a:buClrTx/>
              <a:buSzPct val="100000"/>
              <a:buFontTx/>
              <a:buNone/>
            </a:pPr>
            <a:r>
              <a:rPr lang="ru-RU" altLang="ru-RU" sz="1600" dirty="0" smtClean="0">
                <a:solidFill>
                  <a:srgbClr val="000000"/>
                </a:solidFill>
                <a:latin typeface="Tahoma" pitchFamily="32" charset="0"/>
              </a:rPr>
              <a:t>работника </a:t>
            </a:r>
            <a:r>
              <a:rPr lang="ru-RU" altLang="ru-RU" sz="1600" dirty="0">
                <a:solidFill>
                  <a:srgbClr val="000000"/>
                </a:solidFill>
                <a:latin typeface="Tahoma" pitchFamily="32" charset="0"/>
              </a:rPr>
              <a:t>организаций (без учета </a:t>
            </a:r>
            <a:r>
              <a:rPr lang="ru-RU" altLang="ru-RU" sz="1600" dirty="0" smtClean="0">
                <a:solidFill>
                  <a:srgbClr val="000000"/>
                </a:solidFill>
                <a:latin typeface="Tahoma" pitchFamily="32" charset="0"/>
              </a:rPr>
              <a:t>малого </a:t>
            </a:r>
            <a:endParaRPr lang="ru-RU" altLang="ru-RU" sz="1600" dirty="0">
              <a:solidFill>
                <a:srgbClr val="000000"/>
              </a:solidFill>
              <a:latin typeface="Tahoma" pitchFamily="32" charset="0"/>
            </a:endParaRPr>
          </a:p>
          <a:p>
            <a:pPr algn="just" eaLnBrk="1" hangingPunct="1">
              <a:spcBef>
                <a:spcPct val="0"/>
              </a:spcBef>
              <a:spcAft>
                <a:spcPct val="0"/>
              </a:spcAft>
              <a:buClrTx/>
              <a:buSzPct val="100000"/>
              <a:buFontTx/>
              <a:buNone/>
            </a:pPr>
            <a:r>
              <a:rPr lang="ru-RU" altLang="ru-RU" sz="1600" dirty="0">
                <a:solidFill>
                  <a:srgbClr val="000000"/>
                </a:solidFill>
                <a:latin typeface="Tahoma" pitchFamily="32" charset="0"/>
              </a:rPr>
              <a:t>предпринимательства) </a:t>
            </a:r>
            <a:r>
              <a:rPr lang="ru-RU" altLang="ru-RU" sz="1600" dirty="0" smtClean="0">
                <a:solidFill>
                  <a:srgbClr val="000000"/>
                </a:solidFill>
                <a:latin typeface="Tahoma" pitchFamily="32" charset="0"/>
              </a:rPr>
              <a:t>-32886,1 </a:t>
            </a:r>
            <a:r>
              <a:rPr lang="ru-RU" altLang="ru-RU" sz="1600" dirty="0">
                <a:solidFill>
                  <a:srgbClr val="000000"/>
                </a:solidFill>
                <a:latin typeface="Tahoma" pitchFamily="32" charset="0"/>
              </a:rPr>
              <a:t>руб.</a:t>
            </a:r>
          </a:p>
        </p:txBody>
      </p:sp>
      <p:sp>
        <p:nvSpPr>
          <p:cNvPr id="22534" name="AutoShape 5"/>
          <p:cNvSpPr>
            <a:spLocks noChangeArrowheads="1"/>
          </p:cNvSpPr>
          <p:nvPr/>
        </p:nvSpPr>
        <p:spPr bwMode="auto">
          <a:xfrm>
            <a:off x="1213648" y="2636912"/>
            <a:ext cx="4895850" cy="580231"/>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Объем жилищного строительства – </a:t>
            </a:r>
            <a:r>
              <a:rPr lang="ru-RU" altLang="ru-RU" sz="1600" dirty="0" smtClean="0">
                <a:solidFill>
                  <a:schemeClr val="tx1">
                    <a:lumMod val="95000"/>
                    <a:lumOff val="5000"/>
                  </a:schemeClr>
                </a:solidFill>
                <a:latin typeface="Tahoma" pitchFamily="32" charset="0"/>
              </a:rPr>
              <a:t>11440 </a:t>
            </a:r>
            <a:r>
              <a:rPr lang="ru-RU" altLang="ru-RU" sz="1600" dirty="0">
                <a:solidFill>
                  <a:schemeClr val="tx1">
                    <a:lumMod val="95000"/>
                    <a:lumOff val="5000"/>
                  </a:schemeClr>
                </a:solidFill>
                <a:latin typeface="Tahoma" pitchFamily="32" charset="0"/>
              </a:rPr>
              <a:t>кв. м </a:t>
            </a:r>
          </a:p>
        </p:txBody>
      </p:sp>
      <p:sp>
        <p:nvSpPr>
          <p:cNvPr id="22535" name="AutoShape 6"/>
          <p:cNvSpPr>
            <a:spLocks noChangeArrowheads="1"/>
          </p:cNvSpPr>
          <p:nvPr/>
        </p:nvSpPr>
        <p:spPr bwMode="auto">
          <a:xfrm>
            <a:off x="1259632" y="3562350"/>
            <a:ext cx="5691188" cy="863600"/>
          </a:xfrm>
          <a:prstGeom prst="roundRect">
            <a:avLst>
              <a:gd name="adj" fmla="val 16667"/>
            </a:avLst>
          </a:prstGeom>
          <a:solidFill>
            <a:schemeClr val="accent3">
              <a:lumMod val="60000"/>
              <a:lumOff val="40000"/>
            </a:schemeClr>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Численность постоянного населения </a:t>
            </a:r>
          </a:p>
          <a:p>
            <a:pPr eaLnBrk="1" hangingPunct="1">
              <a:spcBef>
                <a:spcPct val="0"/>
              </a:spcBef>
              <a:spcAft>
                <a:spcPct val="0"/>
              </a:spcAft>
              <a:buClrTx/>
              <a:buSzPct val="100000"/>
              <a:buFontTx/>
              <a:buNone/>
            </a:pPr>
            <a:r>
              <a:rPr lang="ru-RU" altLang="ru-RU" sz="1600" dirty="0">
                <a:solidFill>
                  <a:srgbClr val="000000"/>
                </a:solidFill>
                <a:latin typeface="Tahoma" pitchFamily="32" charset="0"/>
              </a:rPr>
              <a:t>по состоянию на </a:t>
            </a:r>
            <a:r>
              <a:rPr lang="ru-RU" altLang="ru-RU" sz="1600" dirty="0" smtClean="0">
                <a:solidFill>
                  <a:srgbClr val="000000"/>
                </a:solidFill>
                <a:latin typeface="Tahoma" pitchFamily="32" charset="0"/>
              </a:rPr>
              <a:t>01.01.2020 </a:t>
            </a:r>
            <a:r>
              <a:rPr lang="ru-RU" altLang="ru-RU" sz="1600" dirty="0">
                <a:solidFill>
                  <a:srgbClr val="000000"/>
                </a:solidFill>
                <a:latin typeface="Tahoma" pitchFamily="32" charset="0"/>
              </a:rPr>
              <a:t>года - </a:t>
            </a:r>
            <a:r>
              <a:rPr lang="ru-RU" altLang="ru-RU" sz="1600" dirty="0" smtClean="0">
                <a:solidFill>
                  <a:srgbClr val="000000"/>
                </a:solidFill>
                <a:latin typeface="Tahoma" pitchFamily="32" charset="0"/>
              </a:rPr>
              <a:t>34132 человека</a:t>
            </a:r>
            <a:endParaRPr lang="ru-RU" altLang="ru-RU" sz="1600" dirty="0">
              <a:solidFill>
                <a:srgbClr val="000000"/>
              </a:solidFill>
              <a:latin typeface="Tahoma" pitchFamily="32" charset="0"/>
            </a:endParaRPr>
          </a:p>
        </p:txBody>
      </p:sp>
      <p:pic>
        <p:nvPicPr>
          <p:cNvPr id="8"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476250"/>
            <a:ext cx="8224838"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Административно-территориальное деление муниципального образования Юрьев-Польский район </a:t>
            </a:r>
          </a:p>
        </p:txBody>
      </p:sp>
      <p:sp>
        <p:nvSpPr>
          <p:cNvPr id="23555" name="Rectangle 3"/>
          <p:cNvSpPr>
            <a:spLocks noChangeArrowheads="1"/>
          </p:cNvSpPr>
          <p:nvPr/>
        </p:nvSpPr>
        <p:spPr bwMode="auto">
          <a:xfrm>
            <a:off x="179388" y="2133600"/>
            <a:ext cx="4572000" cy="2436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buClr>
                <a:srgbClr val="000000"/>
              </a:buClr>
              <a:buSzPct val="100000"/>
              <a:buNone/>
            </a:pPr>
            <a:r>
              <a:rPr lang="ru-RU" altLang="ru-RU" sz="1600" dirty="0">
                <a:solidFill>
                  <a:srgbClr val="000000"/>
                </a:solidFill>
                <a:latin typeface="Times New Roman" pitchFamily="16" charset="0"/>
                <a:cs typeface="Times New Roman" pitchFamily="16" charset="0"/>
              </a:rPr>
              <a:t> </a:t>
            </a:r>
            <a:r>
              <a:rPr lang="ru-RU" altLang="ru-RU" sz="1600" dirty="0" smtClean="0">
                <a:solidFill>
                  <a:srgbClr val="000000"/>
                </a:solidFill>
                <a:latin typeface="Times New Roman" pitchFamily="16" charset="0"/>
                <a:cs typeface="Times New Roman" pitchFamily="16" charset="0"/>
              </a:rPr>
              <a:t>     </a:t>
            </a:r>
            <a:r>
              <a:rPr lang="ru-RU" altLang="ru-RU" sz="1600" dirty="0">
                <a:solidFill>
                  <a:srgbClr val="000000"/>
                </a:solidFill>
                <a:latin typeface="Times New Roman" pitchFamily="16" charset="0"/>
                <a:cs typeface="Times New Roman" pitchFamily="16" charset="0"/>
              </a:rPr>
              <a:t>В состав Юрьев-Польского района входят: муниципальное образование Юрьев-Польский район, 1 городское  и 3 сельских поселения. </a:t>
            </a:r>
          </a:p>
          <a:p>
            <a:pPr>
              <a:buClr>
                <a:srgbClr val="000000"/>
              </a:buClr>
              <a:buSzPct val="100000"/>
              <a:buFont typeface="Times New Roman" pitchFamily="16" charset="0"/>
              <a:buNone/>
            </a:pPr>
            <a:r>
              <a:rPr lang="ru-RU" altLang="ru-RU" sz="1600" dirty="0" smtClean="0">
                <a:solidFill>
                  <a:srgbClr val="000000"/>
                </a:solidFill>
                <a:latin typeface="Times New Roman" pitchFamily="16" charset="0"/>
                <a:cs typeface="Times New Roman" pitchFamily="16" charset="0"/>
              </a:rPr>
              <a:t>      Численность населения, проживающего в муниципальных образованиях, на 01.01.2020 года составляет 34,1 тыс. человек, в том числе </a:t>
            </a:r>
          </a:p>
          <a:p>
            <a:pPr eaLnBrk="1" hangingPunct="1">
              <a:spcBef>
                <a:spcPct val="0"/>
              </a:spcBef>
              <a:spcAft>
                <a:spcPct val="0"/>
              </a:spcAft>
              <a:buClrTx/>
              <a:buSzPct val="100000"/>
              <a:buFontTx/>
              <a:buNone/>
            </a:pPr>
            <a:r>
              <a:rPr lang="ru-RU" altLang="ru-RU" sz="1600" dirty="0" smtClean="0">
                <a:solidFill>
                  <a:srgbClr val="000000"/>
                </a:solidFill>
                <a:latin typeface="Times New Roman" pitchFamily="16" charset="0"/>
                <a:cs typeface="Times New Roman" pitchFamily="16" charset="0"/>
              </a:rPr>
              <a:t>городское </a:t>
            </a:r>
            <a:r>
              <a:rPr lang="ru-RU" altLang="ru-RU" sz="1600" dirty="0">
                <a:solidFill>
                  <a:srgbClr val="000000"/>
                </a:solidFill>
                <a:latin typeface="Times New Roman" pitchFamily="16" charset="0"/>
                <a:cs typeface="Times New Roman" pitchFamily="16" charset="0"/>
              </a:rPr>
              <a:t>население составляет </a:t>
            </a:r>
            <a:r>
              <a:rPr lang="ru-RU" altLang="ru-RU" sz="1600" dirty="0" smtClean="0">
                <a:solidFill>
                  <a:srgbClr val="000000"/>
                </a:solidFill>
                <a:latin typeface="Times New Roman" pitchFamily="16" charset="0"/>
                <a:cs typeface="Times New Roman" pitchFamily="16" charset="0"/>
              </a:rPr>
              <a:t>18,1 </a:t>
            </a:r>
            <a:r>
              <a:rPr lang="ru-RU" altLang="ru-RU" sz="1600" dirty="0">
                <a:solidFill>
                  <a:srgbClr val="000000"/>
                </a:solidFill>
                <a:latin typeface="Times New Roman" pitchFamily="16" charset="0"/>
                <a:cs typeface="Times New Roman" pitchFamily="16" charset="0"/>
              </a:rPr>
              <a:t>тыс. человек (</a:t>
            </a:r>
            <a:r>
              <a:rPr lang="ru-RU" altLang="ru-RU" sz="1600" dirty="0" smtClean="0">
                <a:solidFill>
                  <a:srgbClr val="000000"/>
                </a:solidFill>
                <a:latin typeface="Times New Roman" pitchFamily="16" charset="0"/>
                <a:cs typeface="Times New Roman" pitchFamily="16" charset="0"/>
              </a:rPr>
              <a:t>53,1%),  </a:t>
            </a:r>
            <a:r>
              <a:rPr lang="ru-RU" altLang="ru-RU" sz="1600" dirty="0">
                <a:solidFill>
                  <a:srgbClr val="000000"/>
                </a:solidFill>
                <a:latin typeface="Times New Roman" pitchFamily="16" charset="0"/>
                <a:cs typeface="Times New Roman" pitchFamily="16" charset="0"/>
              </a:rPr>
              <a:t>сельское население – </a:t>
            </a:r>
            <a:r>
              <a:rPr lang="ru-RU" altLang="ru-RU" sz="1600" dirty="0" smtClean="0">
                <a:solidFill>
                  <a:srgbClr val="000000"/>
                </a:solidFill>
                <a:latin typeface="Times New Roman" pitchFamily="16" charset="0"/>
                <a:cs typeface="Times New Roman" pitchFamily="16" charset="0"/>
              </a:rPr>
              <a:t>16,0  </a:t>
            </a:r>
            <a:r>
              <a:rPr lang="ru-RU" altLang="ru-RU" sz="1600" dirty="0">
                <a:solidFill>
                  <a:srgbClr val="000000"/>
                </a:solidFill>
                <a:latin typeface="Times New Roman" pitchFamily="16" charset="0"/>
                <a:cs typeface="Times New Roman" pitchFamily="16" charset="0"/>
              </a:rPr>
              <a:t>тыс. человек (</a:t>
            </a:r>
            <a:r>
              <a:rPr lang="ru-RU" altLang="ru-RU" sz="1600" dirty="0" smtClean="0">
                <a:solidFill>
                  <a:srgbClr val="000000"/>
                </a:solidFill>
                <a:latin typeface="Times New Roman" pitchFamily="16" charset="0"/>
                <a:cs typeface="Times New Roman" pitchFamily="16" charset="0"/>
              </a:rPr>
              <a:t>46,9%).</a:t>
            </a:r>
            <a:endParaRPr lang="ru-RU" altLang="ru-RU" sz="1600" dirty="0">
              <a:solidFill>
                <a:srgbClr val="000000"/>
              </a:solidFill>
              <a:latin typeface="Times New Roman" pitchFamily="16" charset="0"/>
              <a:cs typeface="Times New Roman" pitchFamily="16" charset="0"/>
            </a:endParaRPr>
          </a:p>
        </p:txBody>
      </p:sp>
      <p:pic>
        <p:nvPicPr>
          <p:cNvPr id="23556" name="Picture 5" descr="D:\Марина\ЮП\Ю-П район_схема.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0075" y="1773238"/>
            <a:ext cx="4700588" cy="486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2263" y="404813"/>
            <a:ext cx="84470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80000"/>
              </a:lnSpc>
              <a:spcBef>
                <a:spcPts val="1525"/>
              </a:spcBef>
              <a:spcAft>
                <a:spcPct val="0"/>
              </a:spcAft>
              <a:buClrTx/>
              <a:buSzPct val="100000"/>
              <a:buFontTx/>
              <a:buNone/>
            </a:pPr>
            <a:r>
              <a:rPr lang="ru-RU" altLang="ru-RU" sz="5400" dirty="0">
                <a:solidFill>
                  <a:srgbClr val="7030A0"/>
                </a:solidFill>
                <a:latin typeface="Candara" pitchFamily="32" charset="0"/>
              </a:rPr>
              <a:t>Вводная часть</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813" y="115888"/>
            <a:ext cx="488950" cy="66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Рисунок 4" descr="http://images.myshared.ru/29/1306413/slide_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585179" y="1169368"/>
            <a:ext cx="8019269" cy="5499992"/>
          </a:xfrm>
          <a:prstGeom prst="rect">
            <a:avLst/>
          </a:prstGeom>
          <a:noFill/>
          <a:ln>
            <a:noFill/>
          </a:ln>
        </p:spPr>
      </p:pic>
      <p:pic>
        <p:nvPicPr>
          <p:cNvPr id="6"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33375"/>
            <a:ext cx="9015413"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r>
              <a:rPr lang="ru-RU" altLang="ru-RU" sz="3200" dirty="0">
                <a:solidFill>
                  <a:srgbClr val="073E87"/>
                </a:solidFill>
                <a:latin typeface="Times New Roman" pitchFamily="16" charset="0"/>
                <a:cs typeface="Times New Roman" pitchFamily="16" charset="0"/>
              </a:rPr>
              <a:t>Общие характеристики проекта бюджета муниципального образования </a:t>
            </a:r>
            <a:endParaRPr lang="ru-RU" altLang="ru-RU" sz="3200" dirty="0" smtClean="0">
              <a:solidFill>
                <a:srgbClr val="073E87"/>
              </a:solidFill>
              <a:latin typeface="Times New Roman" pitchFamily="16" charset="0"/>
              <a:cs typeface="Times New Roman" pitchFamily="16" charset="0"/>
            </a:endParaRPr>
          </a:p>
          <a:p>
            <a:pPr algn="ctr" eaLnBrk="1" hangingPunct="1">
              <a:spcBef>
                <a:spcPts val="1000"/>
              </a:spcBef>
              <a:spcAft>
                <a:spcPct val="0"/>
              </a:spcAft>
              <a:buClrTx/>
              <a:buSzPct val="100000"/>
              <a:buFontTx/>
              <a:buNone/>
            </a:pPr>
            <a:r>
              <a:rPr lang="ru-RU" altLang="ru-RU" sz="3200" dirty="0" smtClean="0">
                <a:solidFill>
                  <a:srgbClr val="073E87"/>
                </a:solidFill>
                <a:latin typeface="Times New Roman" pitchFamily="16" charset="0"/>
                <a:cs typeface="Times New Roman" pitchFamily="16" charset="0"/>
              </a:rPr>
              <a:t>Юрьев-Польский </a:t>
            </a:r>
            <a:r>
              <a:rPr lang="ru-RU" altLang="ru-RU" sz="3200" dirty="0">
                <a:solidFill>
                  <a:srgbClr val="073E87"/>
                </a:solidFill>
                <a:latin typeface="Times New Roman" pitchFamily="16" charset="0"/>
                <a:cs typeface="Times New Roman" pitchFamily="16" charset="0"/>
              </a:rPr>
              <a:t>район на </a:t>
            </a:r>
            <a:r>
              <a:rPr lang="ru-RU" altLang="ru-RU" sz="3200" dirty="0" smtClean="0">
                <a:solidFill>
                  <a:srgbClr val="073E87"/>
                </a:solidFill>
                <a:latin typeface="Times New Roman" pitchFamily="16" charset="0"/>
                <a:cs typeface="Times New Roman" pitchFamily="16" charset="0"/>
              </a:rPr>
              <a:t>2021 год и</a:t>
            </a:r>
          </a:p>
          <a:p>
            <a:pPr algn="ctr" eaLnBrk="1" hangingPunct="1">
              <a:spcBef>
                <a:spcPts val="1000"/>
              </a:spcBef>
              <a:spcAft>
                <a:spcPct val="0"/>
              </a:spcAft>
              <a:buClrTx/>
              <a:buSzPct val="100000"/>
              <a:buFontTx/>
              <a:buNone/>
            </a:pPr>
            <a:r>
              <a:rPr lang="ru-RU" altLang="ru-RU" sz="3200" dirty="0" smtClean="0">
                <a:solidFill>
                  <a:srgbClr val="073E87"/>
                </a:solidFill>
                <a:latin typeface="Times New Roman" pitchFamily="16" charset="0"/>
                <a:cs typeface="Times New Roman" pitchFamily="16" charset="0"/>
              </a:rPr>
              <a:t> на плановый период 2022 и 2023 годов</a:t>
            </a:r>
            <a:endParaRPr lang="ru-RU" altLang="ru-RU" sz="3200" dirty="0">
              <a:solidFill>
                <a:srgbClr val="073E87"/>
              </a:solidFill>
              <a:latin typeface="Times New Roman" pitchFamily="16" charset="0"/>
              <a:cs typeface="Times New Roman" pitchFamily="16" charset="0"/>
            </a:endParaRP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95736" y="2780928"/>
            <a:ext cx="4813796" cy="3750970"/>
          </a:xfrm>
          <a:prstGeom prst="rect">
            <a:avLst/>
          </a:prstGeom>
          <a:noFill/>
          <a:ln>
            <a:noFill/>
          </a:ln>
          <a:effectLst>
            <a:outerShdw dist="228593" dir="2700000" algn="ctr" rotWithShape="0">
              <a:srgbClr val="808080">
                <a:alpha val="89005"/>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12738" y="104465"/>
            <a:ext cx="8497887" cy="145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None/>
            </a:pPr>
            <a:r>
              <a:rPr lang="ru-RU" altLang="ru-RU" sz="2000" dirty="0">
                <a:solidFill>
                  <a:srgbClr val="7030A0"/>
                </a:solidFill>
                <a:latin typeface="Times New Roman" pitchFamily="16" charset="0"/>
                <a:cs typeface="Times New Roman" pitchFamily="16" charset="0"/>
              </a:rPr>
              <a:t>Основные характеристики бюджета муниципального образования </a:t>
            </a:r>
            <a:br>
              <a:rPr lang="ru-RU" altLang="ru-RU" sz="2000" dirty="0">
                <a:solidFill>
                  <a:srgbClr val="7030A0"/>
                </a:solidFill>
                <a:latin typeface="Times New Roman" pitchFamily="16" charset="0"/>
                <a:cs typeface="Times New Roman" pitchFamily="16" charset="0"/>
              </a:rPr>
            </a:br>
            <a:r>
              <a:rPr lang="ru-RU" altLang="ru-RU" sz="2000" dirty="0">
                <a:solidFill>
                  <a:srgbClr val="7030A0"/>
                </a:solidFill>
                <a:latin typeface="Times New Roman" pitchFamily="16" charset="0"/>
                <a:cs typeface="Times New Roman" pitchFamily="16" charset="0"/>
              </a:rPr>
              <a:t>Юрьев- Польский район на 2021год и на плановый </a:t>
            </a:r>
            <a:endParaRPr lang="ru-RU" altLang="ru-RU" sz="20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None/>
            </a:pPr>
            <a:r>
              <a:rPr lang="ru-RU" altLang="ru-RU" sz="2000" dirty="0" smtClean="0">
                <a:solidFill>
                  <a:srgbClr val="7030A0"/>
                </a:solidFill>
                <a:latin typeface="Times New Roman" pitchFamily="16" charset="0"/>
                <a:cs typeface="Times New Roman" pitchFamily="16" charset="0"/>
              </a:rPr>
              <a:t>период </a:t>
            </a:r>
            <a:r>
              <a:rPr lang="ru-RU" altLang="ru-RU" sz="2000" dirty="0">
                <a:solidFill>
                  <a:srgbClr val="7030A0"/>
                </a:solidFill>
                <a:latin typeface="Times New Roman" pitchFamily="16" charset="0"/>
                <a:cs typeface="Times New Roman" pitchFamily="16" charset="0"/>
              </a:rPr>
              <a:t>2022 и 2023 </a:t>
            </a:r>
            <a:r>
              <a:rPr lang="ru-RU" altLang="ru-RU" sz="2000" dirty="0" smtClean="0">
                <a:solidFill>
                  <a:srgbClr val="7030A0"/>
                </a:solidFill>
                <a:latin typeface="Times New Roman" pitchFamily="16" charset="0"/>
                <a:cs typeface="Times New Roman" pitchFamily="16" charset="0"/>
              </a:rPr>
              <a:t>годов (тыс</a:t>
            </a:r>
            <a:r>
              <a:rPr lang="ru-RU" altLang="ru-RU" sz="2000" dirty="0">
                <a:solidFill>
                  <a:srgbClr val="7030A0"/>
                </a:solidFill>
                <a:latin typeface="Times New Roman" pitchFamily="16" charset="0"/>
                <a:cs typeface="Times New Roman" pitchFamily="16" charset="0"/>
              </a:rPr>
              <a:t>. рублей)</a:t>
            </a:r>
          </a:p>
        </p:txBody>
      </p:sp>
      <p:graphicFrame>
        <p:nvGraphicFramePr>
          <p:cNvPr id="3" name="Диаграмма 2"/>
          <p:cNvGraphicFramePr/>
          <p:nvPr>
            <p:extLst>
              <p:ext uri="{D42A27DB-BD31-4B8C-83A1-F6EECF244321}">
                <p14:modId xmlns:p14="http://schemas.microsoft.com/office/powerpoint/2010/main" xmlns="" val="1133661211"/>
              </p:ext>
            </p:extLst>
          </p:nvPr>
        </p:nvGraphicFramePr>
        <p:xfrm>
          <a:off x="971600" y="1340768"/>
          <a:ext cx="7874545" cy="496855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332656"/>
            <a:ext cx="8640960" cy="6309420"/>
          </a:xfrm>
          <a:prstGeom prst="rect">
            <a:avLst/>
          </a:prstGeom>
        </p:spPr>
        <p:txBody>
          <a:bodyPr wrap="square">
            <a:spAutoFit/>
          </a:bodyPr>
          <a:lstStyle/>
          <a:p>
            <a:pPr algn="ctr">
              <a:spcAft>
                <a:spcPts val="0"/>
              </a:spcAft>
            </a:pPr>
            <a:r>
              <a:rPr lang="ru-RU" sz="1800" b="1" dirty="0">
                <a:solidFill>
                  <a:schemeClr val="tx1"/>
                </a:solidFill>
                <a:latin typeface="Times New Roman"/>
                <a:ea typeface="Times New Roman"/>
              </a:rPr>
              <a:t>Основные направления налоговой политики</a:t>
            </a:r>
          </a:p>
          <a:p>
            <a:pPr algn="ctr">
              <a:spcAft>
                <a:spcPts val="0"/>
              </a:spcAft>
            </a:pPr>
            <a:r>
              <a:rPr lang="ru-RU" sz="1800" b="1" dirty="0">
                <a:solidFill>
                  <a:schemeClr val="tx1"/>
                </a:solidFill>
                <a:latin typeface="Times New Roman"/>
                <a:ea typeface="Times New Roman"/>
              </a:rPr>
              <a:t>муниципального образования Юрьев-Польский район</a:t>
            </a:r>
          </a:p>
          <a:p>
            <a:pPr algn="ctr">
              <a:spcAft>
                <a:spcPts val="0"/>
              </a:spcAft>
            </a:pPr>
            <a:r>
              <a:rPr lang="ru-RU" sz="1800" b="1" dirty="0">
                <a:solidFill>
                  <a:schemeClr val="tx1"/>
                </a:solidFill>
                <a:latin typeface="Times New Roman"/>
                <a:ea typeface="Times New Roman"/>
              </a:rPr>
              <a:t> на 2021 год и на плановый период 2022 и 2023 годов </a:t>
            </a:r>
          </a:p>
          <a:p>
            <a:pPr indent="450215" algn="just">
              <a:spcAft>
                <a:spcPts val="0"/>
              </a:spcAft>
            </a:pPr>
            <a:r>
              <a:rPr lang="ru-RU" sz="1400" dirty="0">
                <a:solidFill>
                  <a:schemeClr val="tx1"/>
                </a:solidFill>
                <a:latin typeface="Times New Roman"/>
                <a:ea typeface="Times New Roman"/>
              </a:rPr>
              <a:t> </a:t>
            </a:r>
          </a:p>
          <a:p>
            <a:pPr indent="450215" algn="just">
              <a:spcAft>
                <a:spcPts val="0"/>
              </a:spcAft>
            </a:pPr>
            <a:r>
              <a:rPr lang="ru-RU" sz="1400" dirty="0">
                <a:solidFill>
                  <a:schemeClr val="tx1"/>
                </a:solidFill>
                <a:latin typeface="Times New Roman"/>
                <a:ea typeface="Times New Roman"/>
              </a:rPr>
              <a:t>Основные направления налоговой политики муниципального образования Юрьев-Польский район на 2021 год и на плановый период 2022 и 2023 годов разработаны в соответствии со </a:t>
            </a:r>
            <a:r>
              <a:rPr lang="ru-RU" sz="1400" u="sng" dirty="0">
                <a:solidFill>
                  <a:schemeClr val="tx1"/>
                </a:solidFill>
                <a:latin typeface="Times New Roman"/>
                <a:ea typeface="Times New Roman"/>
                <a:hlinkClick r:id="rId2"/>
              </a:rPr>
              <a:t>статьей 172</a:t>
            </a:r>
            <a:r>
              <a:rPr lang="ru-RU" sz="1400" dirty="0">
                <a:solidFill>
                  <a:schemeClr val="tx1"/>
                </a:solidFill>
                <a:latin typeface="Times New Roman"/>
                <a:ea typeface="Times New Roman"/>
              </a:rPr>
              <a:t> Бюджетного кодекса Российской Федерации, Посланием Президента Российской Федерации Федеральному Собранию от 15 января 2020 года, Указом Президента Российской Федерации от 07 мая 2018 № 204 «О национальных целях и стратегических задачах развития Российской Федерации на период до 2024 года», решением  Совета народных депутатов муниципального образования Юрьев-Польский район от 31.08.2005 № 85 «Об утверждении положения о бюджетном процессе в муниципальном образовании Юрьев-Польский район».</a:t>
            </a:r>
          </a:p>
          <a:p>
            <a:pPr indent="450215" algn="just">
              <a:spcAft>
                <a:spcPts val="0"/>
              </a:spcAft>
            </a:pPr>
            <a:r>
              <a:rPr lang="ru-RU" sz="1400" dirty="0">
                <a:solidFill>
                  <a:schemeClr val="tx1"/>
                </a:solidFill>
                <a:latin typeface="Times New Roman"/>
                <a:ea typeface="Times New Roman"/>
              </a:rPr>
              <a:t>Результатом реализации налоговой политики должно стать повышение налогового потенциала муниципального образования Юрьев-Польский район за счет роста экономических показателей в части увеличения валового продукта, создания новых высококвалифицированных рабочих мест с высоким уровнем заработной платы.</a:t>
            </a:r>
          </a:p>
          <a:p>
            <a:pPr indent="450215" algn="just">
              <a:spcAft>
                <a:spcPts val="0"/>
              </a:spcAft>
            </a:pPr>
            <a:r>
              <a:rPr lang="ru-RU" sz="1400" dirty="0">
                <a:solidFill>
                  <a:schemeClr val="tx1"/>
                </a:solidFill>
                <a:latin typeface="Times New Roman"/>
                <a:ea typeface="Times New Roman"/>
              </a:rPr>
              <a:t>В случае изменений параметров налоговой системы Российской Федерации основные направления налоговой политики муниципального образования Юрьев-Польский район могут быть скорректированы в 2021 году при определении налоговой политики на 2022 и последующие годы.</a:t>
            </a:r>
          </a:p>
          <a:p>
            <a:pPr indent="450215" algn="just">
              <a:spcAft>
                <a:spcPts val="0"/>
              </a:spcAft>
            </a:pPr>
            <a:r>
              <a:rPr lang="ru-RU" sz="1400" dirty="0">
                <a:solidFill>
                  <a:schemeClr val="tx1"/>
                </a:solidFill>
                <a:latin typeface="Times New Roman"/>
                <a:ea typeface="Times New Roman"/>
              </a:rPr>
              <a:t> </a:t>
            </a:r>
          </a:p>
          <a:p>
            <a:pPr indent="450215" algn="just">
              <a:spcAft>
                <a:spcPts val="0"/>
              </a:spcAft>
            </a:pPr>
            <a:r>
              <a:rPr lang="ru-RU" sz="1400" dirty="0">
                <a:solidFill>
                  <a:schemeClr val="tx1"/>
                </a:solidFill>
                <a:latin typeface="Times New Roman"/>
                <a:ea typeface="Times New Roman"/>
              </a:rPr>
              <a:t> </a:t>
            </a:r>
          </a:p>
          <a:p>
            <a:pPr indent="450215" algn="ctr">
              <a:spcAft>
                <a:spcPts val="0"/>
              </a:spcAft>
            </a:pPr>
            <a:r>
              <a:rPr lang="ru-RU" sz="1400" b="1" dirty="0">
                <a:solidFill>
                  <a:schemeClr val="tx1"/>
                </a:solidFill>
                <a:latin typeface="Times New Roman"/>
                <a:ea typeface="Times New Roman"/>
              </a:rPr>
              <a:t>I. Основные результаты реализации налоговой политики в 2019 году</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latin typeface="Times New Roman"/>
                <a:ea typeface="Times New Roman"/>
              </a:rPr>
              <a:t> </a:t>
            </a:r>
            <a:endParaRPr lang="ru-RU" sz="1400" dirty="0">
              <a:solidFill>
                <a:schemeClr val="tx1"/>
              </a:solidFill>
              <a:latin typeface="Times New Roman"/>
              <a:ea typeface="Times New Roman"/>
            </a:endParaRPr>
          </a:p>
          <a:p>
            <a:pPr indent="450215" algn="just">
              <a:spcAft>
                <a:spcPts val="0"/>
              </a:spcAft>
            </a:pPr>
            <a:r>
              <a:rPr lang="ru-RU" sz="1400" b="1" dirty="0">
                <a:solidFill>
                  <a:schemeClr val="tx1"/>
                </a:solidFill>
                <a:latin typeface="Times New Roman"/>
                <a:ea typeface="Times New Roman"/>
              </a:rPr>
              <a:t> </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Times New Roman"/>
              </a:rPr>
              <a:t>В 2019 году налоговая политика муниципального образования Юрьев-Польский район способствовала продолжению работы по увеличению налогового потенциала района за счет повышения инвестиционной активности, создания условий справедливой конкурентной среды, сокращения теневого сектора, совершенствования и оптимизации системы налогового администрирования, стимулирования развития малого и среднего предпринимательства через специальные налоговые режимы.</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617884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60648"/>
            <a:ext cx="8784976" cy="6555641"/>
          </a:xfrm>
          <a:prstGeom prst="rect">
            <a:avLst/>
          </a:prstGeom>
        </p:spPr>
        <p:txBody>
          <a:bodyPr wrap="square">
            <a:spAutoFit/>
          </a:bodyPr>
          <a:lstStyle/>
          <a:p>
            <a:pPr algn="ctr">
              <a:spcAft>
                <a:spcPts val="0"/>
              </a:spcAft>
            </a:pPr>
            <a:r>
              <a:rPr lang="ru-RU" sz="1400" b="1" dirty="0">
                <a:solidFill>
                  <a:schemeClr val="tx1"/>
                </a:solidFill>
                <a:latin typeface="Times New Roman"/>
                <a:ea typeface="Times New Roman"/>
              </a:rPr>
              <a:t>Основные направления налоговой политики</a:t>
            </a:r>
          </a:p>
          <a:p>
            <a:pPr algn="ctr">
              <a:spcAft>
                <a:spcPts val="0"/>
              </a:spcAft>
            </a:pPr>
            <a:r>
              <a:rPr lang="ru-RU" sz="1400" b="1" dirty="0">
                <a:solidFill>
                  <a:schemeClr val="tx1"/>
                </a:solidFill>
                <a:latin typeface="Times New Roman"/>
                <a:ea typeface="Times New Roman"/>
              </a:rPr>
              <a:t>муниципального образования Юрьев-Польский район</a:t>
            </a:r>
          </a:p>
          <a:p>
            <a:pPr algn="ctr">
              <a:spcAft>
                <a:spcPts val="0"/>
              </a:spcAft>
            </a:pPr>
            <a:r>
              <a:rPr lang="ru-RU" sz="1400" b="1" dirty="0">
                <a:solidFill>
                  <a:schemeClr val="tx1"/>
                </a:solidFill>
                <a:latin typeface="Times New Roman"/>
                <a:ea typeface="Times New Roman"/>
              </a:rPr>
              <a:t> на 2021 год и на плановый период 2022 и 2023 годов </a:t>
            </a:r>
          </a:p>
          <a:p>
            <a:pPr indent="450215" algn="just">
              <a:spcAft>
                <a:spcPts val="0"/>
              </a:spcAft>
            </a:pPr>
            <a:r>
              <a:rPr lang="ru-RU" sz="1400" dirty="0">
                <a:solidFill>
                  <a:schemeClr val="tx1"/>
                </a:solidFill>
                <a:latin typeface="Times New Roman"/>
                <a:ea typeface="Times New Roman"/>
              </a:rPr>
              <a:t> </a:t>
            </a:r>
          </a:p>
          <a:p>
            <a:pPr indent="450215" algn="just">
              <a:spcAft>
                <a:spcPts val="0"/>
              </a:spcAft>
            </a:pPr>
            <a:r>
              <a:rPr lang="ru-RU" sz="1400" dirty="0">
                <a:solidFill>
                  <a:schemeClr val="tx1"/>
                </a:solidFill>
                <a:latin typeface="Times New Roman"/>
                <a:ea typeface="Times New Roman"/>
              </a:rPr>
              <a:t>Основные направления налоговой политики муниципального образования Юрьев-Польский район на 2021 год и на плановый период 2022 и 2023 годов разработаны в соответствии со </a:t>
            </a:r>
            <a:r>
              <a:rPr lang="ru-RU" sz="1400" u="sng" dirty="0">
                <a:solidFill>
                  <a:schemeClr val="tx1"/>
                </a:solidFill>
                <a:latin typeface="Times New Roman"/>
                <a:ea typeface="Times New Roman"/>
                <a:hlinkClick r:id="rId2"/>
              </a:rPr>
              <a:t>статьей 172</a:t>
            </a:r>
            <a:r>
              <a:rPr lang="ru-RU" sz="1400" dirty="0">
                <a:solidFill>
                  <a:schemeClr val="tx1"/>
                </a:solidFill>
                <a:latin typeface="Times New Roman"/>
                <a:ea typeface="Times New Roman"/>
              </a:rPr>
              <a:t> Бюджетного кодекса Российской Федерации, Посланием Президента Российской Федерации Федеральному Собранию от 15 января 2020 года, Указом Президента Российской Федерации от 07 мая 2018 № 204 «О национальных целях и стратегических задачах развития Российской Федерации на период до 2024 года», решением  Совета народных депутатов муниципального образования Юрьев-Польский район от 31.08.2005 № 85 «Об утверждении положения о бюджетном процессе в муниципальном образовании Юрьев-Польский район».</a:t>
            </a:r>
          </a:p>
          <a:p>
            <a:pPr indent="450215" algn="just">
              <a:spcAft>
                <a:spcPts val="0"/>
              </a:spcAft>
            </a:pPr>
            <a:r>
              <a:rPr lang="ru-RU" sz="1400" dirty="0">
                <a:solidFill>
                  <a:schemeClr val="tx1"/>
                </a:solidFill>
                <a:latin typeface="Times New Roman"/>
                <a:ea typeface="Times New Roman"/>
              </a:rPr>
              <a:t>Результатом реализации налоговой политики должно стать повышение налогового потенциала муниципального образования Юрьев-Польский район за счет роста экономических показателей в части увеличения валового продукта, создания новых высококвалифицированных рабочих мест с высоким уровнем заработной платы.</a:t>
            </a:r>
          </a:p>
          <a:p>
            <a:pPr indent="450215" algn="just">
              <a:spcAft>
                <a:spcPts val="0"/>
              </a:spcAft>
            </a:pPr>
            <a:r>
              <a:rPr lang="ru-RU" sz="1400" dirty="0">
                <a:solidFill>
                  <a:schemeClr val="tx1"/>
                </a:solidFill>
                <a:latin typeface="Times New Roman"/>
                <a:ea typeface="Times New Roman"/>
              </a:rPr>
              <a:t>В случае изменений параметров налоговой системы Российской Федерации основные направления налоговой политики муниципального образования Юрьев-Польский район могут быть скорректированы в 2021 году при определении налоговой политики на 2022 и последующие годы.</a:t>
            </a:r>
          </a:p>
          <a:p>
            <a:pPr indent="450215" algn="just">
              <a:spcAft>
                <a:spcPts val="0"/>
              </a:spcAft>
            </a:pPr>
            <a:r>
              <a:rPr lang="ru-RU" sz="1400" dirty="0">
                <a:solidFill>
                  <a:schemeClr val="tx1"/>
                </a:solidFill>
                <a:latin typeface="Times New Roman"/>
                <a:ea typeface="Times New Roman"/>
              </a:rPr>
              <a:t>  </a:t>
            </a:r>
          </a:p>
          <a:p>
            <a:pPr indent="450215" algn="ctr">
              <a:spcAft>
                <a:spcPts val="0"/>
              </a:spcAft>
            </a:pPr>
            <a:r>
              <a:rPr lang="ru-RU" sz="1400" b="1" dirty="0">
                <a:solidFill>
                  <a:schemeClr val="tx1"/>
                </a:solidFill>
                <a:latin typeface="Times New Roman"/>
                <a:ea typeface="Times New Roman"/>
              </a:rPr>
              <a:t>I. Основные результаты реализации налоговой политики в 2019 году</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latin typeface="Times New Roman"/>
                <a:ea typeface="Times New Roman"/>
              </a:rPr>
              <a:t> </a:t>
            </a:r>
            <a:endParaRPr lang="ru-RU" sz="1400" dirty="0">
              <a:solidFill>
                <a:schemeClr val="tx1"/>
              </a:solidFill>
              <a:latin typeface="Times New Roman"/>
              <a:ea typeface="Times New Roman"/>
            </a:endParaRPr>
          </a:p>
          <a:p>
            <a:pPr indent="450215" algn="just">
              <a:spcAft>
                <a:spcPts val="0"/>
              </a:spcAft>
            </a:pPr>
            <a:r>
              <a:rPr lang="ru-RU" sz="1400" b="1" dirty="0">
                <a:solidFill>
                  <a:schemeClr val="tx1"/>
                </a:solidFill>
                <a:latin typeface="Times New Roman"/>
                <a:ea typeface="Times New Roman"/>
              </a:rPr>
              <a:t> </a:t>
            </a:r>
            <a:r>
              <a:rPr lang="ru-RU" sz="1400" dirty="0" smtClean="0">
                <a:solidFill>
                  <a:schemeClr val="tx1"/>
                </a:solidFill>
                <a:latin typeface="Times New Roman"/>
                <a:ea typeface="Times New Roman"/>
              </a:rPr>
              <a:t>В </a:t>
            </a:r>
            <a:r>
              <a:rPr lang="ru-RU" sz="1400" dirty="0">
                <a:solidFill>
                  <a:schemeClr val="tx1"/>
                </a:solidFill>
                <a:latin typeface="Times New Roman"/>
                <a:ea typeface="Times New Roman"/>
              </a:rPr>
              <a:t>2019 году налоговая политика муниципального образования Юрьев-Польский район способствовала продолжению работы по увеличению налогового потенциала района за счет повышения инвестиционной активности, создания условий справедливой конкурентной среды, сокращения теневого сектора, совершенствования и оптимизации системы налогового администрирования, стимулирования развития малого и среднего предпринимательства через специальные налоговые режимы.</a:t>
            </a:r>
          </a:p>
          <a:p>
            <a:pPr indent="450215" algn="just">
              <a:spcAft>
                <a:spcPts val="0"/>
              </a:spcAft>
            </a:pPr>
            <a:r>
              <a:rPr lang="ru-RU" sz="1400" dirty="0">
                <a:solidFill>
                  <a:schemeClr val="tx1"/>
                </a:solidFill>
                <a:latin typeface="Times New Roman"/>
                <a:ea typeface="Times New Roman"/>
              </a:rPr>
              <a:t>  В муниципальном образовании Юрьев-Польский район принимаются меры по легализации «теневой» заработной платы. Постановлением администрации муниципального образования Юрьев-Польский район от 23 января 2013 года № 74 создана и работает комиссия по увеличению поступлений налоговых и неналоговых доходов в бюджет муниципального образования Юрьев-Польский район.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152214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6217087"/>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В 2019 году было проведено четыре заседания комиссии, на которые были приглашены 18 юридических и 91 физическое лицо. В результате проведенных заседаний в 2019 году дополнительно поступило в бюджет 1921,3 тыс. рублей, в том числе налога на доходы физических лиц 880,5 тыс. рублей,  налога в связи с применением упрощенной системы налогообложения 519,7 тыс. рублей, единого налога на вмененный доход 382,6 тыс. рублей, налога, взимаемого в связи с применением патентной системы налогообложения 2,1 тыс. рублей, налога на имущество 14 тыс. рублей, земельного налога 78,7 тыс. рублей, транспортного налога 29,2 тыс. рублей, арендной платы 14,5 тыс. рублей. Всем юридическим и физическим лицам, выплачивающим заработную плату ниже минимального уровня и прожиточного минимума, даны рекомендации о выплате заработной платы в соответствии с законодательством. Также в администрации муниципального образования Юрьев-Польский район установлен телефон «горячей линии» по сообщениям о выплате заработной платы «в конверте».</a:t>
            </a:r>
          </a:p>
          <a:p>
            <a:pPr indent="450215" algn="just">
              <a:spcAft>
                <a:spcPts val="0"/>
              </a:spcAft>
            </a:pPr>
            <a:r>
              <a:rPr lang="ru-RU" sz="1400" dirty="0">
                <a:solidFill>
                  <a:schemeClr val="tx1"/>
                </a:solidFill>
                <a:latin typeface="Times New Roman"/>
                <a:ea typeface="Times New Roman"/>
              </a:rPr>
              <a:t>В 2019 году продолжена работа по реализации мероприятий, предусмотренных актуализированными «дорожными картами», разработанными межведомственной рабочей группой по повышению собираемости местных налогов.</a:t>
            </a:r>
          </a:p>
          <a:p>
            <a:pPr indent="450215" algn="just">
              <a:spcAft>
                <a:spcPts val="0"/>
              </a:spcAft>
            </a:pPr>
            <a:r>
              <a:rPr lang="ru-RU" sz="1400" dirty="0">
                <a:solidFill>
                  <a:schemeClr val="tx1"/>
                </a:solidFill>
                <a:latin typeface="Times New Roman"/>
                <a:ea typeface="Times New Roman"/>
              </a:rPr>
              <a:t>В 2019 году органами местного самоуправления Юрьев-Польского района  уточнены сведения в отношении 879 объектов недвижимости и 4765 земельных участков.</a:t>
            </a:r>
          </a:p>
          <a:p>
            <a:pPr indent="450215" algn="just">
              <a:spcAft>
                <a:spcPts val="0"/>
              </a:spcAft>
            </a:pPr>
            <a:r>
              <a:rPr lang="ru-RU" sz="1400" dirty="0">
                <a:solidFill>
                  <a:schemeClr val="tx1"/>
                </a:solidFill>
                <a:latin typeface="Times New Roman"/>
                <a:ea typeface="Times New Roman"/>
              </a:rPr>
              <a:t>В муниципальных образованиях проводилась работа по выявлению объектов недвижимости, не поставленных на кадастровый и налоговый учеты, направлялись письма о необходимости регистрации, продлевались сроки разрешений на строительство и реконструкцию. В 2019 году проведено 17 </a:t>
            </a:r>
            <a:r>
              <a:rPr lang="ru-RU" sz="1400" dirty="0" err="1">
                <a:solidFill>
                  <a:schemeClr val="tx1"/>
                </a:solidFill>
                <a:latin typeface="Times New Roman"/>
                <a:ea typeface="Times New Roman"/>
              </a:rPr>
              <a:t>подворовых</a:t>
            </a:r>
            <a:r>
              <a:rPr lang="ru-RU" sz="1400" dirty="0">
                <a:solidFill>
                  <a:schemeClr val="tx1"/>
                </a:solidFill>
                <a:latin typeface="Times New Roman"/>
                <a:ea typeface="Times New Roman"/>
              </a:rPr>
              <a:t> обходов. В результате выявлено 44 объекта, введенных в эксплуатацию, по 24 из них права не зарегистрированы. </a:t>
            </a:r>
          </a:p>
          <a:p>
            <a:pPr indent="450215" algn="just">
              <a:spcAft>
                <a:spcPts val="0"/>
              </a:spcAft>
            </a:pPr>
            <a:r>
              <a:rPr lang="ru-RU" sz="1400" dirty="0">
                <a:solidFill>
                  <a:schemeClr val="tx1"/>
                </a:solidFill>
                <a:latin typeface="Times New Roman"/>
                <a:ea typeface="Times New Roman"/>
              </a:rPr>
              <a:t>Органами, осуществляющими муниципальный земельный контроль проведено 128 проверок по поводу соблюдения сроков и видов использования земельных участков. Выявлено 71 нарушение, правообладателям земельных участков составлены протоколы об административных правонарушениях.     </a:t>
            </a:r>
          </a:p>
          <a:p>
            <a:pPr indent="450215" algn="just">
              <a:spcAft>
                <a:spcPts val="0"/>
              </a:spcAft>
            </a:pPr>
            <a:r>
              <a:rPr lang="ru-RU" sz="1400" dirty="0">
                <a:solidFill>
                  <a:schemeClr val="tx1"/>
                </a:solidFill>
                <a:latin typeface="Times New Roman"/>
                <a:ea typeface="Times New Roman"/>
              </a:rPr>
              <a:t>В результате реализации налоговой политики объем поступлений налоговых и неналоговых доходов в бюджет муниципального образования Юрьев-Польский район составил  в 2019 году 239440 тыс. рублей (107% к 2018 году). Таблица 2</a:t>
            </a:r>
          </a:p>
          <a:p>
            <a:pPr indent="450215" algn="just">
              <a:spcAft>
                <a:spcPts val="0"/>
              </a:spcAft>
            </a:pPr>
            <a:r>
              <a:rPr lang="ru-RU" dirty="0">
                <a:latin typeface="Times New Roman"/>
                <a:ea typeface="Times New Roman"/>
              </a:rPr>
              <a:t> </a:t>
            </a:r>
            <a:endParaRPr lang="ru-RU" sz="1200" dirty="0">
              <a:effectLst/>
              <a:latin typeface="Times New Roman"/>
              <a:ea typeface="Times New Roman"/>
            </a:endParaRPr>
          </a:p>
        </p:txBody>
      </p:sp>
    </p:spTree>
    <p:extLst>
      <p:ext uri="{BB962C8B-B14F-4D97-AF65-F5344CB8AC3E}">
        <p14:creationId xmlns:p14="http://schemas.microsoft.com/office/powerpoint/2010/main" xmlns="" val="407098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675165416"/>
              </p:ext>
            </p:extLst>
          </p:nvPr>
        </p:nvGraphicFramePr>
        <p:xfrm>
          <a:off x="251520" y="900533"/>
          <a:ext cx="8424936" cy="5703529"/>
        </p:xfrm>
        <a:graphic>
          <a:graphicData uri="http://schemas.openxmlformats.org/drawingml/2006/table">
            <a:tbl>
              <a:tblPr/>
              <a:tblGrid>
                <a:gridCol w="1608629"/>
                <a:gridCol w="1333736"/>
                <a:gridCol w="1455911"/>
                <a:gridCol w="1333736"/>
                <a:gridCol w="1394823"/>
                <a:gridCol w="1298101"/>
              </a:tblGrid>
              <a:tr h="290683">
                <a:tc rowSpan="2">
                  <a:txBody>
                    <a:bodyPr/>
                    <a:lstStyle/>
                    <a:p>
                      <a:pPr algn="ctr">
                        <a:spcAft>
                          <a:spcPts val="0"/>
                        </a:spcAft>
                      </a:pPr>
                      <a:r>
                        <a:rPr lang="ru-RU" sz="1200" b="1" dirty="0">
                          <a:effectLst/>
                          <a:latin typeface="Times New Roman"/>
                          <a:ea typeface="Times New Roman"/>
                        </a:rPr>
                        <a:t>Показатели</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effectLst/>
                          <a:latin typeface="Times New Roman"/>
                          <a:ea typeface="Times New Roman"/>
                        </a:rPr>
                        <a:t>Исполнено за 2018 год</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effectLst/>
                          <a:latin typeface="Times New Roman"/>
                          <a:ea typeface="Times New Roman"/>
                        </a:rPr>
                        <a:t>Уточненный план на 2019 год</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1" dirty="0">
                          <a:effectLst/>
                          <a:latin typeface="Times New Roman"/>
                          <a:ea typeface="Times New Roman"/>
                        </a:rPr>
                        <a:t>Исполнено за 2019</a:t>
                      </a:r>
                      <a:endParaRPr lang="ru-RU" sz="1200" dirty="0">
                        <a:effectLst/>
                        <a:latin typeface="Times New Roman"/>
                        <a:ea typeface="Times New Roman"/>
                      </a:endParaRPr>
                    </a:p>
                    <a:p>
                      <a:pPr algn="ctr">
                        <a:spcAft>
                          <a:spcPts val="0"/>
                        </a:spcAft>
                      </a:pPr>
                      <a:r>
                        <a:rPr lang="ru-RU" sz="1200" b="1" dirty="0">
                          <a:effectLst/>
                          <a:latin typeface="Times New Roman"/>
                          <a:ea typeface="Times New Roman"/>
                        </a:rPr>
                        <a:t>год</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8580" marR="152400" algn="ctr">
                        <a:spcAft>
                          <a:spcPts val="0"/>
                        </a:spcAft>
                      </a:pPr>
                      <a:r>
                        <a:rPr lang="ru-RU" sz="1200" b="1" dirty="0">
                          <a:effectLst/>
                          <a:latin typeface="Times New Roman"/>
                          <a:ea typeface="Times New Roman"/>
                        </a:rPr>
                        <a:t>% исполнения факта 2019 года</a:t>
                      </a:r>
                      <a:endParaRPr lang="ru-RU" sz="1200" dirty="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8136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b="1">
                          <a:effectLst/>
                          <a:latin typeface="Times New Roman"/>
                          <a:ea typeface="Times New Roman"/>
                        </a:rPr>
                        <a:t>к уточненному плану на 2019год</a:t>
                      </a:r>
                      <a:endParaRPr lang="ru-RU" sz="120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effectLst/>
                          <a:latin typeface="Times New Roman"/>
                          <a:ea typeface="Times New Roman"/>
                        </a:rPr>
                        <a:t>к 2018 году</a:t>
                      </a:r>
                      <a:endParaRPr lang="ru-RU" sz="1200">
                        <a:effectLst/>
                        <a:latin typeface="Times New Roman"/>
                        <a:ea typeface="Times New Roman"/>
                      </a:endParaRP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63">
                <a:tc>
                  <a:txBody>
                    <a:bodyPr/>
                    <a:lstStyle/>
                    <a:p>
                      <a:pPr>
                        <a:spcAft>
                          <a:spcPts val="0"/>
                        </a:spcAft>
                      </a:pPr>
                      <a:r>
                        <a:rPr lang="ru-RU" sz="1200" dirty="0">
                          <a:effectLst/>
                          <a:latin typeface="Times New Roman"/>
                          <a:ea typeface="Times New Roman"/>
                        </a:rPr>
                        <a:t>Налоговые и неналоговые доходы всего, тыс</a:t>
                      </a:r>
                      <a:r>
                        <a:rPr lang="ru-RU" sz="1200" dirty="0" smtClean="0">
                          <a:effectLst/>
                          <a:latin typeface="Times New Roman"/>
                          <a:ea typeface="Times New Roman"/>
                        </a:rPr>
                        <a:t>. руб</a:t>
                      </a:r>
                      <a:r>
                        <a:rPr lang="ru-RU" sz="1200" dirty="0">
                          <a:effectLst/>
                          <a:latin typeface="Times New Roman"/>
                          <a:ea typeface="Times New Roman"/>
                        </a:rPr>
                        <a:t>.</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223812</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236509</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239440</a:t>
                      </a:r>
                    </a:p>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101,2</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107</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200">
                <a:tc>
                  <a:txBody>
                    <a:bodyPr/>
                    <a:lstStyle/>
                    <a:p>
                      <a:pPr>
                        <a:spcAft>
                          <a:spcPts val="0"/>
                        </a:spcAft>
                      </a:pPr>
                      <a:r>
                        <a:rPr lang="ru-RU" sz="1200">
                          <a:effectLst/>
                          <a:latin typeface="Times New Roman"/>
                          <a:ea typeface="Times New Roman"/>
                        </a:rPr>
                        <a:t>в том числе:</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02">
                <a:tc>
                  <a:txBody>
                    <a:bodyPr/>
                    <a:lstStyle/>
                    <a:p>
                      <a:pPr>
                        <a:spcAft>
                          <a:spcPts val="0"/>
                        </a:spcAft>
                      </a:pPr>
                      <a:r>
                        <a:rPr lang="ru-RU" sz="1200">
                          <a:effectLst/>
                          <a:latin typeface="Times New Roman"/>
                          <a:ea typeface="Times New Roman"/>
                        </a:rPr>
                        <a:t>Налоговые доходы,тыс.руб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183044</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195473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197807</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101,2</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108,1</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200">
                <a:tc>
                  <a:txBody>
                    <a:bodyPr/>
                    <a:lstStyle/>
                    <a:p>
                      <a:pPr>
                        <a:spcAft>
                          <a:spcPts val="0"/>
                        </a:spcAft>
                      </a:pPr>
                      <a:r>
                        <a:rPr lang="ru-RU" sz="1200">
                          <a:effectLst/>
                          <a:latin typeface="Times New Roman"/>
                          <a:ea typeface="Times New Roman"/>
                        </a:rPr>
                        <a:t>из них:</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63">
                <a:tc>
                  <a:txBody>
                    <a:bodyPr/>
                    <a:lstStyle/>
                    <a:p>
                      <a:pPr>
                        <a:spcAft>
                          <a:spcPts val="0"/>
                        </a:spcAft>
                      </a:pPr>
                      <a:r>
                        <a:rPr lang="ru-RU" sz="1200">
                          <a:effectLst/>
                          <a:latin typeface="Times New Roman"/>
                          <a:ea typeface="Times New Roman"/>
                        </a:rPr>
                        <a:t>Налог на доходы физических лиц, тыс. руб.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137252</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142785</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143640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100,6</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104,6</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63">
                <a:tc>
                  <a:txBody>
                    <a:bodyPr/>
                    <a:lstStyle/>
                    <a:p>
                      <a:pPr>
                        <a:spcAft>
                          <a:spcPts val="0"/>
                        </a:spcAft>
                      </a:pPr>
                      <a:r>
                        <a:rPr lang="ru-RU" sz="1200">
                          <a:effectLst/>
                          <a:latin typeface="Times New Roman"/>
                          <a:ea typeface="Times New Roman"/>
                        </a:rPr>
                        <a:t>Акцизы по подакцизным товарам,тыс.руб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13819</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17100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17653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103,2</a:t>
                      </a:r>
                    </a:p>
                    <a:p>
                      <a:pPr algn="ctr">
                        <a:spcAft>
                          <a:spcPts val="0"/>
                        </a:spcAft>
                      </a:pPr>
                      <a:r>
                        <a:rPr lang="ru-RU" sz="1200" dirty="0">
                          <a:effectLst/>
                          <a:latin typeface="Times New Roman"/>
                          <a:ea typeface="Times New Roman"/>
                        </a:rPr>
                        <a:t> </a:t>
                      </a:r>
                    </a:p>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127,7</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023">
                <a:tc>
                  <a:txBody>
                    <a:bodyPr/>
                    <a:lstStyle/>
                    <a:p>
                      <a:pPr>
                        <a:spcAft>
                          <a:spcPts val="0"/>
                        </a:spcAft>
                      </a:pPr>
                      <a:r>
                        <a:rPr lang="ru-RU" sz="1200">
                          <a:effectLst/>
                          <a:latin typeface="Times New Roman"/>
                          <a:ea typeface="Times New Roman"/>
                        </a:rPr>
                        <a:t>Налоги на совокупный доход, 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27110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28175</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28890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102,5</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106,6</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704">
                <a:tc>
                  <a:txBody>
                    <a:bodyPr/>
                    <a:lstStyle/>
                    <a:p>
                      <a:pPr>
                        <a:spcAft>
                          <a:spcPts val="0"/>
                        </a:spcAft>
                      </a:pPr>
                      <a:r>
                        <a:rPr lang="ru-RU" sz="1200">
                          <a:effectLst/>
                          <a:latin typeface="Times New Roman"/>
                          <a:ea typeface="Times New Roman"/>
                        </a:rPr>
                        <a:t>Налоги за пользование природными ресурсами,тыс. 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1513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1530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101,1</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3">
                <a:tc>
                  <a:txBody>
                    <a:bodyPr/>
                    <a:lstStyle/>
                    <a:p>
                      <a:pPr>
                        <a:spcAft>
                          <a:spcPts val="0"/>
                        </a:spcAft>
                      </a:pPr>
                      <a:r>
                        <a:rPr lang="ru-RU" sz="1200">
                          <a:effectLst/>
                          <a:latin typeface="Times New Roman"/>
                          <a:ea typeface="Times New Roman"/>
                        </a:rPr>
                        <a:t>Госпошлина, 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4863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5900</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6094</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103,3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125,3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464">
                <a:tc>
                  <a:txBody>
                    <a:bodyPr/>
                    <a:lstStyle/>
                    <a:p>
                      <a:pPr>
                        <a:spcAft>
                          <a:spcPts val="0"/>
                        </a:spcAft>
                      </a:pPr>
                      <a:r>
                        <a:rPr lang="ru-RU" sz="1200">
                          <a:effectLst/>
                          <a:latin typeface="Times New Roman"/>
                          <a:ea typeface="Times New Roman"/>
                        </a:rPr>
                        <a:t>Неналоговые доходы,тыс.руб</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40768</a:t>
                      </a:r>
                    </a:p>
                    <a:p>
                      <a:pPr algn="ctr">
                        <a:spcAft>
                          <a:spcPts val="0"/>
                        </a:spcAft>
                      </a:pPr>
                      <a:r>
                        <a:rPr lang="ru-RU" sz="1200" dirty="0">
                          <a:effectLst/>
                          <a:latin typeface="Times New Roman"/>
                          <a:ea typeface="Times New Roman"/>
                        </a:rPr>
                        <a:t> </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41036</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a:ea typeface="Times New Roman"/>
                        </a:rPr>
                        <a:t>41633</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101,4</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a:ea typeface="Times New Roman"/>
                        </a:rPr>
                        <a:t>102,1</a:t>
                      </a:r>
                    </a:p>
                  </a:txBody>
                  <a:tcPr marL="39489" marR="394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683568" y="139254"/>
            <a:ext cx="7992888" cy="738664"/>
          </a:xfrm>
          <a:prstGeom prst="rect">
            <a:avLst/>
          </a:prstGeom>
        </p:spPr>
        <p:txBody>
          <a:bodyPr wrap="square">
            <a:spAutoFit/>
          </a:bodyPr>
          <a:lstStyle/>
          <a:p>
            <a:pPr lvl="0" indent="450850" algn="ctr" defTabSz="914400">
              <a:buClrTx/>
              <a:buSzTx/>
            </a:pPr>
            <a:r>
              <a:rPr lang="ru-RU" altLang="ru-RU" sz="1400" b="1" dirty="0">
                <a:solidFill>
                  <a:prstClr val="black"/>
                </a:solidFill>
                <a:latin typeface="Arial" pitchFamily="34" charset="0"/>
                <a:ea typeface="Times New Roman" pitchFamily="18" charset="0"/>
                <a:cs typeface="Arial" pitchFamily="34" charset="0"/>
              </a:rPr>
              <a:t>Поступление налоговых и неналоговых доходов</a:t>
            </a:r>
            <a:endParaRPr lang="ru-RU" altLang="ru-RU" sz="600" dirty="0">
              <a:solidFill>
                <a:prstClr val="black"/>
              </a:solidFill>
              <a:latin typeface="Arial" pitchFamily="34" charset="0"/>
              <a:cs typeface="Arial" pitchFamily="34" charset="0"/>
            </a:endParaRPr>
          </a:p>
          <a:p>
            <a:pPr lvl="0" indent="450850" algn="ctr" defTabSz="914400" eaLnBrk="0" hangingPunct="0">
              <a:buClrTx/>
              <a:buSzTx/>
            </a:pPr>
            <a:r>
              <a:rPr lang="ru-RU" altLang="ru-RU" sz="1400" b="1" dirty="0">
                <a:solidFill>
                  <a:prstClr val="black"/>
                </a:solidFill>
                <a:latin typeface="Arial" pitchFamily="34" charset="0"/>
                <a:ea typeface="Times New Roman" pitchFamily="18" charset="0"/>
                <a:cs typeface="Arial" pitchFamily="34" charset="0"/>
              </a:rPr>
              <a:t> в бюджет муниципального образования Юрьев-Польский район </a:t>
            </a:r>
            <a:endParaRPr lang="ru-RU" altLang="ru-RU" sz="600" dirty="0">
              <a:solidFill>
                <a:prstClr val="black"/>
              </a:solidFill>
              <a:latin typeface="Arial" pitchFamily="34" charset="0"/>
              <a:cs typeface="Arial" pitchFamily="34" charset="0"/>
            </a:endParaRPr>
          </a:p>
          <a:p>
            <a:pPr lvl="0" indent="450850" algn="ctr" defTabSz="914400" eaLnBrk="0" hangingPunct="0">
              <a:buClrTx/>
              <a:buSzTx/>
            </a:pPr>
            <a:r>
              <a:rPr lang="ru-RU" altLang="ru-RU" sz="1400" b="1" dirty="0">
                <a:solidFill>
                  <a:prstClr val="black"/>
                </a:solidFill>
                <a:latin typeface="Arial" pitchFamily="34" charset="0"/>
                <a:ea typeface="Times New Roman" pitchFamily="18" charset="0"/>
                <a:cs typeface="Arial" pitchFamily="34" charset="0"/>
              </a:rPr>
              <a:t>за 2019 год</a:t>
            </a:r>
            <a:endParaRPr lang="ru-RU" altLang="ru-RU" sz="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092955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640960" cy="5047536"/>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Налоговые доходы за 2019 год составили 197807 тыс. рублей. Увеличение к уровню 2018 года составило 8,1%, в абсолютном выражении 14763 тыс. рублей.</a:t>
            </a:r>
          </a:p>
          <a:p>
            <a:pPr indent="450215" algn="just">
              <a:spcAft>
                <a:spcPts val="0"/>
              </a:spcAft>
            </a:pPr>
            <a:r>
              <a:rPr lang="ru-RU" sz="1400" dirty="0">
                <a:solidFill>
                  <a:schemeClr val="tx1"/>
                </a:solidFill>
                <a:latin typeface="Times New Roman"/>
                <a:ea typeface="Times New Roman"/>
              </a:rPr>
              <a:t>Большая часть налоговых поступлений обеспечена поступлениями налога на доходы физических лиц  73%. </a:t>
            </a:r>
          </a:p>
          <a:p>
            <a:pPr indent="450215" algn="just">
              <a:spcAft>
                <a:spcPts val="0"/>
              </a:spcAft>
            </a:pPr>
            <a:r>
              <a:rPr lang="ru-RU" sz="1400" dirty="0">
                <a:solidFill>
                  <a:schemeClr val="tx1"/>
                </a:solidFill>
                <a:latin typeface="Times New Roman"/>
                <a:ea typeface="Times New Roman"/>
              </a:rPr>
              <a:t>Поступления налога на доходы физических лиц за 2019 год в бюджет муниципального образования Юрьев-Польский район составили 143640 тыс. рублей. По сравнению с 2018 годом поступления увеличились на 4,6%.</a:t>
            </a:r>
          </a:p>
          <a:p>
            <a:pPr indent="450215" algn="just">
              <a:spcAft>
                <a:spcPts val="0"/>
              </a:spcAft>
            </a:pPr>
            <a:r>
              <a:rPr lang="ru-RU" sz="1400" dirty="0">
                <a:solidFill>
                  <a:schemeClr val="tx1"/>
                </a:solidFill>
                <a:latin typeface="Times New Roman"/>
                <a:ea typeface="Times New Roman"/>
              </a:rPr>
              <a:t>Увеличение поступлений произошло по акцизам на нефтепродукты на 27,7%, что обусловлено увеличением процента отчислений от </a:t>
            </a:r>
            <a:r>
              <a:rPr lang="ru-RU" sz="1400" dirty="0" smtClean="0">
                <a:solidFill>
                  <a:schemeClr val="tx1"/>
                </a:solidFill>
                <a:latin typeface="Times New Roman"/>
                <a:ea typeface="Times New Roman"/>
              </a:rPr>
              <a:t>общего </a:t>
            </a:r>
            <a:r>
              <a:rPr lang="ru-RU" sz="1400" dirty="0">
                <a:solidFill>
                  <a:schemeClr val="tx1"/>
                </a:solidFill>
                <a:latin typeface="Times New Roman"/>
                <a:ea typeface="Times New Roman"/>
              </a:rPr>
              <a:t>объема дорожного фонда Владимирской области; госпошлины на 25,3%, что объясняется увеличением количества рассматриваемых дел в судах.</a:t>
            </a:r>
          </a:p>
          <a:p>
            <a:pPr indent="450215" algn="just">
              <a:spcAft>
                <a:spcPts val="0"/>
              </a:spcAft>
            </a:pPr>
            <a:r>
              <a:rPr lang="ru-RU" sz="1400" dirty="0">
                <a:solidFill>
                  <a:schemeClr val="tx1"/>
                </a:solidFill>
                <a:latin typeface="Times New Roman"/>
                <a:ea typeface="Times New Roman"/>
              </a:rPr>
              <a:t>Поступления неналоговых доходов в бюджет муниципального образования Юрьев-Польский район за 2019 год составили 41633 тыс. рублей. (102,1% к уровню 2018 года). Данное увеличение поступлений произошло за счет большего поступления доходов от штрафных санкций.</a:t>
            </a:r>
          </a:p>
          <a:p>
            <a:pPr indent="450215" algn="just">
              <a:spcAft>
                <a:spcPts val="0"/>
              </a:spcAft>
            </a:pPr>
            <a:r>
              <a:rPr lang="ru-RU" sz="1400" dirty="0">
                <a:solidFill>
                  <a:schemeClr val="tx1"/>
                </a:solidFill>
                <a:latin typeface="Times New Roman"/>
                <a:ea typeface="Times New Roman"/>
              </a:rPr>
              <a:t>Крупнейшими плательщиками по объему уплаченных на территории муниципального образования Юрьев-Польский район налогов являются ОАО «Юрьев-Польский завод «</a:t>
            </a:r>
            <a:r>
              <a:rPr lang="ru-RU" sz="1400" dirty="0" err="1">
                <a:solidFill>
                  <a:schemeClr val="tx1"/>
                </a:solidFill>
                <a:latin typeface="Times New Roman"/>
                <a:ea typeface="Times New Roman"/>
              </a:rPr>
              <a:t>Промсвязь</a:t>
            </a:r>
            <a:r>
              <a:rPr lang="ru-RU" sz="1400" dirty="0">
                <a:solidFill>
                  <a:schemeClr val="tx1"/>
                </a:solidFill>
                <a:latin typeface="Times New Roman"/>
                <a:ea typeface="Times New Roman"/>
              </a:rPr>
              <a:t>», ООО «Юрьев-Польская ткацко-отделочная фабрика «Авангард», АО «ХК «</a:t>
            </a:r>
            <a:r>
              <a:rPr lang="ru-RU" sz="1400" dirty="0" err="1">
                <a:solidFill>
                  <a:schemeClr val="tx1"/>
                </a:solidFill>
                <a:latin typeface="Times New Roman"/>
                <a:ea typeface="Times New Roman"/>
              </a:rPr>
              <a:t>Ополье</a:t>
            </a:r>
            <a:r>
              <a:rPr lang="ru-RU" sz="1400" dirty="0">
                <a:solidFill>
                  <a:schemeClr val="tx1"/>
                </a:solidFill>
                <a:latin typeface="Times New Roman"/>
                <a:ea typeface="Times New Roman"/>
              </a:rPr>
              <a:t>», АО «</a:t>
            </a:r>
            <a:r>
              <a:rPr lang="ru-RU" sz="1400" dirty="0" err="1">
                <a:solidFill>
                  <a:schemeClr val="tx1"/>
                </a:solidFill>
                <a:latin typeface="Times New Roman"/>
                <a:ea typeface="Times New Roman"/>
              </a:rPr>
              <a:t>Шихобалово</a:t>
            </a:r>
            <a:r>
              <a:rPr lang="ru-RU" sz="1400" dirty="0">
                <a:solidFill>
                  <a:schemeClr val="tx1"/>
                </a:solidFill>
                <a:latin typeface="Times New Roman"/>
                <a:ea typeface="Times New Roman"/>
              </a:rPr>
              <a:t>», ГБУЗ ВО «Юрьев-Польская ЦРБ», СПК (колхоз) «Спасское». На долю этих организаций приходится 19,5%, мобилизованных на территории муниципального образования Юрьев-Польский район доходов. </a:t>
            </a:r>
          </a:p>
          <a:p>
            <a:pPr indent="450215" algn="just">
              <a:spcAft>
                <a:spcPts val="0"/>
              </a:spcAft>
            </a:pPr>
            <a:r>
              <a:rPr lang="ru-RU" sz="1400" dirty="0">
                <a:solidFill>
                  <a:schemeClr val="tx1"/>
                </a:solidFill>
                <a:latin typeface="Times New Roman"/>
                <a:ea typeface="Times New Roman"/>
              </a:rPr>
              <a:t>В 2019 году обеспечено выполнение плана мероприятий по исполнению принятых обязательств по социально-экономическому развитию и оздоровлению финансов муниципального образования Юрьев-Польский район. Этому способствовало увеличение налогооблагаемой базы, улучшение администрирования платежей, поддержка субъектов малого и среднего предпринимательства, увеличение собираемости налогов. </a:t>
            </a:r>
          </a:p>
          <a:p>
            <a:pPr algn="just">
              <a:spcAft>
                <a:spcPts val="0"/>
              </a:spcAft>
            </a:pPr>
            <a:r>
              <a:rPr lang="ru-RU" sz="1400" dirty="0">
                <a:solidFill>
                  <a:schemeClr val="tx1"/>
                </a:solidFill>
                <a:latin typeface="Times New Roman"/>
                <a:ea typeface="Times New Roman"/>
              </a:rPr>
              <a:t>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896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666" y="188640"/>
            <a:ext cx="8568952" cy="6555641"/>
          </a:xfrm>
          <a:prstGeom prst="rect">
            <a:avLst/>
          </a:prstGeom>
        </p:spPr>
        <p:txBody>
          <a:bodyPr wrap="square">
            <a:spAutoFit/>
          </a:bodyPr>
          <a:lstStyle/>
          <a:p>
            <a:pPr lvl="3" algn="just">
              <a:spcAft>
                <a:spcPts val="0"/>
              </a:spcAft>
              <a:buFont typeface="+mj-lt"/>
              <a:buAutoNum type="romanUcPeriod" startAt="2"/>
              <a:tabLst>
                <a:tab pos="1143000" algn="l"/>
              </a:tabLst>
            </a:pPr>
            <a:r>
              <a:rPr lang="ru-RU" sz="1400" b="1" dirty="0">
                <a:solidFill>
                  <a:schemeClr val="tx1"/>
                </a:solidFill>
                <a:latin typeface="Times New Roman" panose="02020603050405020304" pitchFamily="18" charset="0"/>
                <a:ea typeface="Times New Roman"/>
                <a:cs typeface="Times New Roman" panose="02020603050405020304" pitchFamily="18" charset="0"/>
              </a:rPr>
              <a:t>Основные направления налоговой политики на 2021 год и на</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algn="ctr">
              <a:spcAft>
                <a:spcPts val="0"/>
              </a:spcAft>
            </a:pPr>
            <a:r>
              <a:rPr lang="ru-RU" sz="1400" b="1" dirty="0">
                <a:solidFill>
                  <a:schemeClr val="tx1"/>
                </a:solidFill>
                <a:latin typeface="Times New Roman" panose="02020603050405020304" pitchFamily="18" charset="0"/>
                <a:ea typeface="Times New Roman"/>
                <a:cs typeface="Times New Roman" panose="02020603050405020304" pitchFamily="18" charset="0"/>
              </a:rPr>
              <a:t>                  плановый период 2022 и 2023 годов </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В 2021-2023 годах будет продолжена реализация основных целей и задач налоговой политики, предусмотренной в предыдущие годы.</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Налоговая политика муниципального образования Юрьев-Польский район в 2021 году и на плановый период до 2023 года ориентирована на мобилизацию собственных доходов на основе экономического роста и развития доходного потенциала.</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Основными направлениями налоговой политики муниципального образования Юрьев-Польский район в среднесрочной перспективе являются:</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1)совершенствование методов налогового администрирования с учетом изменений в налоговом законодательстве;</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2)усиление мер по укреплению налоговой дисциплины налогоплательщиков;</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3)создание благоприятных условий для расширения производства, новых рабочих мест, инвестиционной и инновационной активности;</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4)оказание содействия среднему и малому бизнесу для развития предпринимательской деятельности;</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5)обеспечение бюджетной, экономической и социальной эффективности налоговых расходов;</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6)повышение эффективности управления муниципальным имуществом и земельными участками муниципального образования Юрьев-Польский район.</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В трехлетней перспективе будет продолжена работа по укреплению доходной базы бюджета муниципального образования Юрьев-Польский район за счет наращивания стабильных доходных источников и мобилизации в бюджет имеющихся резервов.</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Рост бюджетных поступлений планируется достичь за счет:</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-роста инвестиционной и инновационной активности путем оказания муниципальной поддержки инвесторам в целях создания благоприятных условий для расширения ими производства, создания новых рабочих мест с высоким уровнем заработной платы;</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-совершенствования применения специальных налоговых режимов для развития малого и среднего предпринимательства;</a:t>
            </a:r>
          </a:p>
          <a:p>
            <a:pPr indent="450215" algn="just">
              <a:spcAft>
                <a:spcPts val="0"/>
              </a:spcAft>
            </a:pPr>
            <a:r>
              <a:rPr lang="ru-RU" sz="1400" dirty="0">
                <a:solidFill>
                  <a:srgbClr val="000000"/>
                </a:solidFill>
                <a:latin typeface="Times New Roman" panose="02020603050405020304" pitchFamily="18" charset="0"/>
                <a:ea typeface="Arial"/>
                <a:cs typeface="Times New Roman" panose="02020603050405020304" pitchFamily="18" charset="0"/>
              </a:rPr>
              <a:t>-выявления и пресечения схем минимизации налогов, совершенствование методов контроля легализации «теневой» заработной платы</a:t>
            </a:r>
            <a:r>
              <a:rPr lang="ru-RU" sz="1400" dirty="0" smtClean="0">
                <a:solidFill>
                  <a:srgbClr val="000000"/>
                </a:solidFill>
                <a:latin typeface="Times New Roman" panose="02020603050405020304" pitchFamily="18" charset="0"/>
                <a:ea typeface="Arial"/>
                <a:cs typeface="Times New Roman" panose="02020603050405020304" pitchFamily="18" charset="0"/>
              </a:rPr>
              <a:t>;</a:t>
            </a:r>
            <a:endParaRPr lang="ru-RU" sz="1400" dirty="0">
              <a:solidFill>
                <a:srgbClr val="000000"/>
              </a:solidFill>
              <a:latin typeface="Times New Roman" panose="02020603050405020304" pitchFamily="18" charset="0"/>
              <a:ea typeface="Arial"/>
              <a:cs typeface="Times New Roman" panose="02020603050405020304" pitchFamily="18" charset="0"/>
            </a:endParaRPr>
          </a:p>
        </p:txBody>
      </p:sp>
    </p:spTree>
    <p:extLst>
      <p:ext uri="{BB962C8B-B14F-4D97-AF65-F5344CB8AC3E}">
        <p14:creationId xmlns:p14="http://schemas.microsoft.com/office/powerpoint/2010/main" xmlns="" val="2612220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6555641"/>
          </a:xfrm>
          <a:prstGeom prst="rect">
            <a:avLst/>
          </a:prstGeom>
        </p:spPr>
        <p:txBody>
          <a:bodyPr wrap="square">
            <a:spAutoFit/>
          </a:bodyPr>
          <a:lstStyle/>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-совершенствование методов налогового администрирования,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Юрьев-Польский район;</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-проведение оценки социальной и бюджетной эффективности, установленных на местном уровне налоговых расходов;</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-совершенствования управления муниципальной собственностью.</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При формировании основных направлений налоговой политики муниципального образования Юрьев-Польский район учтены изменения в налоговое и бюджетное законодательство, вносимые и планируемые к принятию на местном уровне.</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В целях усиления доходной части бюджетов муниципальных образований Законом Владимирской области от 5 ноября 2019 года №98-ОЗ переданы из областного бюджета в  бюджеты муниципальных районов  дополнительные отчисления от налоговых и неналоговых доходов в 2021 году в сумме 12089 тыс. рублей (в том числе: транспортный налог с физических лиц - 5841 тыс. рублей, налог, взимаемый в связи с применением упрощенной системы налогообложения — 6148 тыс. рублей, платежи за негативное воздействие на окружающую среду — 100 тыс. рублей), в 2022 году — 13019 тыс. рублей (в том числе транспортный налог с физических лиц — 5841 тыс. рублей,  налог, взимаемый в связи с применением упрощенной системы налогообложения — 7078 тыс. рублей,  платежи за негативное воздействие на окружающую среду — 100 тыс. рублей), в 2023 году — 13318 тыс. рублей (в том числе транспортный налог — 5900 тыс. рублей,  налог, взимаемый в связи с применением упрощенной системы налогообложения — 7318 тыс. рублей, платежи за негативное воздействие на окружающую среду — 100 тыс. рублей).</a:t>
            </a:r>
          </a:p>
          <a:p>
            <a:pPr indent="450215" algn="just">
              <a:spcAft>
                <a:spcPts val="0"/>
              </a:spcAft>
            </a:pPr>
            <a:r>
              <a:rPr lang="ru-RU" sz="1400" dirty="0">
                <a:solidFill>
                  <a:schemeClr val="tx1"/>
                </a:solidFill>
                <a:latin typeface="Times New Roman" panose="02020603050405020304" pitchFamily="18" charset="0"/>
                <a:ea typeface="Arial"/>
                <a:cs typeface="Times New Roman" panose="02020603050405020304" pitchFamily="18" charset="0"/>
              </a:rPr>
              <a:t>В целях социальной поддержки граждан предоставлены льготы по транспортному налогу с физических лиц:</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родителям (усыновителям, опекунам, попечителям) имеющим детей-инвалидов (Закон Владимирской области от 11 июля 2018 года № 78-ОЗ);</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мужчинам, достигшим возраста 60 лет, и женщинам, достигшим возраста 55 лет (Закон Владимирской области от 28 сентября 2018 года               № 90-ОЗ);</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a:t>
            </a:r>
            <a:r>
              <a:rPr lang="ru-RU" sz="1400" dirty="0">
                <a:solidFill>
                  <a:schemeClr val="tx1"/>
                </a:solidFill>
                <a:latin typeface="Times New Roman" panose="02020603050405020304" pitchFamily="18" charset="0"/>
                <a:ea typeface="Calibri"/>
                <a:cs typeface="Times New Roman" panose="02020603050405020304" pitchFamily="18" charset="0"/>
              </a:rPr>
              <a:t>военнослужащим войск национальной гвардии (</a:t>
            </a:r>
            <a:r>
              <a:rPr lang="ru-RU" sz="1400" dirty="0">
                <a:solidFill>
                  <a:schemeClr val="tx1"/>
                </a:solidFill>
                <a:latin typeface="Times New Roman" panose="02020603050405020304" pitchFamily="18" charset="0"/>
                <a:ea typeface="Times New Roman"/>
                <a:cs typeface="Times New Roman" panose="02020603050405020304" pitchFamily="18" charset="0"/>
              </a:rPr>
              <a:t>Закон Владимирской области от 29 декабря 2018 года № 138-ОЗ)</a:t>
            </a:r>
            <a:r>
              <a:rPr lang="ru-RU" sz="1400" dirty="0">
                <a:solidFill>
                  <a:schemeClr val="tx1"/>
                </a:solidFill>
                <a:latin typeface="Times New Roman" panose="02020603050405020304" pitchFamily="18" charset="0"/>
                <a:ea typeface="Calibri"/>
                <a:cs typeface="Times New Roman" panose="02020603050405020304" pitchFamily="18" charset="0"/>
              </a:rPr>
              <a:t>;</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 ветеранам боевых действий (</a:t>
            </a:r>
            <a:r>
              <a:rPr lang="ru-RU" sz="1400" dirty="0">
                <a:solidFill>
                  <a:schemeClr val="tx1"/>
                </a:solidFill>
                <a:latin typeface="Times New Roman" panose="02020603050405020304" pitchFamily="18" charset="0"/>
                <a:ea typeface="Times New Roman"/>
                <a:cs typeface="Times New Roman" panose="02020603050405020304" pitchFamily="18" charset="0"/>
              </a:rPr>
              <a:t>Закон Владимирской области от 26 апреля 2019 года № 39-ОЗ).</a:t>
            </a:r>
          </a:p>
          <a:p>
            <a:pPr indent="450215" algn="just">
              <a:spcAft>
                <a:spcPts val="0"/>
              </a:spcAft>
            </a:pPr>
            <a:r>
              <a:rPr lang="ru-RU" sz="1400" dirty="0">
                <a:solidFill>
                  <a:schemeClr val="tx1"/>
                </a:solidFill>
                <a:latin typeface="Times New Roman" panose="02020603050405020304" pitchFamily="18" charset="0"/>
                <a:ea typeface="Calibri"/>
                <a:cs typeface="Times New Roman" panose="02020603050405020304" pitchFamily="18" charset="0"/>
              </a:rPr>
              <a:t>В соответствии со статьей 174.3 Бюджетного кодекса Российской Федерации формируется </a:t>
            </a:r>
            <a:r>
              <a:rPr lang="ru-RU" sz="1400" dirty="0" smtClean="0">
                <a:solidFill>
                  <a:schemeClr val="tx1"/>
                </a:solidFill>
                <a:latin typeface="Times New Roman" panose="02020603050405020304" pitchFamily="18" charset="0"/>
                <a:ea typeface="Calibri"/>
                <a:cs typeface="Times New Roman" panose="02020603050405020304" pitchFamily="18" charset="0"/>
              </a:rPr>
              <a:t>перечень</a:t>
            </a:r>
            <a:endParaRPr lang="ru-RU" sz="1400" dirty="0">
              <a:solidFill>
                <a:schemeClr val="tx1"/>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1727510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555641"/>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Calibri"/>
              </a:rPr>
              <a:t>налоговых расходов муниципальных образований в </a:t>
            </a:r>
            <a:r>
              <a:rPr lang="ru-RU" sz="1400" u="sng" dirty="0">
                <a:solidFill>
                  <a:schemeClr val="tx1"/>
                </a:solidFill>
                <a:latin typeface="Times New Roman"/>
                <a:ea typeface="Calibri"/>
                <a:hlinkClick r:id="rId2"/>
              </a:rPr>
              <a:t>порядке</a:t>
            </a:r>
            <a:r>
              <a:rPr lang="ru-RU" sz="1400" dirty="0">
                <a:solidFill>
                  <a:schemeClr val="tx1"/>
                </a:solidFill>
                <a:latin typeface="Times New Roman"/>
                <a:ea typeface="Calibri"/>
              </a:rPr>
              <a:t>, установленном постановлением Правительства Российской Федерации от 12 апреля 2019 года № 439 и постановлениями администраций муниципальных образований Юрьев-Польского района:</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-постановление администрации муниципального образования Юрьев-Польский район от 23.12.2019 № 1740</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Оценка налоговых расходов муниципальных образований Юрьев-Польского района осуществляется ежегодно в порядке, установленном </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-постановление администрации муниципального образования Красносельское от 28.11.2019 № 231;</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-постановление администрации муниципального образования </a:t>
            </a:r>
            <a:r>
              <a:rPr lang="ru-RU" sz="1400" dirty="0" err="1">
                <a:solidFill>
                  <a:schemeClr val="tx1"/>
                </a:solidFill>
                <a:latin typeface="Times New Roman"/>
                <a:ea typeface="Calibri"/>
              </a:rPr>
              <a:t>Небыловское</a:t>
            </a:r>
            <a:r>
              <a:rPr lang="ru-RU" sz="1400" dirty="0">
                <a:solidFill>
                  <a:schemeClr val="tx1"/>
                </a:solidFill>
                <a:latin typeface="Times New Roman"/>
                <a:ea typeface="Calibri"/>
              </a:rPr>
              <a:t> от 28.11.2019 № 135н;</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-постановление администрации муниципального образования </a:t>
            </a:r>
            <a:r>
              <a:rPr lang="ru-RU" sz="1400" dirty="0" err="1">
                <a:solidFill>
                  <a:schemeClr val="tx1"/>
                </a:solidFill>
                <a:latin typeface="Times New Roman"/>
                <a:ea typeface="Calibri"/>
              </a:rPr>
              <a:t>Симское</a:t>
            </a:r>
            <a:r>
              <a:rPr lang="ru-RU" sz="1400" dirty="0">
                <a:solidFill>
                  <a:schemeClr val="tx1"/>
                </a:solidFill>
                <a:latin typeface="Times New Roman"/>
                <a:ea typeface="Calibri"/>
              </a:rPr>
              <a:t> от 28.11.2019.</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Оценка налоговых расходов муниципальных образований Юрьев-Польского района осуществляется ежегодно в порядке, утвержденном вышеуказанными постановлениями муниципальных образований с соблюдением </a:t>
            </a:r>
            <a:r>
              <a:rPr lang="ru-RU" sz="1400" u="sng" dirty="0">
                <a:solidFill>
                  <a:schemeClr val="tx1"/>
                </a:solidFill>
                <a:latin typeface="Times New Roman"/>
                <a:ea typeface="Calibri"/>
                <a:hlinkClick r:id="rId3"/>
              </a:rPr>
              <a:t>о</a:t>
            </a:r>
            <a:r>
              <a:rPr lang="ru-RU" sz="1400" dirty="0">
                <a:solidFill>
                  <a:schemeClr val="tx1"/>
                </a:solidFill>
                <a:latin typeface="Times New Roman"/>
                <a:ea typeface="Calibri"/>
              </a:rPr>
              <a:t>бщих требований, установленных постановлением Правительства Российской Федерации от 22 июня 2019 года № 796.</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Результаты указанной оценки учитываются при формировании основных направлений налоговой политики. Оценка осуществляется кураторами соответствующих налоговых расходов. В целях оценки налоговых расходов кураторы налоговых расходов формируют перечень показателей для проведения оценки налоговых расходов, осуществляют оценку эффективности налоговых расходов на основании утвержденной ими методики и направляют результаты оценки для обобщения в финансовое управление администрации муниципального образования Юрьев-Польский район в срок до 20 мая.</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Оценка эффективности налоговых расходов включает:</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а)оценку целесообразности налоговых расходов;</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б)оценку результативности налоговых расходов</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 Критериями целесообразности налоговых расходов являются:</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соответствие налоговых расходов целям муниципальных программ, структурным элементам муниципальных программ и (или) целям социально-экономического развития муниципальных образований Юрьев-Польского района, не относящимся к муниципальным программам муниципальных образований Юрьев-Польского района;</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востребованность плательщиками предоставленных льгот, которая характеризуется соотношением численности плательщиков, воспользовавшихся правом на льготы, и общей численности плательщиков, за 5-летний период</a:t>
            </a:r>
            <a:r>
              <a:rPr lang="ru-RU" sz="1400" dirty="0" smtClean="0">
                <a:solidFill>
                  <a:schemeClr val="tx1"/>
                </a:solidFill>
                <a:latin typeface="Times New Roman"/>
                <a:ea typeface="Calibri"/>
              </a:rPr>
              <a:t>.</a:t>
            </a:r>
            <a:endParaRPr lang="ru-RU" sz="1400" dirty="0">
              <a:solidFill>
                <a:schemeClr val="tx1"/>
              </a:solidFill>
              <a:latin typeface="Times New Roman"/>
              <a:ea typeface="Times New Roman"/>
            </a:endParaRPr>
          </a:p>
        </p:txBody>
      </p:sp>
    </p:spTree>
    <p:extLst>
      <p:ext uri="{BB962C8B-B14F-4D97-AF65-F5344CB8AC3E}">
        <p14:creationId xmlns:p14="http://schemas.microsoft.com/office/powerpoint/2010/main" xmlns="" val="74063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1844675"/>
            <a:ext cx="8753475"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cs typeface="Times New Roman" pitchFamily="16" charset="0"/>
              </a:rPr>
              <a:t>          «Бюджет для граждан» познакомит Вас с положениями основного финансового документа – проектом бюджета муниципального образования Юрьев-Польский район на </a:t>
            </a:r>
            <a:r>
              <a:rPr lang="ru-RU" altLang="ru-RU" sz="2000" dirty="0" smtClean="0">
                <a:solidFill>
                  <a:schemeClr val="tx1">
                    <a:lumMod val="75000"/>
                    <a:lumOff val="25000"/>
                  </a:schemeClr>
                </a:solidFill>
                <a:latin typeface="Times New Roman" pitchFamily="16" charset="0"/>
                <a:cs typeface="Times New Roman" pitchFamily="16" charset="0"/>
              </a:rPr>
              <a:t>2021 год и на плановый период 2022 и 2023 годов.</a:t>
            </a:r>
            <a:endParaRPr lang="ru-RU" altLang="ru-RU" sz="2000" dirty="0">
              <a:solidFill>
                <a:schemeClr val="tx1">
                  <a:lumMod val="75000"/>
                  <a:lumOff val="25000"/>
                </a:schemeClr>
              </a:solidFill>
              <a:latin typeface="Times New Roman" pitchFamily="16" charset="0"/>
              <a:cs typeface="Times New Roman" pitchFamily="16" charset="0"/>
            </a:endParaRPr>
          </a:p>
          <a:p>
            <a:pPr algn="just" eaLnBrk="1" hangingPunct="1">
              <a:lnSpc>
                <a:spcPct val="90000"/>
              </a:lnSpc>
              <a:spcBef>
                <a:spcPts val="500"/>
              </a:spcBef>
              <a:spcAft>
                <a:spcPct val="0"/>
              </a:spcAft>
              <a:buClrTx/>
              <a:buSzPct val="100000"/>
              <a:buFontTx/>
              <a:buNone/>
            </a:pPr>
            <a:endParaRPr lang="ru-RU" altLang="ru-RU" sz="2000" dirty="0">
              <a:solidFill>
                <a:schemeClr val="tx1">
                  <a:lumMod val="75000"/>
                  <a:lumOff val="25000"/>
                </a:schemeClr>
              </a:solidFill>
              <a:latin typeface="Times New Roman" pitchFamily="16" charset="0"/>
              <a:cs typeface="Times New Roman" pitchFamily="16" charset="0"/>
            </a:endParaRP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муниципальным </a:t>
            </a: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служащим, пенсионерам  и другим категориям населения, так как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бюджет района </a:t>
            </a: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затрагивает интересы каждого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жителя.</a:t>
            </a:r>
          </a:p>
          <a:p>
            <a:pPr algn="just" eaLnBrk="1" hangingPunct="1">
              <a:lnSpc>
                <a:spcPct val="90000"/>
              </a:lnSpc>
              <a:spcBef>
                <a:spcPts val="500"/>
              </a:spcBef>
              <a:spcAft>
                <a:spcPct val="0"/>
              </a:spcAft>
              <a:buClrTx/>
              <a:buSzPct val="100000"/>
              <a:buFontTx/>
              <a:buNone/>
            </a:pP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      </a:t>
            </a:r>
            <a:endParaRPr lang="ru-RU" altLang="ru-RU" sz="2000" dirty="0">
              <a:solidFill>
                <a:schemeClr val="tx1">
                  <a:lumMod val="75000"/>
                  <a:lumOff val="25000"/>
                </a:schemeClr>
              </a:solidFill>
              <a:latin typeface="Times New Roman" pitchFamily="16" charset="0"/>
              <a:ea typeface="Calibri" pitchFamily="34" charset="0"/>
              <a:cs typeface="Times New Roman" pitchFamily="16" charset="0"/>
            </a:endParaRP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Мы постарались в доступной и понятной для граждан форме показать основные параметры бюджета муниципального образования Юрьев-Польский район.</a:t>
            </a:r>
            <a:endParaRPr lang="ru-RU" altLang="ru-RU" sz="2000" dirty="0">
              <a:solidFill>
                <a:schemeClr val="tx1">
                  <a:lumMod val="75000"/>
                  <a:lumOff val="25000"/>
                </a:schemeClr>
              </a:solidFill>
              <a:latin typeface="Times New Roman" pitchFamily="16" charset="0"/>
              <a:cs typeface="Times New Roman" pitchFamily="16" charset="0"/>
            </a:endParaRPr>
          </a:p>
        </p:txBody>
      </p:sp>
      <p:sp>
        <p:nvSpPr>
          <p:cNvPr id="7171" name="Text Box 2"/>
          <p:cNvSpPr txBox="1">
            <a:spLocks noChangeArrowheads="1"/>
          </p:cNvSpPr>
          <p:nvPr/>
        </p:nvSpPr>
        <p:spPr bwMode="auto">
          <a:xfrm>
            <a:off x="907275" y="404813"/>
            <a:ext cx="7713662"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цели преследует документ </a:t>
            </a:r>
          </a:p>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 для граждан» :</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2813" y="115888"/>
            <a:ext cx="488950" cy="66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124754"/>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Calibri"/>
              </a:rPr>
              <a:t>Оценка результативности налоговых расходов включает оценку бюджетной эффективности налоговых расходов.</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В целях оценки бюджетной эффективности налоговых расходов осуществляются сравнительный анализ результативности предоставления льгот и результативности применения альтернативных механизмов достижения целей муниципальной программы и (или) целей социально-экономического развития, не относящихся к муниципальным программам муниципальных образований Юрьев-Польского района, а также оценка совокупного бюджетного эффекта (самоокупаемости) стимулирующих налоговых расходов муниципальных образований Юрьев-Польского района.</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Calibri"/>
              </a:rPr>
              <a:t>По результатам оценки налоговых расходов куратором формулируется вывод о степени их эффективности и целесообразности их сохранения в дальнейшей перспективе.</a:t>
            </a:r>
            <a:endParaRPr lang="ru-RU" sz="1400" dirty="0">
              <a:solidFill>
                <a:schemeClr val="tx1"/>
              </a:solidFill>
              <a:latin typeface="Times New Roman"/>
              <a:ea typeface="Times New Roman"/>
            </a:endParaRPr>
          </a:p>
          <a:p>
            <a:pPr indent="342900" algn="just">
              <a:spcAft>
                <a:spcPts val="0"/>
              </a:spcAft>
            </a:pPr>
            <a:r>
              <a:rPr lang="ru-RU" sz="1400" dirty="0">
                <a:solidFill>
                  <a:schemeClr val="tx1"/>
                </a:solidFill>
                <a:latin typeface="Times New Roman"/>
                <a:ea typeface="Calibri"/>
              </a:rPr>
              <a:t>По итогам проведенной в 2020 году оценки налоговых расходов за 2019 год администрациями муниципальных образований Юрьев-Польского района предоставлены льготы по земельному налогу в виде полного освобождения от уплаты земельного налога участников и инвалидов Великой Отечественной войны. Льгота признана социально эффективной, так как поддерживает незащищенные слои населения </a:t>
            </a:r>
            <a:endParaRPr lang="ru-RU" sz="1400" dirty="0">
              <a:solidFill>
                <a:schemeClr val="tx1"/>
              </a:solidFill>
              <a:latin typeface="Times New Roman"/>
              <a:ea typeface="Times New Roman"/>
            </a:endParaRPr>
          </a:p>
          <a:p>
            <a:pPr indent="450215" algn="just">
              <a:spcAft>
                <a:spcPts val="0"/>
              </a:spcAft>
            </a:pPr>
            <a:r>
              <a:rPr lang="ru-RU" sz="1400" b="1" dirty="0">
                <a:solidFill>
                  <a:schemeClr val="tx1"/>
                </a:solidFill>
                <a:latin typeface="Times New Roman"/>
                <a:ea typeface="Times New Roman"/>
              </a:rPr>
              <a:t> </a:t>
            </a:r>
            <a:endParaRPr lang="ru-RU" sz="1400" dirty="0">
              <a:solidFill>
                <a:schemeClr val="tx1"/>
              </a:solidFill>
              <a:latin typeface="Times New Roman"/>
              <a:ea typeface="Times New Roman"/>
            </a:endParaRPr>
          </a:p>
          <a:p>
            <a:pPr lvl="2" algn="ctr">
              <a:spcAft>
                <a:spcPts val="0"/>
              </a:spcAft>
              <a:buFont typeface="+mj-lt"/>
              <a:buAutoNum type="romanUcPeriod" startAt="3"/>
              <a:tabLst>
                <a:tab pos="914400" algn="l"/>
              </a:tabLst>
            </a:pPr>
            <a:r>
              <a:rPr lang="ru-RU" sz="1400" b="1" dirty="0">
                <a:solidFill>
                  <a:schemeClr val="tx1"/>
                </a:solidFill>
                <a:latin typeface="Times New Roman"/>
                <a:ea typeface="Times New Roman"/>
              </a:rPr>
              <a:t>Основные параметры налоговых и неналоговых доходов</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latin typeface="Times New Roman"/>
                <a:ea typeface="Times New Roman"/>
              </a:rPr>
              <a:t>         бюджета муниципального образования Юрьев-Польский район</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latin typeface="Times New Roman"/>
                <a:ea typeface="Times New Roman"/>
              </a:rPr>
              <a:t>          на 2021 год и на плановый период 2022 и 2023 годов</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latin typeface="Times New Roman"/>
                <a:ea typeface="Times New Roman"/>
              </a:rPr>
              <a:t> </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Times New Roman"/>
              </a:rPr>
              <a:t>Основой для расчета налоговых и неналоговых доходов являются основные показатели прогноза социально-экономического развития на 2021-2023 годы.</a:t>
            </a:r>
          </a:p>
          <a:p>
            <a:pPr indent="450215" algn="just">
              <a:spcAft>
                <a:spcPts val="0"/>
              </a:spcAft>
            </a:pPr>
            <a:r>
              <a:rPr lang="ru-RU" sz="1400" dirty="0">
                <a:solidFill>
                  <a:schemeClr val="tx1"/>
                </a:solidFill>
                <a:latin typeface="Times New Roman"/>
                <a:ea typeface="Times New Roman"/>
              </a:rPr>
              <a:t>Показатели прогноза социально-экономического развития муниципального образования Юрьев-Польский район на 2021 год и на плановый период 2022-2023 годы утверждены постановлением администрации муниципального образования Юрьев-Польский район от 14 ноября 2019 года № 1546.</a:t>
            </a:r>
          </a:p>
          <a:p>
            <a:pPr indent="450215" algn="just">
              <a:spcAft>
                <a:spcPts val="0"/>
              </a:spcAft>
            </a:pPr>
            <a:r>
              <a:rPr lang="ru-RU" sz="1400" dirty="0">
                <a:solidFill>
                  <a:schemeClr val="tx1"/>
                </a:solidFill>
                <a:latin typeface="Times New Roman"/>
                <a:ea typeface="Times New Roman"/>
              </a:rPr>
              <a:t>Для расчета исходных данных для составления прогноза бюджета муниципального образования Юрьев-Польский район использовались уточненные показатели прогноза социально-экономического развития муниципального образования Юрьев-Польский район. </a:t>
            </a:r>
          </a:p>
          <a:p>
            <a:pPr indent="450215" algn="just">
              <a:spcAft>
                <a:spcPts val="0"/>
              </a:spcAft>
            </a:pPr>
            <a:r>
              <a:rPr lang="ru-RU" sz="1400" dirty="0">
                <a:solidFill>
                  <a:schemeClr val="tx1"/>
                </a:solidFill>
                <a:latin typeface="Times New Roman"/>
                <a:ea typeface="Times New Roman"/>
              </a:rPr>
              <a:t>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1331948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460255605"/>
              </p:ext>
            </p:extLst>
          </p:nvPr>
        </p:nvGraphicFramePr>
        <p:xfrm>
          <a:off x="683568" y="1196752"/>
          <a:ext cx="7776864" cy="2413000"/>
        </p:xfrm>
        <a:graphic>
          <a:graphicData uri="http://schemas.openxmlformats.org/drawingml/2006/table">
            <a:tbl>
              <a:tblPr/>
              <a:tblGrid>
                <a:gridCol w="3065299"/>
                <a:gridCol w="1137733"/>
                <a:gridCol w="1222358"/>
                <a:gridCol w="1175345"/>
                <a:gridCol w="1176129"/>
              </a:tblGrid>
              <a:tr h="668282">
                <a:tc>
                  <a:txBody>
                    <a:bodyPr/>
                    <a:lstStyle/>
                    <a:p>
                      <a:pPr algn="ctr">
                        <a:spcAft>
                          <a:spcPts val="0"/>
                        </a:spcAft>
                      </a:pPr>
                      <a:r>
                        <a:rPr lang="ru-RU" sz="1400" dirty="0">
                          <a:effectLst/>
                          <a:latin typeface="Times New Roman"/>
                          <a:ea typeface="Times New Roman"/>
                        </a:rPr>
                        <a:t>Показатели</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a:ea typeface="Times New Roman"/>
                        </a:rPr>
                        <a:t>Ожидаемое исполнение 2020 года</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Прогноз  на 2021 год</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Прогноз на 2022 год</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indent="114300" algn="ctr">
                        <a:spcAft>
                          <a:spcPts val="0"/>
                        </a:spcAft>
                      </a:pPr>
                      <a:r>
                        <a:rPr lang="ru-RU" sz="1400" dirty="0">
                          <a:effectLst/>
                          <a:latin typeface="Times New Roman"/>
                          <a:ea typeface="Times New Roman"/>
                        </a:rPr>
                        <a:t> Прогноз на  2023 год</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282">
                <a:tc>
                  <a:txBody>
                    <a:bodyPr/>
                    <a:lstStyle/>
                    <a:p>
                      <a:pPr algn="just">
                        <a:spcAft>
                          <a:spcPts val="0"/>
                        </a:spcAft>
                      </a:pPr>
                      <a:r>
                        <a:rPr lang="ru-RU" sz="1400" dirty="0">
                          <a:effectLst/>
                          <a:latin typeface="Times New Roman"/>
                          <a:ea typeface="Times New Roman"/>
                        </a:rPr>
                        <a:t>Налоговые и неналоговые доходы с учетом доходов дорожного фонда, тыс</a:t>
                      </a:r>
                      <a:r>
                        <a:rPr lang="ru-RU" sz="1400" dirty="0" smtClean="0">
                          <a:effectLst/>
                          <a:latin typeface="Times New Roman"/>
                          <a:ea typeface="Times New Roman"/>
                        </a:rPr>
                        <a:t>. </a:t>
                      </a:r>
                      <a:r>
                        <a:rPr lang="ru-RU" sz="1400" dirty="0" err="1" smtClean="0">
                          <a:effectLst/>
                          <a:latin typeface="Times New Roman"/>
                          <a:ea typeface="Times New Roman"/>
                        </a:rPr>
                        <a:t>руб</a:t>
                      </a:r>
                      <a:endParaRPr lang="ru-RU" sz="1400" dirty="0">
                        <a:effectLst/>
                        <a:latin typeface="Times New Roman"/>
                        <a:ea typeface="Times New Roman"/>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240685</a:t>
                      </a:r>
                    </a:p>
                    <a:p>
                      <a:pPr algn="ctr">
                        <a:spcAft>
                          <a:spcPts val="0"/>
                        </a:spcAft>
                      </a:pPr>
                      <a:r>
                        <a:rPr lang="ru-RU" sz="1400">
                          <a:effectLst/>
                          <a:latin typeface="Times New Roman"/>
                          <a:ea typeface="Times New Roman"/>
                        </a:rPr>
                        <a:t>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246457</a:t>
                      </a:r>
                    </a:p>
                    <a:p>
                      <a:pPr algn="ctr">
                        <a:spcAft>
                          <a:spcPts val="0"/>
                        </a:spcAft>
                      </a:pPr>
                      <a:r>
                        <a:rPr lang="ru-RU" sz="1400">
                          <a:effectLst/>
                          <a:latin typeface="Times New Roman"/>
                          <a:ea typeface="Times New Roman"/>
                        </a:rPr>
                        <a:t>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254156</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a:ea typeface="Times New Roman"/>
                        </a:rPr>
                        <a:t>261015</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77">
                <a:tc>
                  <a:txBody>
                    <a:bodyPr/>
                    <a:lstStyle/>
                    <a:p>
                      <a:pPr algn="just">
                        <a:spcAft>
                          <a:spcPts val="0"/>
                        </a:spcAft>
                      </a:pPr>
                      <a:r>
                        <a:rPr lang="ru-RU" sz="1400" dirty="0">
                          <a:effectLst/>
                          <a:latin typeface="Times New Roman"/>
                          <a:ea typeface="Times New Roman"/>
                        </a:rPr>
                        <a:t>Дорожные фонды, тыс. руб.</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21475</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21475</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21475</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a:ea typeface="Times New Roman"/>
                        </a:rPr>
                        <a:t>21534</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282">
                <a:tc>
                  <a:txBody>
                    <a:bodyPr/>
                    <a:lstStyle/>
                    <a:p>
                      <a:pPr algn="just">
                        <a:spcAft>
                          <a:spcPts val="0"/>
                        </a:spcAft>
                      </a:pPr>
                      <a:r>
                        <a:rPr lang="ru-RU" sz="1400">
                          <a:effectLst/>
                          <a:latin typeface="Times New Roman"/>
                          <a:ea typeface="Times New Roman"/>
                        </a:rPr>
                        <a:t>Налоговые и неналоговые доходы без учета доходов дорожного фонда, тыс. руб.</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219210</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224982</a:t>
                      </a:r>
                    </a:p>
                    <a:p>
                      <a:pPr algn="ctr">
                        <a:spcAft>
                          <a:spcPts val="0"/>
                        </a:spcAft>
                      </a:pPr>
                      <a:r>
                        <a:rPr lang="ru-RU" sz="1400">
                          <a:effectLst/>
                          <a:latin typeface="Times New Roman"/>
                          <a:ea typeface="Times New Roman"/>
                        </a:rPr>
                        <a:t>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effectLst/>
                          <a:latin typeface="Times New Roman"/>
                          <a:ea typeface="Times New Roman"/>
                        </a:rPr>
                        <a:t>232681</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a:ea typeface="Times New Roman"/>
                        </a:rPr>
                        <a:t>239481</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79512" y="3284984"/>
            <a:ext cx="8813881" cy="3385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Поступления налоговых и неналоговых доходов бюджета муниципального образования Юрьев-Польский район с учетом доходов дорожного фонда в 2021 году составят 246457 тыс. рублей (102,4% к уровню 2020 года). Без учета доходов дорожного фонда поступления налоговых и неналоговый доходов составят в 2021 году 224982 тыс. рублей или 102,6% к уровню 2020 года.</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 2022 год прогнозируемый объем налоговых и неналоговых доходов составит 254156 тыс. рублей (103,1% к 2021 году), на 2023 год — 261015 тыс. рублей (102,7% к 2022 году).</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Налоговые доходы дорожного фонда муниципального образования Юрьев-Польский район в 2021 году составят 21475 тыс. рублей или 100% к уровню 2020 года, в 2022 году — 21475 тыс. рублей (100% к 2021 году), в 2023 году — 21534 тыс. рублей (100,3% к 2022 году).</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Параметры налоговых и неналоговых доходов могут быть изменены в случае уточнения показателей социально-экономического развития муниципального образования Юрьев-Польский район и внесения изменений в налоговое и бюджетное законодательство.</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2576" y="139709"/>
            <a:ext cx="9433048" cy="954107"/>
          </a:xfrm>
          <a:prstGeom prst="rect">
            <a:avLst/>
          </a:prstGeom>
        </p:spPr>
        <p:txBody>
          <a:bodyPr wrap="square">
            <a:spAutoFit/>
          </a:bodyPr>
          <a:lstStyle/>
          <a:p>
            <a:pPr lvl="0" indent="450850" algn="ctr" defTabSz="914400" eaLnBrk="0" hangingPunct="0">
              <a:buClrTx/>
              <a:buSzTx/>
            </a:pPr>
            <a:r>
              <a:rPr lang="ru-RU" altLang="ru-RU"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Прогноз</a:t>
            </a:r>
            <a:endParaRPr lang="ru-RU" altLang="ru-RU" sz="1400" dirty="0">
              <a:solidFill>
                <a:prstClr val="black"/>
              </a:solidFill>
              <a:latin typeface="Times New Roman" panose="02020603050405020304" pitchFamily="18" charset="0"/>
              <a:cs typeface="Times New Roman" panose="02020603050405020304" pitchFamily="18" charset="0"/>
            </a:endParaRPr>
          </a:p>
          <a:p>
            <a:pPr lvl="0" indent="450850" algn="ctr" defTabSz="914400" eaLnBrk="0" hangingPunct="0">
              <a:buClrTx/>
              <a:buSzTx/>
            </a:pPr>
            <a:r>
              <a:rPr lang="ru-RU" altLang="ru-RU" sz="14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ru-RU" altLang="ru-RU" sz="1400" b="1" dirty="0">
                <a:solidFill>
                  <a:prstClr val="black"/>
                </a:solidFill>
                <a:latin typeface="Times New Roman" panose="02020603050405020304" pitchFamily="18" charset="0"/>
                <a:ea typeface="Times New Roman" pitchFamily="18" charset="0"/>
                <a:cs typeface="Times New Roman" panose="02020603050405020304" pitchFamily="18" charset="0"/>
              </a:rPr>
              <a:t>поступления налоговых и неналоговых доходов бюджета</a:t>
            </a:r>
            <a:endParaRPr lang="ru-RU" altLang="ru-RU" sz="1400" dirty="0">
              <a:solidFill>
                <a:prstClr val="black"/>
              </a:solidFill>
              <a:latin typeface="Times New Roman" panose="02020603050405020304" pitchFamily="18" charset="0"/>
              <a:cs typeface="Times New Roman" panose="02020603050405020304" pitchFamily="18" charset="0"/>
            </a:endParaRPr>
          </a:p>
          <a:p>
            <a:pPr lvl="0" indent="450850" algn="ctr" defTabSz="914400" eaLnBrk="0" hangingPunct="0">
              <a:buClrTx/>
              <a:buSzTx/>
            </a:pPr>
            <a:r>
              <a:rPr lang="ru-RU" altLang="ru-RU" sz="14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ru-RU" altLang="ru-RU" sz="1400" b="1" dirty="0">
                <a:solidFill>
                  <a:prstClr val="black"/>
                </a:solidFill>
                <a:latin typeface="Times New Roman" panose="02020603050405020304" pitchFamily="18" charset="0"/>
                <a:ea typeface="Times New Roman" pitchFamily="18" charset="0"/>
                <a:cs typeface="Times New Roman" panose="02020603050405020304" pitchFamily="18" charset="0"/>
              </a:rPr>
              <a:t>муниципального образования </a:t>
            </a:r>
            <a:r>
              <a:rPr lang="ru-RU" altLang="ru-RU" sz="1400" b="1" dirty="0" smtClean="0">
                <a:solidFill>
                  <a:prstClr val="black"/>
                </a:solidFill>
                <a:latin typeface="Times New Roman" panose="02020603050405020304" pitchFamily="18" charset="0"/>
                <a:ea typeface="Times New Roman" pitchFamily="18" charset="0"/>
                <a:cs typeface="Times New Roman" panose="02020603050405020304" pitchFamily="18" charset="0"/>
              </a:rPr>
              <a:t>Юрьев-Польский район</a:t>
            </a:r>
            <a:endParaRPr lang="ru-RU" altLang="ru-RU" sz="1400" dirty="0" smtClean="0">
              <a:solidFill>
                <a:prstClr val="black"/>
              </a:solidFill>
              <a:latin typeface="Times New Roman" panose="02020603050405020304" pitchFamily="18" charset="0"/>
              <a:cs typeface="Times New Roman" panose="02020603050405020304" pitchFamily="18" charset="0"/>
            </a:endParaRPr>
          </a:p>
          <a:p>
            <a:pPr lvl="0" indent="450850" algn="ctr" defTabSz="914400" eaLnBrk="0" hangingPunct="0">
              <a:buClrTx/>
              <a:buSzTx/>
            </a:pPr>
            <a:r>
              <a:rPr lang="ru-RU" altLang="ru-RU" sz="1400" dirty="0" smtClean="0">
                <a:solidFill>
                  <a:prstClr val="black"/>
                </a:solidFill>
                <a:latin typeface="Times New Roman" panose="02020603050405020304" pitchFamily="18" charset="0"/>
                <a:ea typeface="Times New Roman" pitchFamily="18" charset="0"/>
                <a:cs typeface="Times New Roman" panose="02020603050405020304" pitchFamily="18" charset="0"/>
              </a:rPr>
              <a:t>                 </a:t>
            </a:r>
            <a:r>
              <a:rPr lang="ru-RU" altLang="ru-RU" sz="1400" b="1" dirty="0" smtClean="0">
                <a:solidFill>
                  <a:prstClr val="black"/>
                </a:solidFill>
                <a:latin typeface="Times New Roman" panose="02020603050405020304" pitchFamily="18" charset="0"/>
                <a:ea typeface="Times New Roman" pitchFamily="18" charset="0"/>
                <a:cs typeface="Times New Roman" panose="02020603050405020304" pitchFamily="18" charset="0"/>
              </a:rPr>
              <a:t> на 2021-2023 годы</a:t>
            </a:r>
            <a:r>
              <a:rPr lang="ru-RU" altLang="ru-RU" sz="1400" dirty="0" smtClean="0">
                <a:solidFill>
                  <a:prstClr val="black"/>
                </a:solidFill>
                <a:latin typeface="Times New Roman" panose="02020603050405020304" pitchFamily="18" charset="0"/>
                <a:ea typeface="Times New Roman" pitchFamily="18" charset="0"/>
                <a:cs typeface="Times New Roman" panose="02020603050405020304" pitchFamily="18" charset="0"/>
              </a:rPr>
              <a:t> </a:t>
            </a:r>
            <a:endParaRPr lang="ru-RU" alt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0121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9512" y="188640"/>
            <a:ext cx="8856984" cy="6863417"/>
          </a:xfrm>
          <a:prstGeom prst="rect">
            <a:avLst/>
          </a:prstGeom>
        </p:spPr>
        <p:txBody>
          <a:bodyPr wrap="square">
            <a:spAutoFit/>
          </a:bodyPr>
          <a:lstStyle/>
          <a:p>
            <a:pPr algn="ctr"/>
            <a:r>
              <a:rPr lang="ru-RU" sz="1600" b="1" dirty="0">
                <a:solidFill>
                  <a:schemeClr val="tx1"/>
                </a:solidFill>
                <a:latin typeface="Times New Roman" panose="02020603050405020304" pitchFamily="18" charset="0"/>
                <a:cs typeface="Times New Roman" panose="02020603050405020304" pitchFamily="18" charset="0"/>
              </a:rPr>
              <a:t>Основные направления бюджетной политики</a:t>
            </a:r>
          </a:p>
          <a:p>
            <a:pPr algn="ctr"/>
            <a:r>
              <a:rPr lang="ru-RU" sz="1600" b="1" dirty="0">
                <a:solidFill>
                  <a:schemeClr val="tx1"/>
                </a:solidFill>
                <a:latin typeface="Times New Roman" panose="02020603050405020304" pitchFamily="18" charset="0"/>
                <a:cs typeface="Times New Roman" panose="02020603050405020304" pitchFamily="18" charset="0"/>
              </a:rPr>
              <a:t>муниципального образования Юрьев-Польский район на 2021 год и на плановый </a:t>
            </a:r>
            <a:endParaRPr lang="ru-RU" sz="1600" b="1" dirty="0" smtClean="0">
              <a:solidFill>
                <a:schemeClr val="tx1"/>
              </a:solidFill>
              <a:latin typeface="Times New Roman" panose="02020603050405020304" pitchFamily="18" charset="0"/>
              <a:cs typeface="Times New Roman" panose="02020603050405020304" pitchFamily="18" charset="0"/>
            </a:endParaRPr>
          </a:p>
          <a:p>
            <a:pPr algn="ctr"/>
            <a:r>
              <a:rPr lang="ru-RU" sz="1600" b="1" dirty="0" smtClean="0">
                <a:solidFill>
                  <a:schemeClr val="tx1"/>
                </a:solidFill>
                <a:latin typeface="Times New Roman" panose="02020603050405020304" pitchFamily="18" charset="0"/>
                <a:cs typeface="Times New Roman" panose="02020603050405020304" pitchFamily="18" charset="0"/>
              </a:rPr>
              <a:t>период </a:t>
            </a:r>
            <a:r>
              <a:rPr lang="ru-RU" sz="1600" b="1" dirty="0">
                <a:solidFill>
                  <a:schemeClr val="tx1"/>
                </a:solidFill>
                <a:latin typeface="Times New Roman" panose="02020603050405020304" pitchFamily="18" charset="0"/>
                <a:cs typeface="Times New Roman" panose="02020603050405020304" pitchFamily="18" charset="0"/>
              </a:rPr>
              <a:t>2022 и 2023 годов </a:t>
            </a:r>
          </a:p>
          <a:p>
            <a:endParaRPr lang="ru-RU" sz="1400" dirty="0">
              <a:solidFill>
                <a:schemeClr val="tx1"/>
              </a:solidFill>
              <a:latin typeface="Times New Roman" panose="02020603050405020304" pitchFamily="18" charset="0"/>
              <a:cs typeface="Times New Roman" panose="02020603050405020304" pitchFamily="18" charset="0"/>
            </a:endParaRPr>
          </a:p>
          <a:p>
            <a:pPr algn="just"/>
            <a:r>
              <a:rPr lang="ru-RU" sz="1400" dirty="0">
                <a:solidFill>
                  <a:schemeClr val="tx1"/>
                </a:solidFill>
                <a:latin typeface="Times New Roman" panose="02020603050405020304" pitchFamily="18" charset="0"/>
                <a:cs typeface="Times New Roman" panose="02020603050405020304" pitchFamily="18" charset="0"/>
              </a:rPr>
              <a:t>	Основные направления бюджетной политики муниципального образования Юрьев-Польский район на 2021 год и на плановый период 2022 и 2023 годов (далее –бюджетная политика на 2021-2023 годы) разработаны в соответствии со статьей 172 Бюджетного кодекса Российской Федерации. При подготовке Основных направлений бюджетной политики учтены положения Указа Президента Российской Федерации от 7 мая 2018 г. № 204 «О национальных целях и стратегических задачах развития Российской Федерации на период до 2024 года», Послания Президента Российской Федерации Федеральному Собранию Российской Федерации от 15 января 2020 года и  поручения Президента Российской Федерации от 2 апреля 2020 г. № Пр-612 в части принятия мер по преодолению экономических последствий, вызванных распространением новой </a:t>
            </a:r>
            <a:r>
              <a:rPr lang="ru-RU" sz="1400" dirty="0" err="1">
                <a:solidFill>
                  <a:schemeClr val="tx1"/>
                </a:solidFill>
                <a:latin typeface="Times New Roman" panose="02020603050405020304" pitchFamily="18" charset="0"/>
                <a:cs typeface="Times New Roman" panose="02020603050405020304" pitchFamily="18" charset="0"/>
              </a:rPr>
              <a:t>коронавирусной</a:t>
            </a:r>
            <a:r>
              <a:rPr lang="ru-RU" sz="1400" dirty="0">
                <a:solidFill>
                  <a:schemeClr val="tx1"/>
                </a:solidFill>
                <a:latin typeface="Times New Roman" panose="02020603050405020304" pitchFamily="18" charset="0"/>
                <a:cs typeface="Times New Roman" panose="02020603050405020304" pitchFamily="18" charset="0"/>
              </a:rPr>
              <a:t> инфекции на территории Российской Федерации.</a:t>
            </a:r>
          </a:p>
          <a:p>
            <a:endParaRPr lang="ru-RU" sz="1400" dirty="0">
              <a:solidFill>
                <a:schemeClr val="tx1"/>
              </a:solidFill>
              <a:latin typeface="Times New Roman" panose="02020603050405020304" pitchFamily="18" charset="0"/>
              <a:cs typeface="Times New Roman" panose="02020603050405020304" pitchFamily="18" charset="0"/>
            </a:endParaRPr>
          </a:p>
          <a:p>
            <a:pPr algn="ctr"/>
            <a:r>
              <a:rPr lang="ru-RU" sz="1400" dirty="0" smtClean="0">
                <a:solidFill>
                  <a:schemeClr val="tx1"/>
                </a:solidFill>
                <a:latin typeface="Times New Roman" panose="02020603050405020304" pitchFamily="18" charset="0"/>
                <a:cs typeface="Times New Roman" panose="02020603050405020304" pitchFamily="18" charset="0"/>
              </a:rPr>
              <a:t>I</a:t>
            </a:r>
            <a:r>
              <a:rPr lang="ru-RU" sz="1400" dirty="0">
                <a:solidFill>
                  <a:schemeClr val="tx1"/>
                </a:solidFill>
                <a:latin typeface="Times New Roman" panose="02020603050405020304" pitchFamily="18" charset="0"/>
                <a:cs typeface="Times New Roman" panose="02020603050405020304" pitchFamily="18" charset="0"/>
              </a:rPr>
              <a:t>. Основные цели и задачи бюджетной политики на 2021-2023 годы</a:t>
            </a:r>
          </a:p>
          <a:p>
            <a:endParaRPr lang="ru-RU" sz="1400" dirty="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               Целью </a:t>
            </a:r>
            <a:r>
              <a:rPr lang="ru-RU" sz="1400" dirty="0">
                <a:solidFill>
                  <a:schemeClr val="tx1"/>
                </a:solidFill>
                <a:latin typeface="Times New Roman" panose="02020603050405020304" pitchFamily="18" charset="0"/>
                <a:cs typeface="Times New Roman" panose="02020603050405020304" pitchFamily="18" charset="0"/>
              </a:rPr>
              <a:t>бюджетной политики является определение условий, используемых при составлении проекта бюджета муниципального образования Юрьев-Польский район на 2021 год и на плановый период 2022 и 2023 годов, подходов к его формированию, основных характеристик бюджета муниципального образования Юрьев-Польский район на 2021 - 2023 годы.</a:t>
            </a:r>
          </a:p>
          <a:p>
            <a:r>
              <a:rPr lang="ru-RU" sz="1400" dirty="0">
                <a:solidFill>
                  <a:schemeClr val="tx1"/>
                </a:solidFill>
                <a:latin typeface="Times New Roman" panose="02020603050405020304" pitchFamily="18" charset="0"/>
                <a:cs typeface="Times New Roman" panose="02020603050405020304" pitchFamily="18" charset="0"/>
              </a:rPr>
              <a:t>Бюджетная политика реализуется через исполнение действующих расходных обязательств муниципального района, возникших в результате принятых муниципальных нормативных правовых актов при осуществлении органами местного самоуправления полномочий по предметам ведения муниципальных районов.</a:t>
            </a:r>
          </a:p>
          <a:p>
            <a:pPr algn="just"/>
            <a:r>
              <a:rPr lang="ru-RU" sz="1400" dirty="0" smtClean="0">
                <a:solidFill>
                  <a:schemeClr val="tx1"/>
                </a:solidFill>
                <a:latin typeface="Times New Roman" panose="02020603050405020304" pitchFamily="18" charset="0"/>
                <a:cs typeface="Times New Roman" panose="02020603050405020304" pitchFamily="18" charset="0"/>
              </a:rPr>
              <a:t>   Начиная </a:t>
            </a:r>
            <a:r>
              <a:rPr lang="ru-RU" sz="1400" dirty="0">
                <a:solidFill>
                  <a:schemeClr val="tx1"/>
                </a:solidFill>
                <a:latin typeface="Times New Roman" panose="02020603050405020304" pitchFamily="18" charset="0"/>
                <a:cs typeface="Times New Roman" panose="02020603050405020304" pitchFamily="18" charset="0"/>
              </a:rPr>
              <a:t>с 2019 года, наряду с ежегодным ростом социальных обязательств, включая повышение оплаты труда работников бюджетной сферы, увеличение МРОТ, индексацию социальных выплат гражданам, дополнительных бюджетных ресурсов потребовала реализация муниципальных составляющих национальных проектов. В текущем году меры по ограничению распространения новой </a:t>
            </a:r>
            <a:r>
              <a:rPr lang="ru-RU" sz="1400" dirty="0" err="1">
                <a:solidFill>
                  <a:schemeClr val="tx1"/>
                </a:solidFill>
                <a:latin typeface="Times New Roman" panose="02020603050405020304" pitchFamily="18" charset="0"/>
                <a:cs typeface="Times New Roman" panose="02020603050405020304" pitchFamily="18" charset="0"/>
              </a:rPr>
              <a:t>коронавирусной</a:t>
            </a:r>
            <a:r>
              <a:rPr lang="ru-RU" sz="1400" dirty="0">
                <a:solidFill>
                  <a:schemeClr val="tx1"/>
                </a:solidFill>
                <a:latin typeface="Times New Roman" panose="02020603050405020304" pitchFamily="18" charset="0"/>
                <a:cs typeface="Times New Roman" panose="02020603050405020304" pitchFamily="18" charset="0"/>
              </a:rPr>
              <a:t> инфекции на территории Российской Федерации привели к снижению деловой активности и, как следствие, к снижению налоговых и неналоговых доходов в бюджеты всех уровней, в том числе в бюджет муниципального района. При этом уровень недополученных доходов бюджета будет зависеть от продолжительности карантинных мер, объема </a:t>
            </a:r>
            <a:r>
              <a:rPr lang="ru-RU" sz="1400" dirty="0" smtClean="0">
                <a:solidFill>
                  <a:schemeClr val="tx1"/>
                </a:solidFill>
                <a:latin typeface="Times New Roman" panose="02020603050405020304" pitchFamily="18" charset="0"/>
                <a:cs typeface="Times New Roman" panose="02020603050405020304" pitchFamily="18" charset="0"/>
              </a:rPr>
              <a:t>принимаемых</a:t>
            </a: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88725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078" y="116632"/>
            <a:ext cx="8928992" cy="6771084"/>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государственной поддержки и их влияния на структуру отраслей экономики, длительности цикла восстановления деятельности пострадавших хозяйствующих субъектов. </a:t>
            </a:r>
          </a:p>
          <a:p>
            <a:pPr indent="450215" algn="just">
              <a:spcAft>
                <a:spcPts val="0"/>
              </a:spcAft>
            </a:pPr>
            <a:r>
              <a:rPr lang="ru-RU" sz="1400" dirty="0">
                <a:solidFill>
                  <a:schemeClr val="tx1"/>
                </a:solidFill>
                <a:latin typeface="Times New Roman"/>
                <a:ea typeface="Times New Roman"/>
              </a:rPr>
              <a:t>В таких достаточно сложных экономических условиях основной задачей бюджетной политики является обеспечение сбалансированности бюджета муниципального образования Юрьев-Польский район, включая следующие направления:</a:t>
            </a:r>
          </a:p>
          <a:p>
            <a:pPr indent="450215" algn="just">
              <a:spcAft>
                <a:spcPts val="0"/>
              </a:spcAft>
            </a:pPr>
            <a:r>
              <a:rPr lang="ru-RU" sz="1400" dirty="0">
                <a:solidFill>
                  <a:schemeClr val="tx1"/>
                </a:solidFill>
                <a:latin typeface="Times New Roman"/>
                <a:ea typeface="Times New Roman"/>
              </a:rPr>
              <a:t>1) сохранение в 2021-2023 годах достигнутого соотношения между уровнем оплаты труда отдельных категорий работников бюджетной сферы и уровнем среднемесячного дохода от трудовой деятельности во Владимирской области;</a:t>
            </a:r>
          </a:p>
          <a:p>
            <a:pPr indent="450215" algn="just">
              <a:spcAft>
                <a:spcPts val="0"/>
              </a:spcAft>
            </a:pPr>
            <a:r>
              <a:rPr lang="ru-RU" sz="1400" dirty="0">
                <a:solidFill>
                  <a:schemeClr val="tx1"/>
                </a:solidFill>
                <a:latin typeface="Times New Roman"/>
                <a:ea typeface="Times New Roman"/>
              </a:rPr>
              <a:t>2) планирование в полном объеме расходов на социальные выплаты с учетом изменения численности их получателей и критериев нуждаемости, а также индексация их размеров на уровень не ниже инфляции; </a:t>
            </a:r>
          </a:p>
          <a:p>
            <a:pPr indent="450215" algn="just">
              <a:spcAft>
                <a:spcPts val="0"/>
              </a:spcAft>
            </a:pPr>
            <a:r>
              <a:rPr lang="ru-RU" sz="1400" dirty="0">
                <a:solidFill>
                  <a:schemeClr val="tx1"/>
                </a:solidFill>
                <a:latin typeface="Times New Roman"/>
                <a:ea typeface="Times New Roman"/>
              </a:rPr>
              <a:t>3) ограничение роста расходов на содержание органов местного самоуправления;</a:t>
            </a:r>
          </a:p>
          <a:p>
            <a:pPr indent="450215" algn="just">
              <a:spcAft>
                <a:spcPts val="0"/>
              </a:spcAft>
            </a:pPr>
            <a:r>
              <a:rPr lang="ru-RU" sz="1400" dirty="0">
                <a:solidFill>
                  <a:schemeClr val="tx1"/>
                </a:solidFill>
                <a:latin typeface="Times New Roman"/>
                <a:ea typeface="Times New Roman"/>
              </a:rPr>
              <a:t>4) принятие новых расходных обязательств муниципального района исключительно при наличии дополнительных доходов бюджета муниципального образования Юрьев-Польский район;</a:t>
            </a:r>
          </a:p>
          <a:p>
            <a:pPr indent="450215" algn="just">
              <a:spcAft>
                <a:spcPts val="0"/>
              </a:spcAft>
            </a:pPr>
            <a:r>
              <a:rPr lang="ru-RU" sz="1400" dirty="0">
                <a:solidFill>
                  <a:schemeClr val="tx1"/>
                </a:solidFill>
                <a:latin typeface="Times New Roman"/>
                <a:ea typeface="Times New Roman"/>
              </a:rPr>
              <a:t>5) привлечение дополнительных межбюджетных трансфертов из областного бюджета в бюджет муниципального образования Юрьев-Польский район. В условиях ограниченности бюджетных ресурсов возрастает актуальность реализации мер по повышению эффективности использования бюджетных средств.</a:t>
            </a:r>
          </a:p>
          <a:p>
            <a:pPr indent="450215" algn="just" fontAlgn="t">
              <a:spcAft>
                <a:spcPts val="0"/>
              </a:spcAft>
            </a:pPr>
            <a:r>
              <a:rPr lang="ru-RU" sz="1400" dirty="0">
                <a:solidFill>
                  <a:schemeClr val="tx1"/>
                </a:solidFill>
                <a:latin typeface="Times New Roman"/>
                <a:ea typeface="Times New Roman"/>
              </a:rPr>
              <a:t>Эффективное управление расходами будет обеспечиваться посредством реализации муниципальных программ, построенных на проектных принципах управления. Несмотря на сложную экономическую ситуацию текущего года, возникшую в результате пандемии </a:t>
            </a:r>
            <a:r>
              <a:rPr lang="ru-RU" sz="1400" dirty="0" err="1">
                <a:solidFill>
                  <a:schemeClr val="tx1"/>
                </a:solidFill>
                <a:latin typeface="Times New Roman"/>
                <a:ea typeface="Times New Roman"/>
              </a:rPr>
              <a:t>коронавируса</a:t>
            </a:r>
            <a:r>
              <a:rPr lang="ru-RU" sz="1400" dirty="0">
                <a:solidFill>
                  <a:schemeClr val="tx1"/>
                </a:solidFill>
                <a:latin typeface="Times New Roman"/>
                <a:ea typeface="Times New Roman"/>
              </a:rPr>
              <a:t>, ориентиры по национальным проектам должны остаться неизменными.  Вместе с тем, в трехлетнем периоде, исходя из объемов областной финансовой помощи, руководителям муниципальных составляющих национальных проектов предстоит уточнить параметры, сроки и приоритеты национальных проектов, погрузить, интегрировать в них меры, принятые на муниципальном уровне в рамках общенационального плана действий по восстановлению экономики.</a:t>
            </a:r>
          </a:p>
          <a:p>
            <a:pPr indent="450215" algn="just" fontAlgn="t">
              <a:spcAft>
                <a:spcPts val="0"/>
              </a:spcAft>
            </a:pPr>
            <a:r>
              <a:rPr lang="ru-RU" sz="1400" dirty="0">
                <a:solidFill>
                  <a:schemeClr val="tx1"/>
                </a:solidFill>
                <a:latin typeface="Times New Roman"/>
                <a:ea typeface="Times New Roman"/>
              </a:rPr>
              <a:t>С учетом интеграции национальных проектов муниципальные программы должны стать простым и эффективным инструментом организации как проектной, так и текущей деятельности муниципальных органов, отражающим взаимосвязь затраченных ресурсов и полученных результатов. Учитывая высокую социально-экономическую значимость национальных проектов для развития муниципального района, основное внимание в 2021-2023 годах будет сосредоточено на повышении качества управления муниципальными проектами, обеспечении надлежащего контроля за своевременностью и полнотой достижения заявленных результатов, ритмичности исполнения расходов бюджета муниципального образования Юрьев-Польский район. С этой целью соглашения о предоставления субсидий и иных межбюджетных трансфертов бюджету </a:t>
            </a:r>
            <a:r>
              <a:rPr lang="ru-RU" sz="1400" dirty="0" smtClean="0">
                <a:solidFill>
                  <a:schemeClr val="tx1"/>
                </a:solidFill>
                <a:latin typeface="Times New Roman"/>
                <a:ea typeface="Times New Roman"/>
              </a:rPr>
              <a:t>муниципального</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271613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81918"/>
            <a:ext cx="8928992" cy="6771084"/>
          </a:xfrm>
          <a:prstGeom prst="rect">
            <a:avLst/>
          </a:prstGeom>
        </p:spPr>
        <p:txBody>
          <a:bodyPr wrap="square">
            <a:spAutoFit/>
          </a:bodyPr>
          <a:lstStyle/>
          <a:p>
            <a:pPr indent="450215" algn="just" fontAlgn="t">
              <a:spcAft>
                <a:spcPts val="0"/>
              </a:spcAft>
            </a:pPr>
            <a:r>
              <a:rPr lang="ru-RU" sz="1400" dirty="0">
                <a:solidFill>
                  <a:schemeClr val="tx1"/>
                </a:solidFill>
                <a:latin typeface="Times New Roman"/>
                <a:ea typeface="Times New Roman"/>
              </a:rPr>
              <a:t>муниципального образования Юрьев-Польский район  на 2021-2023 годы должны быть заключены органами местного самоуправления с отраслевыми департаментами Владимирской области до 1 февраля 2021 года. Органы исполнительной власти муниципального образования Юрьев-Польский район должны обеспечить заключение подведомственными бюджетными учреждениями договоров (контрактов) на поставки товаров, выполнение работ, оказание услуг для муниципальных нужд района, исполнение которых осуществляется в целях реализации национальных проектов, не позднее 1 марта 2021 года. На основании бюджетного законодательства должны быть усилены меры персональной ответственности руководителей муниципальных проектов за </a:t>
            </a:r>
            <a:r>
              <a:rPr lang="ru-RU" sz="1400" dirty="0" err="1">
                <a:solidFill>
                  <a:schemeClr val="tx1"/>
                </a:solidFill>
                <a:latin typeface="Times New Roman"/>
                <a:ea typeface="Times New Roman"/>
              </a:rPr>
              <a:t>недостижение</a:t>
            </a:r>
            <a:r>
              <a:rPr lang="ru-RU" sz="1400" dirty="0">
                <a:solidFill>
                  <a:schemeClr val="tx1"/>
                </a:solidFill>
                <a:latin typeface="Times New Roman"/>
                <a:ea typeface="Times New Roman"/>
              </a:rPr>
              <a:t> установленных результатов. </a:t>
            </a:r>
          </a:p>
          <a:p>
            <a:pPr indent="450215" algn="just">
              <a:spcAft>
                <a:spcPts val="0"/>
              </a:spcAft>
            </a:pPr>
            <a:r>
              <a:rPr lang="ru-RU" sz="1400" dirty="0">
                <a:solidFill>
                  <a:schemeClr val="tx1"/>
                </a:solidFill>
                <a:latin typeface="Times New Roman"/>
                <a:ea typeface="Times New Roman"/>
              </a:rPr>
              <a:t>Кроме того, 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 включая: </a:t>
            </a:r>
          </a:p>
          <a:p>
            <a:pPr indent="450215" algn="just">
              <a:spcAft>
                <a:spcPts val="0"/>
              </a:spcAft>
            </a:pPr>
            <a:r>
              <a:rPr lang="ru-RU" sz="1400" dirty="0">
                <a:solidFill>
                  <a:schemeClr val="tx1"/>
                </a:solidFill>
                <a:latin typeface="Times New Roman"/>
                <a:ea typeface="Times New Roman"/>
              </a:rPr>
              <a:t>- расширение практики внедрения обоснований расходов для получателей бюджетных средств; </a:t>
            </a:r>
          </a:p>
          <a:p>
            <a:pPr indent="450215" algn="just">
              <a:spcAft>
                <a:spcPts val="0"/>
              </a:spcAft>
            </a:pPr>
            <a:r>
              <a:rPr lang="ru-RU" sz="1400" dirty="0">
                <a:solidFill>
                  <a:schemeClr val="tx1"/>
                </a:solidFill>
                <a:latin typeface="Times New Roman"/>
                <a:ea typeface="Times New Roman"/>
              </a:rPr>
              <a:t>- введение в процедуру планирования бюджетных инвестиций в объекты капитального строительства механизма обоснования инвестиций, включая наличие утвержденной актуальной проектно-сметной документации, отвода земельного участка под строительство; </a:t>
            </a:r>
          </a:p>
          <a:p>
            <a:pPr indent="450215" algn="just">
              <a:spcAft>
                <a:spcPts val="0"/>
              </a:spcAft>
            </a:pPr>
            <a:r>
              <a:rPr lang="ru-RU" sz="1400" dirty="0">
                <a:solidFill>
                  <a:schemeClr val="tx1"/>
                </a:solidFill>
                <a:latin typeface="Times New Roman"/>
                <a:ea typeface="Times New Roman"/>
              </a:rPr>
              <a:t>- распространение применения механизма казначейского сопровождения бюджетных средств.</a:t>
            </a:r>
          </a:p>
          <a:p>
            <a:pPr indent="450215" algn="just">
              <a:spcAft>
                <a:spcPts val="0"/>
              </a:spcAft>
            </a:pPr>
            <a:r>
              <a:rPr lang="ru-RU" sz="1400" dirty="0">
                <a:solidFill>
                  <a:schemeClr val="tx1"/>
                </a:solidFill>
                <a:latin typeface="Times New Roman"/>
                <a:ea typeface="Times New Roman"/>
              </a:rPr>
              <a:t>В соответствии с поручением Президента Российской Федерации от 1 марта 2020 г. № Пр-354 необходимо создание условий для реализации мероприятий, имеющих приоритетное значение для жителей муниципального образования и определяемых с учетом их мнения (путем проведения открытого голосования или конкурсного отбора). В этих целях следует обеспечить возможность направления на осуществление этих мероприятий по истечении трех лет не менее пяти процентов расходов местного бюджета, в первую очередь, по таким направлениям, как благоустройство городской среды, проведение культурных и спортивных мероприятий, обустройство объектов социальной инфраструктуры и прилегающих к ним территорий. Будет продолжена поддержка развития инициативного бюджетирования в муниципальных образованиях через стимулирование доходов местных бюджетов за счет самообложения граждан и добровольных пожертвований, направленных на реализацию инициативных проектов. </a:t>
            </a:r>
          </a:p>
          <a:p>
            <a:pPr indent="450215" algn="just">
              <a:spcAft>
                <a:spcPts val="0"/>
              </a:spcAft>
            </a:pPr>
            <a:r>
              <a:rPr lang="ru-RU" sz="1400" dirty="0">
                <a:solidFill>
                  <a:schemeClr val="tx1"/>
                </a:solidFill>
                <a:latin typeface="Times New Roman"/>
                <a:ea typeface="Times New Roman"/>
              </a:rPr>
              <a:t> </a:t>
            </a:r>
            <a:endParaRPr lang="ru-RU" sz="1400" dirty="0" smtClean="0">
              <a:solidFill>
                <a:schemeClr val="tx1"/>
              </a:solidFill>
              <a:latin typeface="Times New Roman"/>
              <a:ea typeface="Times New Roman"/>
            </a:endParaRPr>
          </a:p>
          <a:p>
            <a:pPr indent="450215" algn="ctr">
              <a:spcAft>
                <a:spcPts val="0"/>
              </a:spcAft>
            </a:pPr>
            <a:r>
              <a:rPr lang="en-US" sz="1400" b="1" dirty="0" smtClean="0">
                <a:solidFill>
                  <a:schemeClr val="tx1"/>
                </a:solidFill>
                <a:latin typeface="Times New Roman"/>
                <a:ea typeface="Arial Unicode MS"/>
              </a:rPr>
              <a:t>II</a:t>
            </a:r>
            <a:r>
              <a:rPr lang="ru-RU" sz="1400" b="1" dirty="0">
                <a:solidFill>
                  <a:schemeClr val="tx1"/>
                </a:solidFill>
                <a:latin typeface="Times New Roman"/>
                <a:ea typeface="Arial Unicode MS"/>
              </a:rPr>
              <a:t>. Направление бюджетных расходов</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Times New Roman"/>
              </a:rPr>
              <a:t>Бюджетная политика призвана обеспечить финансовыми ресурсами расходные обязательства муниципального района по закрепленным за ним федеральным законодательством полномочиям. С этой целью более 70% расходов бюджета муниципального образования Юрьев-Польский район будет направлено на финансирование  отраслей социальной сферы.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2110528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7275"/>
            <a:ext cx="8928992" cy="6771084"/>
          </a:xfrm>
          <a:prstGeom prst="rect">
            <a:avLst/>
          </a:prstGeom>
        </p:spPr>
        <p:txBody>
          <a:bodyPr wrap="square">
            <a:spAutoFit/>
          </a:bodyPr>
          <a:lstStyle/>
          <a:p>
            <a:pPr indent="449580" algn="just">
              <a:spcAft>
                <a:spcPts val="0"/>
              </a:spcAft>
            </a:pPr>
            <a:r>
              <a:rPr lang="ru-RU" sz="1400" b="1" dirty="0">
                <a:solidFill>
                  <a:schemeClr val="tx1"/>
                </a:solidFill>
                <a:latin typeface="Times New Roman" panose="02020603050405020304" pitchFamily="18" charset="0"/>
                <a:ea typeface="Times New Roman"/>
                <a:cs typeface="Times New Roman" panose="02020603050405020304" pitchFamily="18" charset="0"/>
              </a:rPr>
              <a:t>В сфере образования</a:t>
            </a:r>
            <a:r>
              <a:rPr lang="ru-RU" sz="1400" dirty="0">
                <a:solidFill>
                  <a:schemeClr val="tx1"/>
                </a:solidFill>
                <a:latin typeface="Times New Roman" panose="02020603050405020304" pitchFamily="18" charset="0"/>
                <a:ea typeface="Times New Roman"/>
                <a:cs typeface="Times New Roman" panose="02020603050405020304" pitchFamily="18" charset="0"/>
              </a:rPr>
              <a:t> должна быть продолжена реализация мероприятий, осуществляемых в рамках национального проекта «Образование»</a:t>
            </a:r>
            <a:r>
              <a:rPr lang="ru-RU" sz="1400" dirty="0">
                <a:solidFill>
                  <a:schemeClr val="tx1"/>
                </a:solidFill>
                <a:latin typeface="Times New Roman" panose="02020603050405020304" pitchFamily="18" charset="0"/>
                <a:ea typeface="Calibri"/>
                <a:cs typeface="Times New Roman" panose="02020603050405020304" pitchFamily="18" charset="0"/>
              </a:rPr>
              <a:t>.</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В муниципальных общеобразовательных организациях, детских садах должны быть реализованы условия для равного доступа к услугам дошкольного, общего и дополнительного образования детей независимо от места жительства, состояния здоровья и социально-экономического положения их семей.</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В соответствии с поручением Президента Российской Федерации от                24 января 2020 г. № Пр-113 предусматриваются средства областного бюджета на поэтапный переход с 1 сентября 2020 года до 1 сентября 2023 года на организацию </a:t>
            </a:r>
            <a:r>
              <a:rPr lang="ru-RU" sz="1400" dirty="0">
                <a:solidFill>
                  <a:schemeClr val="tx1"/>
                </a:solidFill>
                <a:latin typeface="Times New Roman" panose="02020603050405020304" pitchFamily="18" charset="0"/>
                <a:ea typeface="Calibri"/>
                <a:cs typeface="Times New Roman" panose="02020603050405020304" pitchFamily="18" charset="0"/>
              </a:rPr>
              <a:t>бесплатного горячего питания обучающихся, получающих начальное общее образование в муниципальных образовательных организациях, позволит привлечь на указанные цели </a:t>
            </a:r>
            <a:r>
              <a:rPr lang="ru-RU" sz="1400" dirty="0" err="1">
                <a:solidFill>
                  <a:schemeClr val="tx1"/>
                </a:solidFill>
                <a:latin typeface="Times New Roman" panose="02020603050405020304" pitchFamily="18" charset="0"/>
                <a:ea typeface="Calibri"/>
                <a:cs typeface="Times New Roman" panose="02020603050405020304" pitchFamily="18" charset="0"/>
              </a:rPr>
              <a:t>софинансирование</a:t>
            </a:r>
            <a:r>
              <a:rPr lang="ru-RU" sz="1400" dirty="0">
                <a:solidFill>
                  <a:schemeClr val="tx1"/>
                </a:solidFill>
                <a:latin typeface="Times New Roman" panose="02020603050405020304" pitchFamily="18" charset="0"/>
                <a:ea typeface="Calibri"/>
                <a:cs typeface="Times New Roman" panose="02020603050405020304" pitchFamily="18" charset="0"/>
              </a:rPr>
              <a:t> из областного бюджета.</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В школах, расположенных в сельской местности продолжится создание Центров образования «Точка роста» для реализации программ цифрового и гуманитарного профилей, способствующих формированию современных компетенций и навыков у детей.</a:t>
            </a:r>
          </a:p>
          <a:p>
            <a:pPr indent="449580"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Должны быть созданы условия для занятий физической культурой и спортом в сельских общеобразовательных организациях.</a:t>
            </a:r>
          </a:p>
          <a:p>
            <a:pPr indent="450215" algn="just">
              <a:spcAft>
                <a:spcPts val="0"/>
              </a:spcAft>
            </a:pPr>
            <a:r>
              <a:rPr lang="ru-RU" sz="1400" dirty="0">
                <a:solidFill>
                  <a:schemeClr val="tx1"/>
                </a:solidFill>
                <a:latin typeface="Times New Roman" panose="02020603050405020304" pitchFamily="18" charset="0"/>
                <a:ea typeface="Arial Unicode MS"/>
                <a:cs typeface="Times New Roman" panose="02020603050405020304" pitchFamily="18" charset="0"/>
              </a:rPr>
              <a:t>Главным вопросом на повестке дня остается безопасность перевозок обучающихся, проживающих в сельской местности. Поэтому актуальным является приобретение новых школьных автобусов, соответствующих требованиям ГОСТ, и поэтапная замена автотранспорта, выработавшего свой ресурс.</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Планируется выявление и поддержка талантливых детей и молодежи, вовлечение учащихся в научно-техническое творчество, создание конкурентной среды и повышение доступности и качества дополнительного образования детей, в том числе с использованием системы дистанционного обучения, на базе детского технопарка «</a:t>
            </a:r>
            <a:r>
              <a:rPr lang="ru-RU" sz="1400" dirty="0" err="1">
                <a:solidFill>
                  <a:schemeClr val="tx1"/>
                </a:solidFill>
                <a:latin typeface="Times New Roman" panose="02020603050405020304" pitchFamily="18" charset="0"/>
                <a:ea typeface="Times New Roman"/>
                <a:cs typeface="Times New Roman" panose="02020603050405020304" pitchFamily="18" charset="0"/>
              </a:rPr>
              <a:t>Кванториум</a:t>
            </a:r>
            <a:r>
              <a:rPr lang="ru-RU" sz="1400" dirty="0">
                <a:solidFill>
                  <a:schemeClr val="tx1"/>
                </a:solidFill>
                <a:latin typeface="Times New Roman" panose="02020603050405020304" pitchFamily="18" charset="0"/>
                <a:ea typeface="Times New Roman"/>
                <a:cs typeface="Times New Roman" panose="02020603050405020304" pitchFamily="18" charset="0"/>
              </a:rPr>
              <a:t>», Центра поддержки одаренных детей.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Следует продолжить работу по повышению доступности качественного образования для детей с ограниченными возможностями здоровья, детей-инвалидов посредством развития программ инклюзивного образования, а также по обеспечению условий, гарантирующих сохранение здоровья детей и безопасность участников образовательного процесса. </a:t>
            </a:r>
          </a:p>
          <a:p>
            <a:pPr algn="just">
              <a:spcAft>
                <a:spcPts val="0"/>
              </a:spcAft>
            </a:pPr>
            <a:r>
              <a:rPr lang="ru-RU" sz="1400" dirty="0">
                <a:solidFill>
                  <a:schemeClr val="tx1"/>
                </a:solidFill>
                <a:latin typeface="Times New Roman" panose="02020603050405020304" pitchFamily="18" charset="0"/>
                <a:ea typeface="Arial Unicode MS"/>
                <a:cs typeface="Times New Roman" panose="02020603050405020304" pitchFamily="18" charset="0"/>
              </a:rPr>
              <a:t>	Как и в предыдущие годы, продолжится финансирование проектов, направленных на поддержку инноваций в муниципальных общеобразовательных организациях, лучших муниципальных загородных оздоровительных лагерей по итогам областного конкурса.</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Необходимо продолжить работу по созданию конкурентной среды и повышению доступности и качества дополнительного образования детей, поддержке и развитию способностей и талантов у детей и молодежи. </a:t>
            </a:r>
          </a:p>
        </p:txBody>
      </p:sp>
    </p:spTree>
    <p:extLst>
      <p:ext uri="{BB962C8B-B14F-4D97-AF65-F5344CB8AC3E}">
        <p14:creationId xmlns:p14="http://schemas.microsoft.com/office/powerpoint/2010/main" xmlns="" val="2603604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6180"/>
            <a:ext cx="8856984" cy="6689011"/>
          </a:xfrm>
          <a:prstGeom prst="rect">
            <a:avLst/>
          </a:prstGeom>
        </p:spPr>
        <p:txBody>
          <a:bodyPr wrap="square">
            <a:spAutoFit/>
          </a:bodyPr>
          <a:lstStyle/>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Продолжится работа по созданию современной и безопасной цифровой образовательной среды путем обновления информационно-коммуникационной и технологической инфраструктуры, разработки и реализации </a:t>
            </a:r>
            <a:r>
              <a:rPr lang="ru-RU" sz="1400" dirty="0" err="1">
                <a:solidFill>
                  <a:schemeClr val="tx1"/>
                </a:solidFill>
                <a:latin typeface="Times New Roman" panose="02020603050405020304" pitchFamily="18" charset="0"/>
                <a:ea typeface="Times New Roman"/>
                <a:cs typeface="Times New Roman" panose="02020603050405020304" pitchFamily="18" charset="0"/>
              </a:rPr>
              <a:t>разноуровневых</a:t>
            </a:r>
            <a:r>
              <a:rPr lang="ru-RU" sz="1400" dirty="0">
                <a:solidFill>
                  <a:schemeClr val="tx1"/>
                </a:solidFill>
                <a:latin typeface="Times New Roman" panose="02020603050405020304" pitchFamily="18" charset="0"/>
                <a:ea typeface="Times New Roman"/>
                <a:cs typeface="Times New Roman" panose="02020603050405020304" pitchFamily="18" charset="0"/>
              </a:rPr>
              <a:t> дополнительных общеобразовательных программ цифрового и гуманитарного профилей, внедрения инструментов федеральной цифровой платформы в образовательный процесс.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Планируется реализация программ психолого-педагогической, методической и консультативной помощи родителям детей, получающим образование в семье, а также по созданию условий для раннего развития детей.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В целях повышения кадрового потенциала педагогов в дополнение к выплатам за счет областного бюджета планируются выплаты ежемесячного денежного вознаграждения за классное руководство педагогическим работникам муниципальных общеобразовательных организаций за счет средств федерального бюджета в размере 5000 рублей.             </a:t>
            </a:r>
          </a:p>
          <a:p>
            <a:pPr indent="520700" algn="just">
              <a:lnSpc>
                <a:spcPts val="1585"/>
              </a:lnSpc>
              <a:spcAft>
                <a:spcPts val="0"/>
              </a:spcAft>
              <a:tabLst>
                <a:tab pos="6210935" algn="l"/>
              </a:tabLst>
            </a:pPr>
            <a:r>
              <a:rPr lang="ru-RU" sz="1400" dirty="0">
                <a:solidFill>
                  <a:schemeClr val="tx1"/>
                </a:solidFill>
                <a:latin typeface="Times New Roman" panose="02020603050405020304" pitchFamily="18" charset="0"/>
                <a:ea typeface="Arial Unicode MS"/>
                <a:cs typeface="Times New Roman" panose="02020603050405020304" pitchFamily="18" charset="0"/>
              </a:rPr>
              <a:t>Должны сохранится все предусмотренные областным законодательством меры социальной поддержки работников системы образования.</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Бюджетная политика</a:t>
            </a:r>
            <a:r>
              <a:rPr lang="ru-RU" sz="1400" b="1" dirty="0">
                <a:solidFill>
                  <a:schemeClr val="tx1"/>
                </a:solidFill>
                <a:latin typeface="Times New Roman" panose="02020603050405020304" pitchFamily="18" charset="0"/>
                <a:ea typeface="Times New Roman"/>
                <a:cs typeface="Times New Roman" panose="02020603050405020304" pitchFamily="18" charset="0"/>
              </a:rPr>
              <a:t> в сфере физической культуры и спорта</a:t>
            </a:r>
            <a:r>
              <a:rPr lang="ru-RU" sz="1400" dirty="0">
                <a:solidFill>
                  <a:schemeClr val="tx1"/>
                </a:solidFill>
                <a:latin typeface="Times New Roman" panose="02020603050405020304" pitchFamily="18" charset="0"/>
                <a:ea typeface="Times New Roman"/>
                <a:cs typeface="Times New Roman" panose="02020603050405020304" pitchFamily="18" charset="0"/>
              </a:rPr>
              <a:t> будет направлена на реализацию цели - доведение к 2024 году до 55% доли населения, систематически занимающего физической культурой и спортом.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Главным приоритетом в отрасли станет создание для всех слоев населения возможностей для занятий физической культурой и спортом.</a:t>
            </a:r>
          </a:p>
          <a:p>
            <a:pPr indent="450215" algn="just">
              <a:spcAft>
                <a:spcPts val="0"/>
              </a:spcAft>
            </a:pPr>
            <a:r>
              <a:rPr lang="ru-RU" sz="1400" dirty="0">
                <a:solidFill>
                  <a:schemeClr val="tx1"/>
                </a:solidFill>
                <a:latin typeface="Times New Roman" panose="02020603050405020304" pitchFamily="18" charset="0"/>
                <a:ea typeface="Arial Unicode MS"/>
                <a:cs typeface="Times New Roman" panose="02020603050405020304" pitchFamily="18" charset="0"/>
              </a:rPr>
              <a:t>Приоритетным направлением расходов в сфере </a:t>
            </a:r>
            <a:r>
              <a:rPr lang="ru-RU" sz="1400" b="1" dirty="0">
                <a:solidFill>
                  <a:schemeClr val="tx1"/>
                </a:solidFill>
                <a:latin typeface="Times New Roman" panose="02020603050405020304" pitchFamily="18" charset="0"/>
                <a:ea typeface="Arial Unicode MS"/>
                <a:cs typeface="Times New Roman" panose="02020603050405020304" pitchFamily="18" charset="0"/>
              </a:rPr>
              <a:t>культуры</a:t>
            </a:r>
            <a:r>
              <a:rPr lang="ru-RU" sz="1400" dirty="0">
                <a:solidFill>
                  <a:schemeClr val="tx1"/>
                </a:solidFill>
                <a:latin typeface="Times New Roman" panose="02020603050405020304" pitchFamily="18" charset="0"/>
                <a:ea typeface="Arial Unicode MS"/>
                <a:cs typeface="Times New Roman" panose="02020603050405020304" pitchFamily="18" charset="0"/>
              </a:rPr>
              <a:t> является </a:t>
            </a:r>
            <a:r>
              <a:rPr lang="ru-RU" sz="1400" dirty="0">
                <a:solidFill>
                  <a:schemeClr val="tx1"/>
                </a:solidFill>
                <a:latin typeface="Times New Roman" panose="02020603050405020304" pitchFamily="18" charset="0"/>
                <a:ea typeface="Times New Roman"/>
                <a:cs typeface="Times New Roman" panose="02020603050405020304" pitchFamily="18" charset="0"/>
              </a:rPr>
              <a:t>поддержка из областного бюджета материально-технической базы муниципальных учреждений культуры. Также планируются гранты на реализацию творческих проектов на селе в сфере культуры.</a:t>
            </a:r>
          </a:p>
          <a:p>
            <a:pPr marR="330200" indent="520700" algn="just">
              <a:lnSpc>
                <a:spcPts val="1585"/>
              </a:lnSpc>
              <a:spcAft>
                <a:spcPts val="0"/>
              </a:spcAft>
            </a:pPr>
            <a:r>
              <a:rPr lang="ru-RU" sz="1400" dirty="0">
                <a:solidFill>
                  <a:schemeClr val="tx1"/>
                </a:solidFill>
                <a:latin typeface="Times New Roman" panose="02020603050405020304" pitchFamily="18" charset="0"/>
                <a:ea typeface="Arial Unicode MS"/>
                <a:cs typeface="Times New Roman" panose="02020603050405020304" pitchFamily="18" charset="0"/>
              </a:rPr>
              <a:t>Продолжится обеспечение школ искусств музыкальными инструментами и оборудованием. </a:t>
            </a:r>
            <a:r>
              <a:rPr lang="ru-RU" sz="1400" dirty="0">
                <a:solidFill>
                  <a:schemeClr val="tx1"/>
                </a:solidFill>
                <a:latin typeface="Times New Roman" panose="02020603050405020304" pitchFamily="18" charset="0"/>
                <a:ea typeface="Times New Roman"/>
                <a:cs typeface="Times New Roman" panose="02020603050405020304" pitchFamily="18" charset="0"/>
              </a:rPr>
              <a:t>	</a:t>
            </a:r>
          </a:p>
          <a:p>
            <a:pPr marR="330200" indent="520700" algn="just">
              <a:lnSpc>
                <a:spcPts val="1585"/>
              </a:lnSpc>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Будет продолжена реализация федерального проекта «Культурная среда» национального проекта «Культура».	</a:t>
            </a:r>
          </a:p>
          <a:p>
            <a:pPr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Должны быть предусмотрены мероприятия по развитию библиотечного дела в части обеспечения сохранности и пополнения библиотечных фондов.  	Предусматриваются гранты на поддержку любительских творческих коллективов и реализацию творческих проектов на селе в сфере культуры. </a:t>
            </a:r>
          </a:p>
          <a:p>
            <a:pPr indent="449580"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Будет обеспечено 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и педагогическим работникам образовательных организаций дополнительного образования детей в сфере культуры. </a:t>
            </a:r>
          </a:p>
          <a:p>
            <a:pPr indent="508000" algn="just">
              <a:lnSpc>
                <a:spcPts val="1585"/>
              </a:lnSpc>
              <a:spcAft>
                <a:spcPts val="0"/>
              </a:spcAft>
              <a:tabLst>
                <a:tab pos="6210935" algn="l"/>
              </a:tabLst>
            </a:pPr>
            <a:r>
              <a:rPr lang="ru-RU" sz="1400" dirty="0">
                <a:solidFill>
                  <a:schemeClr val="tx1"/>
                </a:solidFill>
                <a:latin typeface="Times New Roman" panose="02020603050405020304" pitchFamily="18" charset="0"/>
                <a:ea typeface="Arial Unicode MS"/>
                <a:cs typeface="Times New Roman" panose="02020603050405020304" pitchFamily="18" charset="0"/>
              </a:rPr>
              <a:t>В 2021-2023 годах в</a:t>
            </a:r>
            <a:r>
              <a:rPr lang="ru-RU" sz="1400" dirty="0">
                <a:solidFill>
                  <a:schemeClr val="tx1"/>
                </a:solidFill>
                <a:latin typeface="Times New Roman" panose="02020603050405020304" pitchFamily="18" charset="0"/>
                <a:ea typeface="Times New Roman"/>
                <a:cs typeface="Times New Roman" panose="02020603050405020304" pitchFamily="18" charset="0"/>
              </a:rPr>
              <a:t> области </a:t>
            </a:r>
            <a:r>
              <a:rPr lang="ru-RU" sz="1400" b="1" dirty="0">
                <a:solidFill>
                  <a:schemeClr val="tx1"/>
                </a:solidFill>
                <a:latin typeface="Times New Roman" panose="02020603050405020304" pitchFamily="18" charset="0"/>
                <a:ea typeface="Times New Roman"/>
                <a:cs typeface="Times New Roman" panose="02020603050405020304" pitchFamily="18" charset="0"/>
              </a:rPr>
              <a:t>экологии</a:t>
            </a:r>
            <a:r>
              <a:rPr lang="ru-RU" sz="1400" dirty="0">
                <a:solidFill>
                  <a:schemeClr val="tx1"/>
                </a:solidFill>
                <a:latin typeface="Times New Roman" panose="02020603050405020304" pitchFamily="18" charset="0"/>
                <a:ea typeface="Times New Roman"/>
                <a:cs typeface="Times New Roman" panose="02020603050405020304" pitchFamily="18" charset="0"/>
              </a:rPr>
              <a:t> приоритетом останется создание основ экологической культуры в обществе, воспитание бережного отношения населения к природе, формирование у граждан норм экологического поведения</a:t>
            </a:r>
            <a:r>
              <a:rPr lang="ru-RU" sz="1400" dirty="0" smtClean="0">
                <a:solidFill>
                  <a:schemeClr val="tx1"/>
                </a:solidFill>
                <a:latin typeface="Times New Roman" panose="02020603050405020304" pitchFamily="18" charset="0"/>
                <a:ea typeface="Times New Roman"/>
                <a:cs typeface="Times New Roman" panose="02020603050405020304" pitchFamily="18" charset="0"/>
              </a:rPr>
              <a:t>.</a:t>
            </a:r>
            <a:endParaRPr lang="ru-RU" sz="1400" dirty="0">
              <a:solidFill>
                <a:schemeClr val="tx1"/>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1027463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649" y="188640"/>
            <a:ext cx="8928992" cy="6904454"/>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В целях повышения качества и безопасности питьевой воды продолжится участие муниципального образования Юрьев-Польский район в региональном проекте «Чистая вода».</a:t>
            </a:r>
          </a:p>
          <a:p>
            <a:pPr indent="450215" algn="just">
              <a:spcAft>
                <a:spcPts val="0"/>
              </a:spcAft>
            </a:pPr>
            <a:r>
              <a:rPr lang="ru-RU" sz="1400" dirty="0">
                <a:solidFill>
                  <a:schemeClr val="tx1"/>
                </a:solidFill>
                <a:latin typeface="Times New Roman"/>
                <a:ea typeface="Times New Roman"/>
              </a:rPr>
              <a:t>В рамках регионального проекта «Чистая страна» планируется разработать проект по рекультивации свалки твердых бытовых отходов.</a:t>
            </a:r>
          </a:p>
          <a:p>
            <a:pPr marL="101600" indent="444500" algn="just">
              <a:lnSpc>
                <a:spcPts val="1585"/>
              </a:lnSpc>
              <a:spcAft>
                <a:spcPts val="0"/>
              </a:spcAft>
              <a:tabLst>
                <a:tab pos="6210935" algn="l"/>
              </a:tabLst>
            </a:pPr>
            <a:r>
              <a:rPr lang="ru-RU" sz="1400" dirty="0">
                <a:solidFill>
                  <a:schemeClr val="tx1"/>
                </a:solidFill>
                <a:latin typeface="Times New Roman"/>
                <a:ea typeface="Arial Unicode MS"/>
              </a:rPr>
              <a:t>Бюджетная политика в сфере </a:t>
            </a:r>
            <a:r>
              <a:rPr lang="ru-RU" sz="1400" b="1" dirty="0">
                <a:solidFill>
                  <a:schemeClr val="tx1"/>
                </a:solidFill>
                <a:latin typeface="Times New Roman"/>
                <a:ea typeface="Arial Unicode MS"/>
              </a:rPr>
              <a:t>дорожного хозяйства</a:t>
            </a:r>
            <a:r>
              <a:rPr lang="ru-RU" sz="1400" dirty="0">
                <a:solidFill>
                  <a:schemeClr val="tx1"/>
                </a:solidFill>
                <a:latin typeface="Times New Roman"/>
                <a:ea typeface="Arial Unicode MS"/>
              </a:rPr>
              <a:t> будет направлена на создание безопасных и качественных дорог. Достижение поставленной цели должно быть обеспечено за счет средств муниципального дорожного фонда. </a:t>
            </a:r>
            <a:endParaRPr lang="ru-RU" sz="1400" dirty="0">
              <a:solidFill>
                <a:schemeClr val="tx1"/>
              </a:solidFill>
              <a:latin typeface="Times New Roman"/>
              <a:ea typeface="Times New Roman"/>
            </a:endParaRPr>
          </a:p>
          <a:p>
            <a:pPr marL="101600" indent="444500" algn="just">
              <a:lnSpc>
                <a:spcPts val="1585"/>
              </a:lnSpc>
              <a:spcAft>
                <a:spcPts val="0"/>
              </a:spcAft>
              <a:tabLst>
                <a:tab pos="6210935" algn="l"/>
              </a:tabLst>
            </a:pPr>
            <a:r>
              <a:rPr lang="ru-RU" sz="1400" dirty="0">
                <a:solidFill>
                  <a:schemeClr val="tx1"/>
                </a:solidFill>
                <a:latin typeface="Times New Roman"/>
                <a:ea typeface="Arial Unicode MS"/>
              </a:rPr>
              <a:t>За счет муниципального дорожного фонда планируются мероприятия по ремонту и содержанию автомобильных дорог, что дает возможность увеличить долю автомобильных дорог общего пользования местного значения, отвечающих нормативным требованиям. </a:t>
            </a:r>
            <a:endParaRPr lang="ru-RU" sz="1400" dirty="0">
              <a:solidFill>
                <a:schemeClr val="tx1"/>
              </a:solidFill>
              <a:latin typeface="Times New Roman"/>
              <a:ea typeface="Times New Roman"/>
            </a:endParaRPr>
          </a:p>
          <a:p>
            <a:pPr indent="533400" algn="just">
              <a:lnSpc>
                <a:spcPts val="1585"/>
              </a:lnSpc>
              <a:spcAft>
                <a:spcPts val="0"/>
              </a:spcAft>
              <a:tabLst>
                <a:tab pos="6210935" algn="l"/>
              </a:tabLst>
            </a:pPr>
            <a:r>
              <a:rPr lang="ru-RU" sz="1400" dirty="0">
                <a:solidFill>
                  <a:schemeClr val="tx1"/>
                </a:solidFill>
                <a:latin typeface="Times New Roman"/>
                <a:ea typeface="Arial Unicode MS"/>
              </a:rPr>
              <a:t>В целях повышения доступности транспортных услуг для населения сохранено предоставление гражданам мер социальной поддержки при оплате проезда в общественном транспорте.</a:t>
            </a:r>
            <a:endParaRPr lang="ru-RU" sz="1400" dirty="0">
              <a:solidFill>
                <a:schemeClr val="tx1"/>
              </a:solidFill>
              <a:latin typeface="Times New Roman"/>
              <a:ea typeface="Times New Roman"/>
            </a:endParaRPr>
          </a:p>
          <a:p>
            <a:pPr indent="450215" algn="just">
              <a:spcAft>
                <a:spcPts val="0"/>
              </a:spcAft>
            </a:pPr>
            <a:r>
              <a:rPr lang="ru-RU" sz="1400" dirty="0">
                <a:solidFill>
                  <a:schemeClr val="tx1"/>
                </a:solidFill>
                <a:latin typeface="Times New Roman"/>
                <a:ea typeface="Times New Roman"/>
              </a:rPr>
              <a:t>Бюджетная политика в области </a:t>
            </a:r>
            <a:r>
              <a:rPr lang="ru-RU" sz="1400" b="1" dirty="0">
                <a:solidFill>
                  <a:schemeClr val="tx1"/>
                </a:solidFill>
                <a:latin typeface="Times New Roman"/>
                <a:ea typeface="Times New Roman"/>
              </a:rPr>
              <a:t>жилищно-коммунального хозяйства</a:t>
            </a:r>
            <a:r>
              <a:rPr lang="ru-RU" sz="1400" dirty="0">
                <a:solidFill>
                  <a:schemeClr val="tx1"/>
                </a:solidFill>
                <a:latin typeface="Times New Roman"/>
                <a:ea typeface="Times New Roman"/>
              </a:rPr>
              <a:t> будет направлена на модернизацию коммунальной инфраструктуры, направленной на строительство, реконструкцию и модернизацию сетей теплоснабжения и водоснабжения, а также проведение газификации и водоснабжения в сельской местности.</a:t>
            </a:r>
          </a:p>
          <a:p>
            <a:pPr indent="450215" algn="just">
              <a:spcAft>
                <a:spcPts val="0"/>
              </a:spcAft>
            </a:pPr>
            <a:r>
              <a:rPr lang="ru-RU" sz="1400" dirty="0">
                <a:solidFill>
                  <a:schemeClr val="tx1"/>
                </a:solidFill>
                <a:latin typeface="Times New Roman"/>
                <a:ea typeface="Times New Roman"/>
              </a:rPr>
              <a:t>Необходимо продолжить обустройство коммунальной и транспортной инфраструктурой участков, предоставленных под жилищное строительство семьям, имеющим трех и более детей.</a:t>
            </a:r>
          </a:p>
          <a:p>
            <a:pPr indent="450215" algn="just">
              <a:spcAft>
                <a:spcPts val="0"/>
              </a:spcAft>
            </a:pPr>
            <a:r>
              <a:rPr lang="ru-RU" sz="1400" dirty="0">
                <a:solidFill>
                  <a:schemeClr val="tx1"/>
                </a:solidFill>
                <a:latin typeface="Times New Roman"/>
                <a:ea typeface="Times New Roman"/>
              </a:rPr>
              <a:t>Средства бюджета на создание возможностей для обеспечения нуждающихся в улучшении жилищных условий граждан планируется направить как на предоставление социального жилья для малоимущих граждан  и детей-сирот, детей, оставшихся без попечения родителей, так и на выплаты субсидий различным категориям – молодым семьям, семьям с детьми – инвалидами, многодетным семьям, ветеранам войны и боевых действий, работникам бюджетной сферы, молодым специалистам и гражданам, проживающим на селе.</a:t>
            </a:r>
          </a:p>
          <a:p>
            <a:pPr indent="450215" algn="just">
              <a:spcAft>
                <a:spcPts val="0"/>
              </a:spcAft>
            </a:pPr>
            <a:r>
              <a:rPr lang="ru-RU" sz="1400" dirty="0">
                <a:solidFill>
                  <a:schemeClr val="tx1"/>
                </a:solidFill>
                <a:latin typeface="Times New Roman"/>
                <a:ea typeface="Times New Roman"/>
              </a:rPr>
              <a:t>Осуществление бюджетной политики в рамках муниципальной поддержки </a:t>
            </a:r>
            <a:r>
              <a:rPr lang="ru-RU" sz="1400" b="1" dirty="0">
                <a:solidFill>
                  <a:schemeClr val="tx1"/>
                </a:solidFill>
                <a:latin typeface="Times New Roman"/>
                <a:ea typeface="Times New Roman"/>
              </a:rPr>
              <a:t>малого и среднего предпринимательства</a:t>
            </a:r>
            <a:r>
              <a:rPr lang="ru-RU" sz="1400" dirty="0">
                <a:solidFill>
                  <a:schemeClr val="tx1"/>
                </a:solidFill>
                <a:latin typeface="Times New Roman"/>
                <a:ea typeface="Times New Roman"/>
              </a:rPr>
              <a:t> направлено на создание благоприятных условий для ведения предпринимательской деятельности на территории муниципального образования Юрьев-Польский район и обеспечение устойчивого развития предпринимательства. </a:t>
            </a:r>
          </a:p>
          <a:p>
            <a:pPr indent="450215" algn="just">
              <a:spcAft>
                <a:spcPts val="0"/>
              </a:spcAft>
            </a:pPr>
            <a:r>
              <a:rPr lang="ru-RU" sz="1400" dirty="0">
                <a:solidFill>
                  <a:schemeClr val="tx1"/>
                </a:solidFill>
                <a:latin typeface="Times New Roman"/>
                <a:ea typeface="Times New Roman"/>
              </a:rPr>
              <a:t>В 2021-2023 годах сохранятся основные приоритеты муниципальной поддержки малого и среднего предпринимательства:</a:t>
            </a:r>
          </a:p>
          <a:p>
            <a:pPr indent="450215" algn="just">
              <a:spcAft>
                <a:spcPts val="0"/>
              </a:spcAft>
            </a:pPr>
            <a:r>
              <a:rPr lang="ru-RU" sz="1400" dirty="0">
                <a:solidFill>
                  <a:schemeClr val="tx1"/>
                </a:solidFill>
                <a:latin typeface="Times New Roman"/>
                <a:ea typeface="Times New Roman"/>
              </a:rPr>
              <a:t>- оказание организационной, информационной, имущественной и финансовой поддержки;</a:t>
            </a:r>
          </a:p>
          <a:p>
            <a:pPr indent="450215" algn="just">
              <a:spcAft>
                <a:spcPts val="0"/>
              </a:spcAft>
            </a:pPr>
            <a:r>
              <a:rPr lang="ru-RU" sz="1400" dirty="0">
                <a:solidFill>
                  <a:schemeClr val="tx1"/>
                </a:solidFill>
                <a:latin typeface="Times New Roman"/>
                <a:ea typeface="Times New Roman"/>
              </a:rPr>
              <a:t>- поддержка муниципальной программы, направленной на развитие малого и среднего предпринимательства.</a:t>
            </a:r>
          </a:p>
          <a:p>
            <a:pPr indent="450215" algn="just">
              <a:spcAft>
                <a:spcPts val="0"/>
              </a:spcAft>
            </a:pPr>
            <a:r>
              <a:rPr lang="ru-RU" sz="1400" dirty="0">
                <a:solidFill>
                  <a:schemeClr val="tx1"/>
                </a:solidFill>
                <a:latin typeface="Times New Roman"/>
                <a:ea typeface="Times New Roman"/>
              </a:rPr>
              <a:t> </a:t>
            </a:r>
            <a:endParaRPr lang="ru-RU" sz="14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412888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340197"/>
          </a:xfrm>
          <a:prstGeom prst="rect">
            <a:avLst/>
          </a:prstGeom>
        </p:spPr>
        <p:txBody>
          <a:bodyPr wrap="square">
            <a:spAutoFit/>
          </a:bodyPr>
          <a:lstStyle/>
          <a:p>
            <a:pPr indent="450215" algn="just">
              <a:spcAft>
                <a:spcPts val="0"/>
              </a:spcAft>
            </a:pPr>
            <a:r>
              <a:rPr lang="ru-RU" sz="1400" dirty="0">
                <a:solidFill>
                  <a:schemeClr val="tx1"/>
                </a:solidFill>
                <a:latin typeface="Times New Roman"/>
                <a:ea typeface="Times New Roman"/>
              </a:rPr>
              <a:t>В </a:t>
            </a:r>
            <a:r>
              <a:rPr lang="ru-RU" sz="1400" b="1" dirty="0">
                <a:solidFill>
                  <a:schemeClr val="tx1"/>
                </a:solidFill>
                <a:latin typeface="Times New Roman"/>
                <a:ea typeface="Times New Roman"/>
              </a:rPr>
              <a:t>области капитального строительства</a:t>
            </a:r>
            <a:r>
              <a:rPr lang="ru-RU" sz="1400" dirty="0">
                <a:solidFill>
                  <a:schemeClr val="tx1"/>
                </a:solidFill>
                <a:latin typeface="Times New Roman"/>
                <a:ea typeface="Times New Roman"/>
              </a:rPr>
              <a:t> бюджетная политика должна быть направлена на концентрацию ресурсов на объектах с высокой степенью готовности, на объектах, имеющих большое значение для социально-экономического развития района и муниципальных образований, на объектах, строительство которых осуществляется с привлечением средств федерального  и областного бюджетов.</a:t>
            </a:r>
          </a:p>
          <a:p>
            <a:pPr indent="450215" algn="just">
              <a:spcAft>
                <a:spcPts val="0"/>
              </a:spcAft>
            </a:pPr>
            <a:r>
              <a:rPr lang="ru-RU" sz="1400" dirty="0">
                <a:solidFill>
                  <a:schemeClr val="tx1"/>
                </a:solidFill>
                <a:latin typeface="Times New Roman"/>
                <a:ea typeface="Times New Roman"/>
              </a:rPr>
              <a:t>Согласно требованиям Бюджетного кодекса Российской Федерации планирование бюджетных ассигнований на капитальные вложения и бюджетные инвестиции, предоставление субсидий бюджетам муниципальных образований на </a:t>
            </a:r>
            <a:r>
              <a:rPr lang="ru-RU" sz="1400" dirty="0" err="1">
                <a:solidFill>
                  <a:schemeClr val="tx1"/>
                </a:solidFill>
                <a:latin typeface="Times New Roman"/>
                <a:ea typeface="Times New Roman"/>
              </a:rPr>
              <a:t>софинансирование</a:t>
            </a:r>
            <a:r>
              <a:rPr lang="ru-RU" sz="1400" dirty="0">
                <a:solidFill>
                  <a:schemeClr val="tx1"/>
                </a:solidFill>
                <a:latin typeface="Times New Roman"/>
                <a:ea typeface="Times New Roman"/>
              </a:rPr>
              <a:t> строительства (реконструкции) объектов муниципальной собственности и приобретение объектов недвижимого имущества на 2021-2023 годы будет осуществляться исключительно при наличии актуализированной проектно-сметной документации, положительного заключения государственной экспертизы, принятых решений о выделении земельных участков под строительство, разработанных и утвержденных графиков работ.</a:t>
            </a:r>
          </a:p>
          <a:p>
            <a:pPr indent="450215" algn="just">
              <a:spcAft>
                <a:spcPts val="0"/>
              </a:spcAft>
            </a:pPr>
            <a:r>
              <a:rPr lang="ru-RU" sz="1400" dirty="0">
                <a:solidFill>
                  <a:schemeClr val="tx1"/>
                </a:solidFill>
                <a:latin typeface="Times New Roman"/>
                <a:ea typeface="Times New Roman"/>
              </a:rPr>
              <a:t>Для обеспечения безопасности населения и территорий района продолжится развитие и совершенствование системы обеспечения вызова экстренных оперативных служб по единому номеру «112».</a:t>
            </a:r>
          </a:p>
          <a:p>
            <a:pPr>
              <a:spcAft>
                <a:spcPts val="0"/>
              </a:spcAft>
            </a:pPr>
            <a:r>
              <a:rPr lang="ru-RU" sz="1400" dirty="0">
                <a:solidFill>
                  <a:schemeClr val="tx1"/>
                </a:solidFill>
                <a:latin typeface="Times New Roman"/>
                <a:ea typeface="Arial Unicode MS"/>
              </a:rPr>
              <a:t> </a:t>
            </a:r>
            <a:endParaRPr lang="ru-RU" sz="1400" dirty="0">
              <a:solidFill>
                <a:schemeClr val="tx1"/>
              </a:solidFill>
              <a:latin typeface="Times New Roman"/>
              <a:ea typeface="Times New Roman"/>
            </a:endParaRPr>
          </a:p>
          <a:p>
            <a:pPr algn="ctr">
              <a:spcAft>
                <a:spcPts val="0"/>
              </a:spcAft>
            </a:pPr>
            <a:r>
              <a:rPr lang="ru-RU" sz="1400" dirty="0">
                <a:solidFill>
                  <a:schemeClr val="tx1"/>
                </a:solidFill>
                <a:latin typeface="Times New Roman"/>
                <a:ea typeface="Arial Unicode MS"/>
              </a:rPr>
              <a:t>	</a:t>
            </a:r>
            <a:r>
              <a:rPr lang="en-US" sz="1400" b="1" dirty="0">
                <a:solidFill>
                  <a:schemeClr val="tx1"/>
                </a:solidFill>
                <a:latin typeface="Times New Roman"/>
                <a:ea typeface="Arial Unicode MS"/>
              </a:rPr>
              <a:t>III</a:t>
            </a:r>
            <a:r>
              <a:rPr lang="ru-RU" sz="1400" b="1" dirty="0">
                <a:solidFill>
                  <a:schemeClr val="tx1"/>
                </a:solidFill>
                <a:latin typeface="Times New Roman"/>
                <a:ea typeface="Times New Roman"/>
              </a:rPr>
              <a:t>. Основные подходы к формированию бюджетных расходов </a:t>
            </a:r>
            <a:endParaRPr lang="ru-RU" sz="1400" dirty="0">
              <a:solidFill>
                <a:schemeClr val="tx1"/>
              </a:solidFill>
              <a:latin typeface="Times New Roman"/>
              <a:ea typeface="Times New Roman"/>
            </a:endParaRPr>
          </a:p>
          <a:p>
            <a:pPr algn="ctr">
              <a:spcAft>
                <a:spcPts val="0"/>
              </a:spcAft>
            </a:pPr>
            <a:r>
              <a:rPr lang="ru-RU" sz="1400" b="1" dirty="0">
                <a:solidFill>
                  <a:schemeClr val="tx1"/>
                </a:solidFill>
                <a:latin typeface="Times New Roman"/>
                <a:ea typeface="Times New Roman"/>
              </a:rPr>
              <a:t>на 2021-2023 годы</a:t>
            </a:r>
            <a:endParaRPr lang="ru-RU" sz="1400" dirty="0">
              <a:solidFill>
                <a:schemeClr val="tx1"/>
              </a:solidFill>
              <a:latin typeface="Times New Roman"/>
              <a:ea typeface="Times New Roman"/>
            </a:endParaRPr>
          </a:p>
          <a:p>
            <a:pPr indent="450215" algn="ctr">
              <a:spcAft>
                <a:spcPts val="0"/>
              </a:spcAft>
            </a:pPr>
            <a:r>
              <a:rPr lang="ru-RU" sz="1400" b="1" dirty="0">
                <a:solidFill>
                  <a:schemeClr val="tx1"/>
                </a:solidFill>
                <a:highlight>
                  <a:srgbClr val="00FFFF"/>
                </a:highlight>
                <a:latin typeface="Times New Roman"/>
                <a:ea typeface="Times New Roman"/>
              </a:rPr>
              <a:t> </a:t>
            </a:r>
            <a:endParaRPr lang="ru-RU" sz="1400" dirty="0">
              <a:solidFill>
                <a:schemeClr val="tx1"/>
              </a:solidFill>
              <a:latin typeface="Times New Roman"/>
              <a:ea typeface="Times New Roman"/>
            </a:endParaRPr>
          </a:p>
          <a:p>
            <a:pPr indent="457200" algn="just">
              <a:spcAft>
                <a:spcPts val="0"/>
              </a:spcAft>
            </a:pPr>
            <a:r>
              <a:rPr lang="ru-RU" sz="1400" dirty="0">
                <a:solidFill>
                  <a:schemeClr val="tx1"/>
                </a:solidFill>
                <a:latin typeface="Times New Roman"/>
                <a:ea typeface="Times New Roman"/>
              </a:rPr>
              <a:t>Основой для формирования расходов бюджета муниципального образования Юрьев-Польский район является реестр действующих расходных обязательств муниципального образования Юрьев-Польский район на 2021-2023 годы.</a:t>
            </a:r>
          </a:p>
          <a:p>
            <a:pPr indent="457200" algn="just">
              <a:spcAft>
                <a:spcPts val="0"/>
              </a:spcAft>
            </a:pPr>
            <a:r>
              <a:rPr lang="ru-RU" sz="1400" dirty="0">
                <a:solidFill>
                  <a:schemeClr val="tx1"/>
                </a:solidFill>
                <a:latin typeface="Times New Roman"/>
                <a:ea typeface="Times New Roman"/>
              </a:rPr>
              <a:t> Безвозмездные поступления в бюджет муниципального образования Юрьев-Польский район на 2021-2023 годы планируется включать в доходы и расходы бюджета муниципального образования Юрьев-Польский район в соответствии с показателями областного бюджета на 2020 - 2022 годы, на 2023 год – по предложениям главных администраторов доходов бюджета муниципального образования Юрьев-Польский район.</a:t>
            </a:r>
          </a:p>
          <a:p>
            <a:pPr indent="450215" algn="just">
              <a:spcAft>
                <a:spcPts val="0"/>
              </a:spcAft>
            </a:pPr>
            <a:r>
              <a:rPr lang="ru-RU" sz="1400" dirty="0">
                <a:solidFill>
                  <a:schemeClr val="tx1"/>
                </a:solidFill>
                <a:latin typeface="Times New Roman"/>
                <a:ea typeface="Times New Roman"/>
              </a:rPr>
              <a:t>Предельные объемы бюджетных ассигнований бюджета муниципального образования Юрьев-Польский район на 2021-2023 годы сформированы на основе следующих основных подходов:</a:t>
            </a:r>
          </a:p>
          <a:p>
            <a:pPr indent="450215" algn="just">
              <a:spcAft>
                <a:spcPts val="0"/>
              </a:spcAft>
            </a:pPr>
            <a:r>
              <a:rPr lang="ru-RU" sz="1400" dirty="0">
                <a:solidFill>
                  <a:schemeClr val="tx1"/>
                </a:solidFill>
                <a:latin typeface="Times New Roman"/>
                <a:ea typeface="Times New Roman"/>
              </a:rPr>
              <a:t>1) объемы действующих расходных обязательств на 2021-2022 годы  определены в соответствии с данными реестра расходных обязательств, составленного  главными распорядителями средств бюджета муниципального образования Юрьев-Польский район;</a:t>
            </a:r>
            <a:endParaRPr lang="ru-RU" sz="1400" dirty="0">
              <a:solidFill>
                <a:schemeClr val="tx1"/>
              </a:solidFill>
              <a:effectLst/>
              <a:latin typeface="Arial"/>
              <a:ea typeface="Times New Roman"/>
            </a:endParaRPr>
          </a:p>
        </p:txBody>
      </p:sp>
    </p:spTree>
    <p:extLst>
      <p:ext uri="{BB962C8B-B14F-4D97-AF65-F5344CB8AC3E}">
        <p14:creationId xmlns:p14="http://schemas.microsoft.com/office/powerpoint/2010/main" xmlns="" val="2519518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5693866"/>
          </a:xfrm>
          <a:prstGeom prst="rect">
            <a:avLst/>
          </a:prstGeom>
        </p:spPr>
        <p:txBody>
          <a:bodyPr wrap="square">
            <a:spAutoFit/>
          </a:bodyPr>
          <a:lstStyle/>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1) в пределах доведенных бюджетных ассигнований - самостоятельно определить приоритеты бюджетных расходов для финансового обеспечения полномочий муниципального образования Юрьев-Польский район в соответствующей сфере деятельности исходя из необходимости достижения контрольных точек по реализации Указа Президента Российской Федерации от 7 мая 2018 г. № 204;</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2) принять решения об изменении ранее утвержденных муниципальных программ, в том числе об изменении объема бюджетных ассигнований на финансовое обеспечение реализации программ, в связи с не исполнением целевых показателей основных мероприятий программ;</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3) распределять бюджетные ассигнования с учетом прогнозируемых неиспользованных остатков средств на счетах подведомственных учреждений по состоянию на 1 января 2021 года;</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4) включать в проект  бюджета расходные обязательства по строительству объектов, имеющих по состоянию на 1 августа текущего года документы по отводу земельного участка под строительство, проектно-сметную документацию, прошедшую экспертизу;</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5) подготовить в 2020 году необходимую конкурсную документацию по расходам инвестиционного характера, в том числе осуществляемым в рамках национальных проектов, для проведения контрактации расходов в январе-феврале 2021 года;</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6) учесть заключение муниципального казенного учреждения «Контрольно-счетный орган муниципального образования Юрьев-Польский район» по отчету об исполнении бюджета за 2019 год.</a:t>
            </a: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На данном этапе составления бюджетных проектировок на 2021 - 2023 годы сформирован предельно допустимый в соответствии с Бюджетным кодексом Российской Федерации дефицит бюджета муниципального образования Юрьев-Польский район. Окончательное решение по размеру дефицита будет принято в решении Совета народных депутатов муниципального образования Юрьев-Польский район о бюджете на 2021-2023 годы, после уточнения объемов безвозмездных поступлений из областного и бюджетов городского и сельских поселений.</a:t>
            </a:r>
          </a:p>
          <a:p>
            <a:pPr indent="449580">
              <a:spcAft>
                <a:spcPts val="0"/>
              </a:spcAft>
              <a:tabLst>
                <a:tab pos="1266825" algn="l"/>
              </a:tabLst>
            </a:pPr>
            <a:r>
              <a:rPr lang="ru-RU" sz="1400" dirty="0" smtClean="0">
                <a:solidFill>
                  <a:schemeClr val="tx1"/>
                </a:solidFill>
                <a:latin typeface="Times New Roman" panose="02020603050405020304" pitchFamily="18" charset="0"/>
                <a:ea typeface="Arial Unicode MS"/>
                <a:cs typeface="Times New Roman" panose="02020603050405020304" pitchFamily="18" charset="0"/>
              </a:rPr>
              <a:t> </a:t>
            </a:r>
            <a:endParaRPr lang="ru-RU" sz="1400" dirty="0" smtClean="0">
              <a:solidFill>
                <a:schemeClr val="tx1"/>
              </a:solidFill>
              <a:latin typeface="Times New Roman" panose="02020603050405020304" pitchFamily="18" charset="0"/>
              <a:ea typeface="Times New Roman"/>
              <a:cs typeface="Times New Roman" panose="02020603050405020304" pitchFamily="18" charset="0"/>
            </a:endParaRPr>
          </a:p>
          <a:p>
            <a:pPr>
              <a:spcAft>
                <a:spcPts val="0"/>
              </a:spcAft>
            </a:pPr>
            <a:r>
              <a:rPr lang="ru-RU" sz="1400" dirty="0" smtClean="0">
                <a:solidFill>
                  <a:schemeClr val="tx1"/>
                </a:solidFill>
                <a:latin typeface="Times New Roman" panose="02020603050405020304" pitchFamily="18" charset="0"/>
                <a:ea typeface="Arial Unicode MS"/>
                <a:cs typeface="Times New Roman" panose="02020603050405020304" pitchFamily="18" charset="0"/>
              </a:rPr>
              <a:t> </a:t>
            </a:r>
            <a:endParaRPr lang="ru-RU" sz="1400" dirty="0" smtClean="0">
              <a:solidFill>
                <a:schemeClr val="tx1"/>
              </a:solidFill>
              <a:latin typeface="Times New Roman" panose="02020603050405020304" pitchFamily="18" charset="0"/>
              <a:ea typeface="Times New Roman"/>
              <a:cs typeface="Times New Roman" panose="02020603050405020304" pitchFamily="18" charset="0"/>
            </a:endParaRPr>
          </a:p>
          <a:p>
            <a:pPr indent="450215" algn="just">
              <a:spcAft>
                <a:spcPts val="0"/>
              </a:spcAft>
            </a:pPr>
            <a:r>
              <a:rPr lang="ru-RU" sz="1400" dirty="0" smtClean="0">
                <a:solidFill>
                  <a:schemeClr val="tx1"/>
                </a:solidFill>
                <a:latin typeface="Times New Roman" panose="02020603050405020304" pitchFamily="18" charset="0"/>
                <a:ea typeface="Times New Roman"/>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244282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44513" y="328613"/>
            <a:ext cx="8002587"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Составление проекта бюджета муниципального образования </a:t>
            </a:r>
          </a:p>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 основывается </a:t>
            </a:r>
            <a:r>
              <a:rPr lang="ru-RU" altLang="ru-RU" sz="2000" dirty="0" smtClean="0">
                <a:solidFill>
                  <a:srgbClr val="7030A0"/>
                </a:solidFill>
                <a:latin typeface="Times New Roman" pitchFamily="16" charset="0"/>
                <a:cs typeface="Times New Roman" pitchFamily="16" charset="0"/>
              </a:rPr>
              <a:t>на следующих документах:</a:t>
            </a:r>
            <a:endParaRPr lang="ru-RU" altLang="ru-RU" sz="2000" dirty="0">
              <a:solidFill>
                <a:srgbClr val="7030A0"/>
              </a:solidFill>
              <a:latin typeface="Times New Roman" pitchFamily="16" charset="0"/>
              <a:cs typeface="Times New Roman" pitchFamily="16" charset="0"/>
            </a:endParaRPr>
          </a:p>
        </p:txBody>
      </p:sp>
      <p:sp>
        <p:nvSpPr>
          <p:cNvPr id="8195" name="AutoShape 2"/>
          <p:cNvSpPr>
            <a:spLocks noChangeArrowheads="1"/>
          </p:cNvSpPr>
          <p:nvPr/>
        </p:nvSpPr>
        <p:spPr bwMode="auto">
          <a:xfrm>
            <a:off x="4679950" y="1412875"/>
            <a:ext cx="3887788" cy="1368425"/>
          </a:xfrm>
          <a:prstGeom prst="round2DiagRect">
            <a:avLst/>
          </a:prstGeom>
          <a:solidFill>
            <a:srgbClr val="C7F797"/>
          </a:solidFill>
          <a:ln w="9360" cap="sq">
            <a:solidFill>
              <a:srgbClr val="000000"/>
            </a:solidFill>
            <a:miter lim="800000"/>
            <a:headEnd/>
            <a:tailEnd/>
          </a:ln>
          <a:effectLst>
            <a:outerShdw dist="50760" dir="5400000" algn="ctr" rotWithShape="0">
              <a:srgbClr val="000000">
                <a:alpha val="93004"/>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Послание Президента Российской </a:t>
            </a:r>
          </a:p>
          <a:p>
            <a:pPr algn="ctr" eaLnBrk="1" hangingPunct="1">
              <a:buClrTx/>
              <a:buFontTx/>
              <a:buNone/>
              <a:defRPr/>
            </a:pPr>
            <a:r>
              <a:rPr lang="ru-RU" altLang="ru-RU" sz="1400" dirty="0" smtClean="0">
                <a:solidFill>
                  <a:schemeClr val="tx1">
                    <a:lumMod val="75000"/>
                    <a:lumOff val="25000"/>
                  </a:schemeClr>
                </a:solidFill>
              </a:rPr>
              <a:t>Федерации Федеральному</a:t>
            </a:r>
            <a:r>
              <a:rPr lang="ru-RU" altLang="ru-RU" dirty="0" smtClean="0">
                <a:solidFill>
                  <a:schemeClr val="tx1">
                    <a:lumMod val="75000"/>
                    <a:lumOff val="25000"/>
                  </a:schemeClr>
                </a:solidFill>
              </a:rPr>
              <a:t> </a:t>
            </a:r>
            <a:r>
              <a:rPr lang="ru-RU" altLang="ru-RU" sz="1400" dirty="0" smtClean="0">
                <a:solidFill>
                  <a:schemeClr val="tx1">
                    <a:lumMod val="75000"/>
                    <a:lumOff val="25000"/>
                  </a:schemeClr>
                </a:solidFill>
              </a:rPr>
              <a:t>Собранию</a:t>
            </a:r>
            <a:r>
              <a:rPr lang="ru-RU" altLang="ru-RU" dirty="0" smtClean="0">
                <a:solidFill>
                  <a:schemeClr val="tx1">
                    <a:lumMod val="75000"/>
                    <a:lumOff val="25000"/>
                  </a:schemeClr>
                </a:solidFill>
              </a:rPr>
              <a:t> </a:t>
            </a:r>
          </a:p>
        </p:txBody>
      </p:sp>
      <p:sp>
        <p:nvSpPr>
          <p:cNvPr id="8196" name="Rectangle 3"/>
          <p:cNvSpPr>
            <a:spLocks noChangeArrowheads="1"/>
          </p:cNvSpPr>
          <p:nvPr/>
        </p:nvSpPr>
        <p:spPr bwMode="auto">
          <a:xfrm>
            <a:off x="3924300" y="5516563"/>
            <a:ext cx="358775" cy="914400"/>
          </a:xfrm>
          <a:prstGeom prst="rect">
            <a:avLst/>
          </a:prstGeom>
          <a:solidFill>
            <a:srgbClr val="CCCCFF"/>
          </a:solidFill>
          <a:ln w="9360" cap="sq">
            <a:solidFill>
              <a:srgbClr val="000000"/>
            </a:solidFill>
            <a:miter lim="800000"/>
            <a:headEnd/>
            <a:tailEnd/>
          </a:ln>
        </p:spPr>
        <p:txBody>
          <a:bodyPr wrap="none" anchor="ctr"/>
          <a:lstStyle/>
          <a:p>
            <a:endParaRPr lang="ru-RU" altLang="ru-RU"/>
          </a:p>
        </p:txBody>
      </p:sp>
      <p:sp>
        <p:nvSpPr>
          <p:cNvPr id="8197" name="Rectangle 4"/>
          <p:cNvSpPr>
            <a:spLocks noChangeArrowheads="1"/>
          </p:cNvSpPr>
          <p:nvPr/>
        </p:nvSpPr>
        <p:spPr bwMode="auto">
          <a:xfrm>
            <a:off x="3924300" y="4652963"/>
            <a:ext cx="360363" cy="914400"/>
          </a:xfrm>
          <a:prstGeom prst="rect">
            <a:avLst/>
          </a:prstGeom>
          <a:solidFill>
            <a:srgbClr val="FFCCFF"/>
          </a:solidFill>
          <a:ln w="9360" cap="sq">
            <a:solidFill>
              <a:srgbClr val="000000"/>
            </a:solidFill>
            <a:miter lim="800000"/>
            <a:headEnd/>
            <a:tailEnd/>
          </a:ln>
        </p:spPr>
        <p:txBody>
          <a:bodyPr wrap="none" anchor="ctr"/>
          <a:lstStyle/>
          <a:p>
            <a:endParaRPr lang="ru-RU" altLang="ru-RU"/>
          </a:p>
        </p:txBody>
      </p:sp>
      <p:sp>
        <p:nvSpPr>
          <p:cNvPr id="8198" name="Rectangle 5"/>
          <p:cNvSpPr>
            <a:spLocks noChangeArrowheads="1"/>
          </p:cNvSpPr>
          <p:nvPr/>
        </p:nvSpPr>
        <p:spPr bwMode="auto">
          <a:xfrm>
            <a:off x="3924300" y="3789363"/>
            <a:ext cx="360363" cy="914400"/>
          </a:xfrm>
          <a:prstGeom prst="rect">
            <a:avLst/>
          </a:prstGeom>
          <a:solidFill>
            <a:srgbClr val="FFCC66"/>
          </a:solidFill>
          <a:ln w="9360" cap="sq">
            <a:solidFill>
              <a:srgbClr val="000000"/>
            </a:solidFill>
            <a:miter lim="800000"/>
            <a:headEnd/>
            <a:tailEnd/>
          </a:ln>
        </p:spPr>
        <p:txBody>
          <a:bodyPr wrap="none" anchor="ctr"/>
          <a:lstStyle/>
          <a:p>
            <a:endParaRPr lang="ru-RU" altLang="ru-RU"/>
          </a:p>
        </p:txBody>
      </p:sp>
      <p:sp>
        <p:nvSpPr>
          <p:cNvPr id="8199" name="Rectangle 6"/>
          <p:cNvSpPr>
            <a:spLocks noChangeArrowheads="1"/>
          </p:cNvSpPr>
          <p:nvPr/>
        </p:nvSpPr>
        <p:spPr bwMode="auto">
          <a:xfrm>
            <a:off x="3924300" y="2060575"/>
            <a:ext cx="360363" cy="914400"/>
          </a:xfrm>
          <a:prstGeom prst="rect">
            <a:avLst/>
          </a:prstGeom>
          <a:solidFill>
            <a:srgbClr val="66FF99"/>
          </a:solidFill>
          <a:ln w="9360" cap="sq">
            <a:solidFill>
              <a:srgbClr val="000000"/>
            </a:solidFill>
            <a:miter lim="800000"/>
            <a:headEnd/>
            <a:tailEnd/>
          </a:ln>
        </p:spPr>
        <p:txBody>
          <a:bodyPr wrap="none" anchor="ctr"/>
          <a:lstStyle/>
          <a:p>
            <a:endParaRPr lang="ru-RU" altLang="ru-RU"/>
          </a:p>
        </p:txBody>
      </p:sp>
      <p:sp>
        <p:nvSpPr>
          <p:cNvPr id="8200" name="Rectangle 7"/>
          <p:cNvSpPr>
            <a:spLocks noChangeArrowheads="1"/>
          </p:cNvSpPr>
          <p:nvPr/>
        </p:nvSpPr>
        <p:spPr bwMode="auto">
          <a:xfrm>
            <a:off x="3924300" y="2924175"/>
            <a:ext cx="358775" cy="914400"/>
          </a:xfrm>
          <a:prstGeom prst="rect">
            <a:avLst/>
          </a:prstGeom>
          <a:solidFill>
            <a:srgbClr val="66CCFF"/>
          </a:solidFill>
          <a:ln w="9360" cap="sq">
            <a:solidFill>
              <a:srgbClr val="000000"/>
            </a:solidFill>
            <a:miter lim="800000"/>
            <a:headEnd/>
            <a:tailEnd/>
          </a:ln>
        </p:spPr>
        <p:txBody>
          <a:bodyPr wrap="none" anchor="ctr"/>
          <a:lstStyle/>
          <a:p>
            <a:endParaRPr lang="ru-RU" altLang="ru-RU"/>
          </a:p>
        </p:txBody>
      </p:sp>
      <p:sp>
        <p:nvSpPr>
          <p:cNvPr id="8201" name="Rectangle 8"/>
          <p:cNvSpPr>
            <a:spLocks noChangeArrowheads="1"/>
          </p:cNvSpPr>
          <p:nvPr/>
        </p:nvSpPr>
        <p:spPr bwMode="auto">
          <a:xfrm>
            <a:off x="3924300" y="1196975"/>
            <a:ext cx="360363" cy="914400"/>
          </a:xfrm>
          <a:prstGeom prst="rect">
            <a:avLst/>
          </a:prstGeom>
          <a:solidFill>
            <a:srgbClr val="FFFF99"/>
          </a:solidFill>
          <a:ln w="9360" cap="sq">
            <a:solidFill>
              <a:srgbClr val="000000"/>
            </a:solidFill>
            <a:miter lim="800000"/>
            <a:headEnd/>
            <a:tailEnd/>
          </a:ln>
        </p:spPr>
        <p:txBody>
          <a:bodyPr wrap="none" anchor="ctr"/>
          <a:lstStyle/>
          <a:p>
            <a:endParaRPr lang="ru-RU" altLang="ru-RU"/>
          </a:p>
        </p:txBody>
      </p:sp>
      <p:sp>
        <p:nvSpPr>
          <p:cNvPr id="8202" name="AutoShape 9"/>
          <p:cNvSpPr>
            <a:spLocks noChangeArrowheads="1"/>
          </p:cNvSpPr>
          <p:nvPr/>
        </p:nvSpPr>
        <p:spPr bwMode="auto">
          <a:xfrm>
            <a:off x="407988" y="2670175"/>
            <a:ext cx="3240087" cy="1422400"/>
          </a:xfrm>
          <a:prstGeom prst="round2DiagRect">
            <a:avLst/>
          </a:prstGeom>
          <a:solidFill>
            <a:srgbClr val="FAD7C2"/>
          </a:solidFill>
          <a:ln w="9360" cap="sq">
            <a:solidFill>
              <a:srgbClr val="000000"/>
            </a:solidFill>
            <a:miter lim="800000"/>
            <a:headEnd/>
            <a:tailEnd/>
          </a:ln>
          <a:effectLst>
            <a:outerShdw dist="50760" dir="5400000" algn="ctr" rotWithShape="0">
              <a:srgbClr val="000000">
                <a:alpha val="95003"/>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Основные направления бюджетной</a:t>
            </a:r>
          </a:p>
          <a:p>
            <a:pPr algn="ctr" eaLnBrk="1" hangingPunct="1">
              <a:buClrTx/>
              <a:buFontTx/>
              <a:buNone/>
              <a:defRPr/>
            </a:pPr>
            <a:r>
              <a:rPr lang="ru-RU" altLang="ru-RU" sz="1400" dirty="0" smtClean="0">
                <a:solidFill>
                  <a:schemeClr val="tx1">
                    <a:lumMod val="75000"/>
                    <a:lumOff val="25000"/>
                  </a:schemeClr>
                </a:solidFill>
              </a:rPr>
              <a:t> и налоговой политики </a:t>
            </a:r>
          </a:p>
          <a:p>
            <a:pPr algn="ctr" eaLnBrk="1" hangingPunct="1">
              <a:buClrTx/>
              <a:buFontTx/>
              <a:buNone/>
              <a:defRPr/>
            </a:pPr>
            <a:r>
              <a:rPr lang="ru-RU" altLang="ru-RU" sz="1400" dirty="0" smtClean="0">
                <a:solidFill>
                  <a:schemeClr val="tx1">
                    <a:lumMod val="75000"/>
                    <a:lumOff val="25000"/>
                  </a:schemeClr>
                </a:solidFill>
              </a:rPr>
              <a:t>муниципального</a:t>
            </a:r>
          </a:p>
          <a:p>
            <a:pPr algn="ctr" eaLnBrk="1" hangingPunct="1">
              <a:buClrTx/>
              <a:buFontTx/>
              <a:buNone/>
              <a:defRPr/>
            </a:pPr>
            <a:r>
              <a:rPr lang="ru-RU" altLang="ru-RU" sz="1400" dirty="0" smtClean="0">
                <a:solidFill>
                  <a:schemeClr val="tx1">
                    <a:lumMod val="75000"/>
                    <a:lumOff val="25000"/>
                  </a:schemeClr>
                </a:solidFill>
              </a:rPr>
              <a:t>образования Юрьев-Польский район</a:t>
            </a:r>
          </a:p>
        </p:txBody>
      </p:sp>
      <p:sp>
        <p:nvSpPr>
          <p:cNvPr id="8203" name="AutoShape 10"/>
          <p:cNvSpPr>
            <a:spLocks noChangeArrowheads="1"/>
          </p:cNvSpPr>
          <p:nvPr/>
        </p:nvSpPr>
        <p:spPr bwMode="auto">
          <a:xfrm>
            <a:off x="4679950" y="3335338"/>
            <a:ext cx="3671888" cy="1368425"/>
          </a:xfrm>
          <a:prstGeom prst="round2DiagRect">
            <a:avLst/>
          </a:prstGeom>
          <a:solidFill>
            <a:schemeClr val="accent2">
              <a:lumMod val="60000"/>
              <a:lumOff val="40000"/>
            </a:schemeClr>
          </a:solidFill>
          <a:ln w="9360" cap="sq">
            <a:solidFill>
              <a:srgbClr val="000000"/>
            </a:solidFill>
            <a:miter lim="800000"/>
            <a:headEnd/>
            <a:tailEnd/>
          </a:ln>
          <a:effectLst>
            <a:outerShdw dist="50760" dir="5400000" algn="ctr" rotWithShape="0">
              <a:srgbClr val="00000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Муниципальные программы</a:t>
            </a:r>
            <a:r>
              <a:rPr lang="ru-RU" altLang="ru-RU" dirty="0" smtClean="0">
                <a:solidFill>
                  <a:schemeClr val="tx1">
                    <a:lumMod val="75000"/>
                    <a:lumOff val="25000"/>
                  </a:schemeClr>
                </a:solidFill>
              </a:rPr>
              <a:t> </a:t>
            </a:r>
          </a:p>
        </p:txBody>
      </p:sp>
      <p:sp>
        <p:nvSpPr>
          <p:cNvPr id="8204" name="AutoShape 11"/>
          <p:cNvSpPr>
            <a:spLocks noChangeArrowheads="1"/>
          </p:cNvSpPr>
          <p:nvPr/>
        </p:nvSpPr>
        <p:spPr bwMode="auto">
          <a:xfrm>
            <a:off x="323850" y="4711700"/>
            <a:ext cx="3313113" cy="1366838"/>
          </a:xfrm>
          <a:prstGeom prst="round2DiagRect">
            <a:avLst/>
          </a:prstGeom>
          <a:solidFill>
            <a:schemeClr val="tx2">
              <a:lumMod val="20000"/>
              <a:lumOff val="80000"/>
            </a:schemeClr>
          </a:solidFill>
          <a:ln w="9360" cap="sq">
            <a:solidFill>
              <a:srgbClr val="000000"/>
            </a:solidFill>
            <a:miter lim="800000"/>
            <a:headEnd/>
            <a:tailEnd/>
          </a:ln>
          <a:effectLst>
            <a:outerShdw dist="50760" dir="5400000" algn="ctr" rotWithShape="0">
              <a:srgbClr val="00000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200" dirty="0" smtClean="0">
              <a:solidFill>
                <a:srgbClr val="000000"/>
              </a:solidFill>
            </a:endParaRPr>
          </a:p>
          <a:p>
            <a:pPr algn="ctr" eaLnBrk="1" hangingPunct="1">
              <a:buClrTx/>
              <a:buFontTx/>
              <a:buNone/>
              <a:defRPr/>
            </a:pPr>
            <a:r>
              <a:rPr lang="ru-RU" altLang="ru-RU" sz="1400" dirty="0" smtClean="0">
                <a:solidFill>
                  <a:schemeClr val="tx1">
                    <a:lumMod val="75000"/>
                    <a:lumOff val="25000"/>
                  </a:schemeClr>
                </a:solidFill>
              </a:rPr>
              <a:t>Прогноз социально-экономического </a:t>
            </a:r>
          </a:p>
          <a:p>
            <a:pPr algn="ctr" eaLnBrk="1" hangingPunct="1">
              <a:buClrTx/>
              <a:buFontTx/>
              <a:buNone/>
              <a:defRPr/>
            </a:pPr>
            <a:r>
              <a:rPr lang="ru-RU" altLang="ru-RU" sz="1400" dirty="0" smtClean="0">
                <a:solidFill>
                  <a:schemeClr val="tx1">
                    <a:lumMod val="75000"/>
                    <a:lumOff val="25000"/>
                  </a:schemeClr>
                </a:solidFill>
              </a:rPr>
              <a:t>развития муниципального </a:t>
            </a:r>
          </a:p>
          <a:p>
            <a:pPr algn="ctr" eaLnBrk="1" hangingPunct="1">
              <a:buClrTx/>
              <a:buFontTx/>
              <a:buNone/>
              <a:defRPr/>
            </a:pPr>
            <a:r>
              <a:rPr lang="ru-RU" altLang="ru-RU" sz="1400" dirty="0" smtClean="0">
                <a:solidFill>
                  <a:schemeClr val="tx1">
                    <a:lumMod val="75000"/>
                    <a:lumOff val="25000"/>
                  </a:schemeClr>
                </a:solidFill>
              </a:rPr>
              <a:t>образования Юрьев-Польский район </a:t>
            </a: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9213" y="5516563"/>
            <a:ext cx="1079500" cy="112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20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32800" y="165100"/>
            <a:ext cx="547688" cy="74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fill="hold" nodeType="clickEffect">
                                  <p:stCondLst>
                                    <p:cond delay="0"/>
                                  </p:stCondLst>
                                  <p:childTnLst>
                                    <p:set>
                                      <p:cBhvr additive="repl">
                                        <p:cTn id="6" dur="1" fill="hold">
                                          <p:stCondLst>
                                            <p:cond delay="0"/>
                                          </p:stCondLst>
                                        </p:cTn>
                                        <p:tgtEl>
                                          <p:spTgt spid="6156"/>
                                        </p:tgtEl>
                                        <p:attrNameLst>
                                          <p:attrName>style.visibility</p:attrName>
                                        </p:attrNameLst>
                                      </p:cBhvr>
                                      <p:to>
                                        <p:strVal val="visible"/>
                                      </p:to>
                                    </p:set>
                                    <p:animEffect transition="in" filter="fade">
                                      <p:cBhvr additive="repl">
                                        <p:cTn id="7" dur="2000"/>
                                        <p:tgtEl>
                                          <p:spTgt spid="6156"/>
                                        </p:tgtEl>
                                      </p:cBhvr>
                                    </p:animEffect>
                                    <p:anim calcmode="lin" valueType="num">
                                      <p:cBhvr additive="repl">
                                        <p:cTn id="8" dur="2000" fill="hold"/>
                                        <p:tgtEl>
                                          <p:spTgt spid="6156"/>
                                        </p:tgtEl>
                                        <p:attrNameLst>
                                          <p:attrName>ppt_w</p:attrName>
                                        </p:attrNameLst>
                                      </p:cBhvr>
                                      <p:tavLst>
                                        <p:tav tm="0" fmla="#ppt_w*sin(2.5*pi*$)">
                                          <p:val>
                                            <p:fltVal val="0"/>
                                          </p:val>
                                        </p:tav>
                                        <p:tav tm="100000">
                                          <p:val>
                                            <p:fltVal val="1"/>
                                          </p:val>
                                        </p:tav>
                                      </p:tavLst>
                                    </p:anim>
                                    <p:anim calcmode="lin" valueType="num">
                                      <p:cBhvr additive="repl">
                                        <p:cTn id="9" dur="2000" fill="hold"/>
                                        <p:tgtEl>
                                          <p:spTgt spid="6156"/>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84976" cy="6555641"/>
          </a:xfrm>
          <a:prstGeom prst="rect">
            <a:avLst/>
          </a:prstGeom>
        </p:spPr>
        <p:txBody>
          <a:bodyPr wrap="square">
            <a:spAutoFit/>
          </a:bodyPr>
          <a:lstStyle/>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объемы на 2023 год приняты с учетом:</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сохранения длящихся расходных обязательств района на уровне объемов бюджетных ассигнований 2022 года;</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исключения прекращающихся расходных обязательств муниципального образования Юрьев-Польский район ограниченного срока действия;</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2) объемы бюджетных ассигнований на исполнение изменения действующих расходных обязательств определены в соответствии нормативными правовыми актами муниципального образования Юрьев-Польский район, принятыми и действующими в 2020 году.</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Особенностью планирования бюджетных ассигнований на 2021-2023 годы по оплате труда отдельных категорий работников учреждений в сфере образования и культуры является обеспечение сохранения целевых показателей указов Президента Российской Федерации (2012 года);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3) в составе принимаемых обязательств предусмотрены бюджетные ассигнования:  </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на индексацию на уровень не ниже инфляции с 1 января 2021 года - социальных выплат населению;</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 на участие муниципального района в федеральных и национальных проектах, государственных программах субъекта;</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 4) в соответствии со </a:t>
            </a:r>
            <a:r>
              <a:rPr lang="ru-RU" sz="1400" dirty="0">
                <a:solidFill>
                  <a:schemeClr val="tx1"/>
                </a:solidFill>
                <a:latin typeface="Times New Roman" panose="02020603050405020304" pitchFamily="18" charset="0"/>
                <a:ea typeface="Times New Roman"/>
                <a:cs typeface="Times New Roman" panose="02020603050405020304" pitchFamily="18" charset="0"/>
                <a:hlinkClick r:id="rId2"/>
              </a:rPr>
              <a:t>статьей 184.1</a:t>
            </a:r>
            <a:r>
              <a:rPr lang="ru-RU" sz="1400" dirty="0">
                <a:solidFill>
                  <a:schemeClr val="tx1"/>
                </a:solidFill>
                <a:latin typeface="Times New Roman" panose="02020603050405020304" pitchFamily="18" charset="0"/>
                <a:ea typeface="Times New Roman"/>
                <a:cs typeface="Times New Roman" panose="02020603050405020304" pitchFamily="18" charset="0"/>
              </a:rPr>
              <a:t> Бюджетного кодекса Российской Федерации в составе расходов бюджета муниципального образования Юрьев-Польский район предусмотрены условно утверждаемые расходы, которые составят в 2022 году не менее 2,5% от общего объема расходов 2022 года (без учета расходов, предусмотренных за счет целевых межбюджетных трансфертов из других бюджетов), и в 2023 году - не менее 5% от общего объема расходов 2023 года (без учета расходов, предусмотренных за счет целевых межбюджетных трансфертов из других бюджетов);</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5) объем бюджетных ассигнований по отношению к объему, утвержденному настоящим постановлением, может быть изменен на суммы безвозмездных поступлений из областного бюджета, бюджетов городского и сельских поселений и перераспределен между главными распорядителями средств бюджета муниципального образования Юрьев-Польский район в случае изменения их функций и полномочий.</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Главным администраторам доходов бюджета муниципального образования Юрьев-Польский район необходимо продолжить работу по уточнению прогноза налоговых и неналоговых доходов и по привлечению дополнительных средств из областного бюджета.</a:t>
            </a:r>
          </a:p>
          <a:p>
            <a:pPr indent="450215" algn="just">
              <a:spcAft>
                <a:spcPts val="0"/>
              </a:spcAft>
            </a:pPr>
            <a:r>
              <a:rPr lang="ru-RU" sz="1400" dirty="0">
                <a:solidFill>
                  <a:schemeClr val="tx1"/>
                </a:solidFill>
                <a:latin typeface="Times New Roman" panose="02020603050405020304" pitchFamily="18" charset="0"/>
                <a:ea typeface="Times New Roman"/>
                <a:cs typeface="Times New Roman" panose="02020603050405020304" pitchFamily="18" charset="0"/>
              </a:rPr>
              <a:t>Главным распорядителям средств бюджета муниципального образования Юрьев-Польский район при подготовке проектировок бюджета на 2021 год и на плановый период 2022-2023 годов:</a:t>
            </a:r>
            <a:endParaRPr lang="ru-RU" sz="1400" dirty="0">
              <a:solidFill>
                <a:schemeClr val="tx1"/>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3072754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None/>
            </a:pPr>
            <a:r>
              <a:rPr lang="ru-RU" altLang="ru-RU" sz="2800" dirty="0">
                <a:solidFill>
                  <a:srgbClr val="7030A0"/>
                </a:solidFill>
                <a:latin typeface="Times New Roman" pitchFamily="16" charset="0"/>
                <a:cs typeface="Times New Roman" pitchFamily="16" charset="0"/>
              </a:rPr>
              <a:t/>
            </a:r>
            <a:br>
              <a:rPr lang="ru-RU" altLang="ru-RU" sz="2800" dirty="0">
                <a:solidFill>
                  <a:srgbClr val="7030A0"/>
                </a:solidFill>
                <a:latin typeface="Times New Roman" pitchFamily="16" charset="0"/>
                <a:cs typeface="Times New Roman" pitchFamily="16" charset="0"/>
              </a:rPr>
            </a:b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None/>
            </a:pPr>
            <a:r>
              <a:rPr lang="ru-RU" altLang="ru-RU" sz="2800" dirty="0" smtClean="0">
                <a:solidFill>
                  <a:srgbClr val="7030A0"/>
                </a:solidFill>
                <a:latin typeface="Times New Roman" pitchFamily="16" charset="0"/>
                <a:cs typeface="Times New Roman" pitchFamily="16" charset="0"/>
              </a:rPr>
              <a:t>Доходы </a:t>
            </a:r>
            <a:r>
              <a:rPr lang="ru-RU" altLang="ru-RU" sz="2800" dirty="0">
                <a:solidFill>
                  <a:srgbClr val="7030A0"/>
                </a:solidFill>
                <a:latin typeface="Times New Roman" pitchFamily="16" charset="0"/>
                <a:cs typeface="Times New Roman" pitchFamily="16" charset="0"/>
              </a:rPr>
              <a:t>бюджета муниципального образования Юрьев-Польский район </a:t>
            </a:r>
            <a:r>
              <a:rPr lang="ru-RU" altLang="ru-RU" sz="2800" dirty="0" smtClean="0">
                <a:solidFill>
                  <a:srgbClr val="7030A0"/>
                </a:solidFill>
                <a:latin typeface="Times New Roman" pitchFamily="16" charset="0"/>
                <a:cs typeface="Times New Roman" pitchFamily="16" charset="0"/>
              </a:rPr>
              <a:t>на </a:t>
            </a:r>
            <a:r>
              <a:rPr lang="ru-RU" altLang="ru-RU" sz="2800" dirty="0">
                <a:solidFill>
                  <a:srgbClr val="7030A0"/>
                </a:solidFill>
                <a:latin typeface="Times New Roman" pitchFamily="16" charset="0"/>
                <a:cs typeface="Times New Roman" pitchFamily="16" charset="0"/>
              </a:rPr>
              <a:t>2021год и на </a:t>
            </a: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None/>
            </a:pPr>
            <a:r>
              <a:rPr lang="ru-RU" altLang="ru-RU" sz="2800" dirty="0" smtClean="0">
                <a:solidFill>
                  <a:srgbClr val="7030A0"/>
                </a:solidFill>
                <a:latin typeface="Times New Roman" pitchFamily="16" charset="0"/>
                <a:cs typeface="Times New Roman" pitchFamily="16" charset="0"/>
              </a:rPr>
              <a:t>плановый </a:t>
            </a:r>
            <a:r>
              <a:rPr lang="ru-RU" altLang="ru-RU" sz="2800" dirty="0">
                <a:solidFill>
                  <a:srgbClr val="7030A0"/>
                </a:solidFill>
                <a:latin typeface="Times New Roman" pitchFamily="16" charset="0"/>
                <a:cs typeface="Times New Roman" pitchFamily="16" charset="0"/>
              </a:rPr>
              <a:t>период 2022 и 2023 годов</a:t>
            </a:r>
            <a:br>
              <a:rPr lang="ru-RU" altLang="ru-RU" sz="2800" dirty="0">
                <a:solidFill>
                  <a:srgbClr val="7030A0"/>
                </a:solidFill>
                <a:latin typeface="Times New Roman" pitchFamily="16" charset="0"/>
                <a:cs typeface="Times New Roman" pitchFamily="16" charset="0"/>
              </a:rPr>
            </a:br>
            <a:endParaRPr lang="ru-RU" sz="2800" dirty="0"/>
          </a:p>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
            </a:r>
            <a:br>
              <a:rPr lang="ru-RU" altLang="ru-RU" sz="2800" dirty="0">
                <a:solidFill>
                  <a:srgbClr val="7030A0"/>
                </a:solidFill>
                <a:latin typeface="Times New Roman" pitchFamily="16" charset="0"/>
                <a:cs typeface="Times New Roman" pitchFamily="16" charset="0"/>
              </a:rPr>
            </a:br>
            <a:endParaRPr lang="ru-RU" altLang="ru-RU" sz="2800" dirty="0">
              <a:solidFill>
                <a:srgbClr val="7030A0"/>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1" y="1741191"/>
            <a:ext cx="6408712" cy="40828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468313" y="404813"/>
            <a:ext cx="8229600"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Доходы бюджета муниципального образования</a:t>
            </a:r>
          </a:p>
          <a:p>
            <a:pPr algn="ctr" eaLnBrk="1" hangingPunct="1">
              <a:spcBef>
                <a:spcPct val="0"/>
              </a:spcBef>
              <a:spcAft>
                <a:spcPct val="0"/>
              </a:spcAft>
              <a:buClrTx/>
              <a:buSzPct val="100000"/>
              <a:buNone/>
            </a:pPr>
            <a:r>
              <a:rPr lang="ru-RU" altLang="ru-RU" sz="2000" dirty="0">
                <a:solidFill>
                  <a:srgbClr val="7030A0"/>
                </a:solidFill>
                <a:latin typeface="Times New Roman" pitchFamily="16" charset="0"/>
                <a:cs typeface="Times New Roman" pitchFamily="16" charset="0"/>
              </a:rPr>
              <a:t> Юрьев-Польский район </a:t>
            </a:r>
            <a:r>
              <a:rPr lang="ru-RU" altLang="ru-RU" sz="2000" dirty="0" smtClean="0">
                <a:solidFill>
                  <a:srgbClr val="7030A0"/>
                </a:solidFill>
                <a:latin typeface="Times New Roman" pitchFamily="16" charset="0"/>
                <a:cs typeface="Times New Roman" pitchFamily="16" charset="0"/>
              </a:rPr>
              <a:t>на </a:t>
            </a:r>
            <a:r>
              <a:rPr lang="ru-RU" altLang="ru-RU" sz="2000" dirty="0">
                <a:solidFill>
                  <a:srgbClr val="7030A0"/>
                </a:solidFill>
                <a:latin typeface="Times New Roman" pitchFamily="16" charset="0"/>
                <a:cs typeface="Times New Roman" pitchFamily="16" charset="0"/>
              </a:rPr>
              <a:t>2021год и на плановый </a:t>
            </a:r>
            <a:endParaRPr lang="ru-RU" altLang="ru-RU" sz="20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None/>
            </a:pPr>
            <a:r>
              <a:rPr lang="ru-RU" altLang="ru-RU" sz="2000" dirty="0" smtClean="0">
                <a:solidFill>
                  <a:srgbClr val="7030A0"/>
                </a:solidFill>
                <a:latin typeface="Times New Roman" pitchFamily="16" charset="0"/>
                <a:cs typeface="Times New Roman" pitchFamily="16" charset="0"/>
              </a:rPr>
              <a:t>период </a:t>
            </a:r>
            <a:r>
              <a:rPr lang="ru-RU" altLang="ru-RU" sz="2000" dirty="0">
                <a:solidFill>
                  <a:srgbClr val="7030A0"/>
                </a:solidFill>
                <a:latin typeface="Times New Roman" pitchFamily="16" charset="0"/>
                <a:cs typeface="Times New Roman" pitchFamily="16" charset="0"/>
              </a:rPr>
              <a:t>2022 и 2023 годов</a:t>
            </a:r>
            <a:br>
              <a:rPr lang="ru-RU" altLang="ru-RU" sz="2000" dirty="0">
                <a:solidFill>
                  <a:srgbClr val="7030A0"/>
                </a:solidFill>
                <a:latin typeface="Times New Roman" pitchFamily="16" charset="0"/>
                <a:cs typeface="Times New Roman" pitchFamily="16" charset="0"/>
              </a:rPr>
            </a:br>
            <a:endParaRPr lang="ru-RU" sz="2000" dirty="0"/>
          </a:p>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p:txBody>
      </p:sp>
      <p:sp>
        <p:nvSpPr>
          <p:cNvPr id="2" name="Блок-схема: узел 1"/>
          <p:cNvSpPr/>
          <p:nvPr/>
        </p:nvSpPr>
        <p:spPr>
          <a:xfrm>
            <a:off x="5641169" y="1307835"/>
            <a:ext cx="3173021" cy="1665074"/>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Неналоговые доходы</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2021г.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30938,0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руб.</a:t>
            </a: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2022 г. – 31083,0 тыс. руб.</a:t>
            </a: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2023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31167,0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руб.</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endPar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ct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Блок-схема: узел 2"/>
          <p:cNvSpPr/>
          <p:nvPr/>
        </p:nvSpPr>
        <p:spPr>
          <a:xfrm>
            <a:off x="468313" y="1350183"/>
            <a:ext cx="3354176" cy="1429597"/>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Налоговые доходы </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2021г. -  217208,0 тыс. руб.</a:t>
            </a: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2022 г. – 218595,0 тыс. руб.</a:t>
            </a:r>
          </a:p>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2023 г. – 221861,0 тыс. руб.</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Блок-схема: узел 3"/>
          <p:cNvSpPr/>
          <p:nvPr/>
        </p:nvSpPr>
        <p:spPr>
          <a:xfrm>
            <a:off x="2843858" y="5329328"/>
            <a:ext cx="3391577" cy="1424726"/>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ru-RU" altLang="ru-RU" sz="1400" b="1" dirty="0" smtClean="0">
                <a:solidFill>
                  <a:schemeClr val="tx1">
                    <a:lumMod val="65000"/>
                    <a:lumOff val="35000"/>
                  </a:schemeClr>
                </a:solidFill>
                <a:latin typeface="Candara" pitchFamily="32" charset="0"/>
              </a:rPr>
              <a:t>Безвозмездные </a:t>
            </a:r>
            <a:r>
              <a:rPr lang="ru-RU" alt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поступления</a:t>
            </a:r>
          </a:p>
          <a:p>
            <a:pPr algn="ctr"/>
            <a:r>
              <a:rPr lang="ru-RU" altLang="ru-RU" sz="1400" b="1" dirty="0" smtClean="0">
                <a:solidFill>
                  <a:schemeClr val="tx1">
                    <a:lumMod val="65000"/>
                    <a:lumOff val="35000"/>
                  </a:schemeClr>
                </a:solidFill>
                <a:latin typeface="Candara" pitchFamily="32" charset="0"/>
              </a:rPr>
              <a:t>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2021г.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624186,3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руб.</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2022 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546337,2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руб.</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2023 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585414,31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руб.</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8" name="Овал 17"/>
          <p:cNvSpPr/>
          <p:nvPr/>
        </p:nvSpPr>
        <p:spPr>
          <a:xfrm>
            <a:off x="2602892" y="3079716"/>
            <a:ext cx="3960440" cy="1730602"/>
          </a:xfrm>
          <a:prstGeom prst="ellipse">
            <a:avLst/>
          </a:prstGeom>
          <a:solidFill>
            <a:srgbClr val="5EA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Доходы бюджета</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2021г.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872332,3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руб.</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2022 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796015,2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руб.</a:t>
            </a:r>
          </a:p>
          <a:p>
            <a:pPr algn="ct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2023 г. –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838442,310 </a:t>
            </a:r>
            <a:r>
              <a:rPr lang="ru-RU" sz="1400" b="1" dirty="0">
                <a:solidFill>
                  <a:schemeClr val="tx1">
                    <a:lumMod val="65000"/>
                    <a:lumOff val="35000"/>
                  </a:schemeClr>
                </a:solidFill>
                <a:latin typeface="Times New Roman" panose="02020603050405020304" pitchFamily="18" charset="0"/>
                <a:cs typeface="Times New Roman" panose="02020603050405020304" pitchFamily="18" charset="0"/>
              </a:rPr>
              <a:t>тыс. </a:t>
            </a:r>
            <a:r>
              <a:rPr lang="ru-RU" sz="1400" b="1" dirty="0" smtClean="0">
                <a:solidFill>
                  <a:schemeClr val="tx1">
                    <a:lumMod val="65000"/>
                    <a:lumOff val="35000"/>
                  </a:schemeClr>
                </a:solidFill>
                <a:latin typeface="Times New Roman" panose="02020603050405020304" pitchFamily="18" charset="0"/>
                <a:cs typeface="Times New Roman" panose="02020603050405020304" pitchFamily="18" charset="0"/>
              </a:rPr>
              <a:t>руб.</a:t>
            </a: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endParaRPr lang="ru-RU"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0974" name="Стрелка вверх 40973"/>
          <p:cNvSpPr/>
          <p:nvPr/>
        </p:nvSpPr>
        <p:spPr>
          <a:xfrm>
            <a:off x="3221754" y="2537479"/>
            <a:ext cx="364339" cy="720080"/>
          </a:xfrm>
          <a:prstGeom prst="upArrow">
            <a:avLst>
              <a:gd name="adj1" fmla="val 26474"/>
              <a:gd name="adj2" fmla="val 50000"/>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5" name="Стрелка вправо 40974"/>
          <p:cNvSpPr/>
          <p:nvPr/>
        </p:nvSpPr>
        <p:spPr>
          <a:xfrm>
            <a:off x="5911399" y="2972909"/>
            <a:ext cx="648072" cy="213613"/>
          </a:xfrm>
          <a:prstGeom prst="rightArrow">
            <a:avLst/>
          </a:prstGeom>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Стрелка вниз 10"/>
          <p:cNvSpPr/>
          <p:nvPr/>
        </p:nvSpPr>
        <p:spPr>
          <a:xfrm>
            <a:off x="4444652" y="4810318"/>
            <a:ext cx="276920" cy="519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xmlns="" val="1440035947"/>
              </p:ext>
            </p:extLst>
          </p:nvPr>
        </p:nvGraphicFramePr>
        <p:xfrm>
          <a:off x="-116835" y="793454"/>
          <a:ext cx="8964488" cy="5996594"/>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467544" y="116633"/>
            <a:ext cx="8352928" cy="677108"/>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налоговых доходов местного </a:t>
            </a:r>
            <a:r>
              <a:rPr lang="ru-RU" altLang="ru-RU" dirty="0" smtClean="0">
                <a:solidFill>
                  <a:srgbClr val="7030A0"/>
                </a:solidFill>
                <a:latin typeface="Times New Roman" pitchFamily="16" charset="0"/>
                <a:cs typeface="Times New Roman" pitchFamily="16" charset="0"/>
              </a:rPr>
              <a:t>бюджета </a:t>
            </a:r>
            <a:r>
              <a:rPr lang="ru-RU" altLang="ru-RU" sz="1800" dirty="0" smtClean="0">
                <a:solidFill>
                  <a:srgbClr val="7030A0"/>
                </a:solidFill>
                <a:latin typeface="Times New Roman" pitchFamily="16" charset="0"/>
                <a:cs typeface="Times New Roman" pitchFamily="16" charset="0"/>
              </a:rPr>
              <a:t>на 2021год</a:t>
            </a:r>
          </a:p>
          <a:p>
            <a:pPr algn="ctr">
              <a:buClrTx/>
            </a:pPr>
            <a:r>
              <a:rPr lang="ru-RU" altLang="ru-RU" sz="1800" dirty="0" smtClean="0">
                <a:solidFill>
                  <a:srgbClr val="7030A0"/>
                </a:solidFill>
                <a:latin typeface="Times New Roman" pitchFamily="16" charset="0"/>
                <a:cs typeface="Times New Roman" pitchFamily="16" charset="0"/>
              </a:rPr>
              <a:t> </a:t>
            </a:r>
            <a:r>
              <a:rPr lang="ru-RU" altLang="ru-RU" sz="1800" dirty="0">
                <a:solidFill>
                  <a:srgbClr val="7030A0"/>
                </a:solidFill>
                <a:latin typeface="Times New Roman" pitchFamily="16" charset="0"/>
                <a:cs typeface="Times New Roman" pitchFamily="16" charset="0"/>
              </a:rPr>
              <a:t>и на плановый </a:t>
            </a:r>
            <a:r>
              <a:rPr lang="ru-RU" altLang="ru-RU" sz="1800" dirty="0" smtClean="0">
                <a:solidFill>
                  <a:srgbClr val="7030A0"/>
                </a:solidFill>
                <a:latin typeface="Times New Roman" pitchFamily="16" charset="0"/>
                <a:cs typeface="Times New Roman" pitchFamily="16" charset="0"/>
              </a:rPr>
              <a:t>период </a:t>
            </a:r>
            <a:r>
              <a:rPr lang="ru-RU" altLang="ru-RU" sz="1800" dirty="0">
                <a:solidFill>
                  <a:srgbClr val="7030A0"/>
                </a:solidFill>
                <a:latin typeface="Times New Roman" pitchFamily="16" charset="0"/>
                <a:cs typeface="Times New Roman" pitchFamily="16" charset="0"/>
              </a:rPr>
              <a:t>2022 и 2023 годов (тыс. рублей)</a:t>
            </a:r>
          </a:p>
        </p:txBody>
      </p:sp>
      <p:pic>
        <p:nvPicPr>
          <p:cNvPr id="4"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09484" y="27996"/>
            <a:ext cx="709214" cy="88515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p:nvPr>
            <p:extLst>
              <p:ext uri="{D42A27DB-BD31-4B8C-83A1-F6EECF244321}">
                <p14:modId xmlns:p14="http://schemas.microsoft.com/office/powerpoint/2010/main" xmlns="" val="3169410082"/>
              </p:ext>
            </p:extLst>
          </p:nvPr>
        </p:nvGraphicFramePr>
        <p:xfrm>
          <a:off x="2951820" y="1988840"/>
          <a:ext cx="3384376" cy="433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p:nvPr>
            <p:extLst>
              <p:ext uri="{D42A27DB-BD31-4B8C-83A1-F6EECF244321}">
                <p14:modId xmlns:p14="http://schemas.microsoft.com/office/powerpoint/2010/main" xmlns="" val="2758962119"/>
              </p:ext>
            </p:extLst>
          </p:nvPr>
        </p:nvGraphicFramePr>
        <p:xfrm>
          <a:off x="71500" y="4005063"/>
          <a:ext cx="3564396" cy="2823935"/>
        </p:xfrm>
        <a:graphic>
          <a:graphicData uri="http://schemas.openxmlformats.org/drawingml/2006/chart">
            <c:chart xmlns:c="http://schemas.openxmlformats.org/drawingml/2006/chart" xmlns:r="http://schemas.openxmlformats.org/officeDocument/2006/relationships" r:id="rId5"/>
          </a:graphicData>
        </a:graphic>
      </p:graphicFrame>
      <p:sp>
        <p:nvSpPr>
          <p:cNvPr id="8" name="Скругленный прямоугольник 7"/>
          <p:cNvSpPr/>
          <p:nvPr/>
        </p:nvSpPr>
        <p:spPr>
          <a:xfrm>
            <a:off x="3131840" y="899564"/>
            <a:ext cx="1368152" cy="85966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2021</a:t>
            </a:r>
            <a:r>
              <a:rPr lang="ru-RU" sz="1800" dirty="0" smtClean="0">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год</a:t>
            </a:r>
          </a:p>
          <a:p>
            <a:pPr algn="ctr"/>
            <a:r>
              <a:rPr lang="ru-RU" sz="1800" dirty="0" smtClean="0">
                <a:solidFill>
                  <a:schemeClr val="tx1"/>
                </a:solidFill>
                <a:latin typeface="Times New Roman" panose="02020603050405020304" pitchFamily="18" charset="0"/>
                <a:cs typeface="Times New Roman" panose="02020603050405020304" pitchFamily="18" charset="0"/>
              </a:rPr>
              <a:t>217208,0 тыс. руб</a:t>
            </a:r>
            <a:r>
              <a:rPr lang="ru-RU" sz="1800" dirty="0" smtClean="0">
                <a:solidFill>
                  <a:schemeClr val="tx1"/>
                </a:solidFill>
              </a:rPr>
              <a:t>.</a:t>
            </a:r>
            <a:endParaRPr lang="ru-RU" sz="1800" dirty="0">
              <a:solidFill>
                <a:schemeClr val="tx1"/>
              </a:solidFill>
            </a:endParaRPr>
          </a:p>
        </p:txBody>
      </p:sp>
    </p:spTree>
    <p:extLst>
      <p:ext uri="{BB962C8B-B14F-4D97-AF65-F5344CB8AC3E}">
        <p14:creationId xmlns:p14="http://schemas.microsoft.com/office/powerpoint/2010/main" xmlns="" val="3347952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xmlns="" val="2746352042"/>
              </p:ext>
            </p:extLst>
          </p:nvPr>
        </p:nvGraphicFramePr>
        <p:xfrm>
          <a:off x="323528" y="896527"/>
          <a:ext cx="8568952" cy="5268777"/>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395536" y="188641"/>
            <a:ext cx="8496944" cy="707886"/>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неналоговых доходов местного бюджета на 2021год</a:t>
            </a:r>
          </a:p>
          <a:p>
            <a:pPr algn="ctr">
              <a:buClrTx/>
            </a:pPr>
            <a:r>
              <a:rPr lang="ru-RU" altLang="ru-RU" dirty="0">
                <a:solidFill>
                  <a:srgbClr val="7030A0"/>
                </a:solidFill>
                <a:latin typeface="Times New Roman" pitchFamily="16" charset="0"/>
                <a:cs typeface="Times New Roman" pitchFamily="16" charset="0"/>
              </a:rPr>
              <a:t> и на плановый период 2022 и 2023 годов (тыс. рублей)</a:t>
            </a:r>
          </a:p>
        </p:txBody>
      </p:sp>
      <p:pic>
        <p:nvPicPr>
          <p:cNvPr id="4"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p:nvPr>
            <p:extLst>
              <p:ext uri="{D42A27DB-BD31-4B8C-83A1-F6EECF244321}">
                <p14:modId xmlns:p14="http://schemas.microsoft.com/office/powerpoint/2010/main" xmlns="" val="3754952162"/>
              </p:ext>
            </p:extLst>
          </p:nvPr>
        </p:nvGraphicFramePr>
        <p:xfrm>
          <a:off x="2411760" y="2060848"/>
          <a:ext cx="3744416"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p:nvPr>
            <p:extLst>
              <p:ext uri="{D42A27DB-BD31-4B8C-83A1-F6EECF244321}">
                <p14:modId xmlns:p14="http://schemas.microsoft.com/office/powerpoint/2010/main" xmlns="" val="584858422"/>
              </p:ext>
            </p:extLst>
          </p:nvPr>
        </p:nvGraphicFramePr>
        <p:xfrm>
          <a:off x="-180528" y="3790504"/>
          <a:ext cx="3888432" cy="30674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776514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8"/>
            <a:ext cx="8640960" cy="1323439"/>
          </a:xfrm>
          <a:prstGeom prst="rect">
            <a:avLst/>
          </a:prstGeom>
        </p:spPr>
        <p:txBody>
          <a:bodyPr wrap="square">
            <a:spAutoFit/>
          </a:bodyPr>
          <a:lstStyle/>
          <a:p>
            <a:pPr algn="ctr"/>
            <a:r>
              <a:rPr lang="ru-RU" altLang="ru-RU" dirty="0">
                <a:solidFill>
                  <a:srgbClr val="7030A0"/>
                </a:solidFill>
                <a:latin typeface="Times New Roman" pitchFamily="16" charset="0"/>
                <a:cs typeface="Times New Roman" pitchFamily="16" charset="0"/>
              </a:rPr>
              <a:t>Структура безвозмездных поступлений в бюджет </a:t>
            </a:r>
            <a:endParaRPr lang="ru-RU" altLang="ru-RU" dirty="0" smtClean="0">
              <a:solidFill>
                <a:srgbClr val="7030A0"/>
              </a:solidFill>
              <a:latin typeface="Times New Roman" pitchFamily="16" charset="0"/>
              <a:cs typeface="Times New Roman" pitchFamily="16" charset="0"/>
            </a:endParaRPr>
          </a:p>
          <a:p>
            <a:pPr algn="ctr"/>
            <a:r>
              <a:rPr lang="ru-RU" altLang="ru-RU" dirty="0" smtClean="0">
                <a:solidFill>
                  <a:srgbClr val="7030A0"/>
                </a:solidFill>
                <a:latin typeface="Times New Roman" pitchFamily="16" charset="0"/>
                <a:cs typeface="Times New Roman" pitchFamily="16" charset="0"/>
              </a:rPr>
              <a:t>муниципального </a:t>
            </a:r>
            <a:r>
              <a:rPr lang="ru-RU" altLang="ru-RU" dirty="0">
                <a:solidFill>
                  <a:srgbClr val="7030A0"/>
                </a:solidFill>
                <a:latin typeface="Times New Roman" pitchFamily="16" charset="0"/>
                <a:cs typeface="Times New Roman" pitchFamily="16" charset="0"/>
              </a:rPr>
              <a:t>образования Юрьев-Польский район </a:t>
            </a:r>
            <a:endParaRPr lang="ru-RU" altLang="ru-RU" dirty="0" smtClean="0">
              <a:solidFill>
                <a:srgbClr val="7030A0"/>
              </a:solidFill>
              <a:latin typeface="Times New Roman" pitchFamily="16" charset="0"/>
              <a:cs typeface="Times New Roman" pitchFamily="16" charset="0"/>
            </a:endParaRPr>
          </a:p>
          <a:p>
            <a:pPr algn="ctr"/>
            <a:r>
              <a:rPr lang="ru-RU" altLang="ru-RU" dirty="0" smtClean="0">
                <a:solidFill>
                  <a:srgbClr val="7030A0"/>
                </a:solidFill>
                <a:latin typeface="Times New Roman" pitchFamily="16" charset="0"/>
                <a:cs typeface="Times New Roman" pitchFamily="16" charset="0"/>
              </a:rPr>
              <a:t>на 2021год и на плановый период 2022 и 2023 годов</a:t>
            </a:r>
            <a:r>
              <a:rPr lang="ru-RU" altLang="ru-RU" dirty="0">
                <a:solidFill>
                  <a:srgbClr val="7030A0"/>
                </a:solidFill>
                <a:latin typeface="Times New Roman" pitchFamily="16" charset="0"/>
                <a:cs typeface="Times New Roman" pitchFamily="16" charset="0"/>
              </a:rPr>
              <a:t/>
            </a:r>
            <a:br>
              <a:rPr lang="ru-RU" altLang="ru-RU" dirty="0">
                <a:solidFill>
                  <a:srgbClr val="7030A0"/>
                </a:solidFill>
                <a:latin typeface="Times New Roman" pitchFamily="16" charset="0"/>
                <a:cs typeface="Times New Roman" pitchFamily="16" charset="0"/>
              </a:rPr>
            </a:br>
            <a:endParaRPr lang="ru-RU" dirty="0"/>
          </a:p>
        </p:txBody>
      </p:sp>
      <p:graphicFrame>
        <p:nvGraphicFramePr>
          <p:cNvPr id="4" name="Диаграмма 3"/>
          <p:cNvGraphicFramePr/>
          <p:nvPr>
            <p:extLst>
              <p:ext uri="{D42A27DB-BD31-4B8C-83A1-F6EECF244321}">
                <p14:modId xmlns:p14="http://schemas.microsoft.com/office/powerpoint/2010/main" xmlns="" val="917030482"/>
              </p:ext>
            </p:extLst>
          </p:nvPr>
        </p:nvGraphicFramePr>
        <p:xfrm>
          <a:off x="-226890" y="1169368"/>
          <a:ext cx="9252520" cy="55172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672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Расходы бюджета муниципального </a:t>
            </a: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800" dirty="0" smtClean="0">
                <a:solidFill>
                  <a:srgbClr val="7030A0"/>
                </a:solidFill>
                <a:latin typeface="Times New Roman" pitchFamily="16" charset="0"/>
                <a:cs typeface="Times New Roman" pitchFamily="16" charset="0"/>
              </a:rPr>
              <a:t>образования Юрьев-Польский район</a:t>
            </a:r>
            <a:r>
              <a:rPr lang="ru-RU" altLang="ru-RU" sz="2800" dirty="0">
                <a:solidFill>
                  <a:srgbClr val="7030A0"/>
                </a:solidFill>
                <a:latin typeface="Times New Roman" pitchFamily="16" charset="0"/>
                <a:cs typeface="Times New Roman" pitchFamily="16" charset="0"/>
              </a:rPr>
              <a:t> </a:t>
            </a: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800" dirty="0" smtClean="0">
                <a:solidFill>
                  <a:srgbClr val="7030A0"/>
                </a:solidFill>
                <a:latin typeface="Times New Roman" pitchFamily="16" charset="0"/>
                <a:cs typeface="Times New Roman" pitchFamily="16" charset="0"/>
              </a:rPr>
              <a:t>на </a:t>
            </a:r>
            <a:r>
              <a:rPr lang="ru-RU" altLang="ru-RU" sz="2800" dirty="0">
                <a:solidFill>
                  <a:srgbClr val="7030A0"/>
                </a:solidFill>
                <a:latin typeface="Times New Roman" pitchFamily="16" charset="0"/>
                <a:cs typeface="Times New Roman" pitchFamily="16" charset="0"/>
              </a:rPr>
              <a:t>2021год и на плановый период 2022 и 2023 годов</a:t>
            </a:r>
          </a:p>
        </p:txBody>
      </p:sp>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ulpravda.ru/pictures/news/big/70419_big.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5203" y="1700808"/>
            <a:ext cx="7488832" cy="49900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60649"/>
            <a:ext cx="8424936" cy="1015663"/>
          </a:xfrm>
          <a:prstGeom prst="rect">
            <a:avLst/>
          </a:prstGeom>
        </p:spPr>
        <p:txBody>
          <a:bodyPr wrap="square">
            <a:spAutoFit/>
          </a:bodyPr>
          <a:lstStyle/>
          <a:p>
            <a:pPr algn="ctr">
              <a:buClrTx/>
            </a:pPr>
            <a:r>
              <a:rPr lang="ru-RU" altLang="ru-RU" dirty="0">
                <a:solidFill>
                  <a:srgbClr val="7030A0"/>
                </a:solidFill>
              </a:rPr>
              <a:t>Структура расходов бюджета муниципального образования</a:t>
            </a:r>
          </a:p>
          <a:p>
            <a:pPr algn="ctr">
              <a:buClrTx/>
            </a:pPr>
            <a:r>
              <a:rPr lang="ru-RU" altLang="ru-RU" dirty="0">
                <a:solidFill>
                  <a:srgbClr val="7030A0"/>
                </a:solidFill>
              </a:rPr>
              <a:t> Юрьев-Польский район </a:t>
            </a:r>
            <a:r>
              <a:rPr lang="ru-RU" altLang="ru-RU" dirty="0">
                <a:solidFill>
                  <a:srgbClr val="7030A0"/>
                </a:solidFill>
                <a:latin typeface="Times New Roman" pitchFamily="16" charset="0"/>
                <a:cs typeface="Times New Roman" pitchFamily="16" charset="0"/>
              </a:rPr>
              <a:t>на 2021год и на плановый </a:t>
            </a:r>
            <a:r>
              <a:rPr lang="ru-RU" altLang="ru-RU" dirty="0" smtClean="0">
                <a:solidFill>
                  <a:srgbClr val="7030A0"/>
                </a:solidFill>
                <a:latin typeface="Times New Roman" pitchFamily="16" charset="0"/>
                <a:cs typeface="Times New Roman" pitchFamily="16" charset="0"/>
              </a:rPr>
              <a:t>период</a:t>
            </a:r>
          </a:p>
          <a:p>
            <a:pPr algn="ctr">
              <a:buClrTx/>
            </a:pPr>
            <a:r>
              <a:rPr lang="ru-RU" altLang="ru-RU" dirty="0" smtClean="0">
                <a:solidFill>
                  <a:srgbClr val="7030A0"/>
                </a:solidFill>
                <a:latin typeface="Times New Roman" pitchFamily="16" charset="0"/>
                <a:cs typeface="Times New Roman" pitchFamily="16" charset="0"/>
              </a:rPr>
              <a:t> </a:t>
            </a:r>
            <a:r>
              <a:rPr lang="ru-RU" altLang="ru-RU" dirty="0">
                <a:solidFill>
                  <a:srgbClr val="7030A0"/>
                </a:solidFill>
                <a:latin typeface="Times New Roman" pitchFamily="16" charset="0"/>
                <a:cs typeface="Times New Roman" pitchFamily="16" charset="0"/>
              </a:rPr>
              <a:t>2022 и </a:t>
            </a:r>
            <a:r>
              <a:rPr lang="ru-RU" altLang="ru-RU" dirty="0" smtClean="0">
                <a:solidFill>
                  <a:srgbClr val="7030A0"/>
                </a:solidFill>
                <a:latin typeface="Times New Roman" pitchFamily="16" charset="0"/>
                <a:cs typeface="Times New Roman" pitchFamily="16" charset="0"/>
              </a:rPr>
              <a:t>2023 годов </a:t>
            </a:r>
            <a:r>
              <a:rPr lang="ru-RU" altLang="ru-RU" dirty="0" smtClean="0">
                <a:solidFill>
                  <a:srgbClr val="7030A0"/>
                </a:solidFill>
              </a:rPr>
              <a:t>(%)</a:t>
            </a:r>
            <a:endParaRPr lang="ru-RU" altLang="ru-RU" dirty="0">
              <a:solidFill>
                <a:srgbClr val="7030A0"/>
              </a:solidFill>
            </a:endParaRPr>
          </a:p>
        </p:txBody>
      </p:sp>
      <p:graphicFrame>
        <p:nvGraphicFramePr>
          <p:cNvPr id="4" name="Диаграмма 3"/>
          <p:cNvGraphicFramePr/>
          <p:nvPr>
            <p:extLst>
              <p:ext uri="{D42A27DB-BD31-4B8C-83A1-F6EECF244321}">
                <p14:modId xmlns:p14="http://schemas.microsoft.com/office/powerpoint/2010/main" xmlns="" val="798642474"/>
              </p:ext>
            </p:extLst>
          </p:nvPr>
        </p:nvGraphicFramePr>
        <p:xfrm>
          <a:off x="168646" y="980728"/>
          <a:ext cx="8856984" cy="573237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Диаграмма 5"/>
          <p:cNvGraphicFramePr/>
          <p:nvPr>
            <p:extLst>
              <p:ext uri="{D42A27DB-BD31-4B8C-83A1-F6EECF244321}">
                <p14:modId xmlns:p14="http://schemas.microsoft.com/office/powerpoint/2010/main" xmlns="" val="1620684284"/>
              </p:ext>
            </p:extLst>
          </p:nvPr>
        </p:nvGraphicFramePr>
        <p:xfrm>
          <a:off x="1331640" y="1988840"/>
          <a:ext cx="5760640"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extLst>
              <p:ext uri="{D42A27DB-BD31-4B8C-83A1-F6EECF244321}">
                <p14:modId xmlns:p14="http://schemas.microsoft.com/office/powerpoint/2010/main" xmlns="" val="4279143441"/>
              </p:ext>
            </p:extLst>
          </p:nvPr>
        </p:nvGraphicFramePr>
        <p:xfrm>
          <a:off x="-108520" y="3284984"/>
          <a:ext cx="5760640"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99827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971550" y="209144"/>
            <a:ext cx="7272338" cy="64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7030A0"/>
                </a:solidFill>
                <a:latin typeface="Tahoma" pitchFamily="32" charset="0"/>
              </a:rPr>
              <a:t>Безвозмездные поступления из областного бюджета на </a:t>
            </a:r>
            <a:r>
              <a:rPr lang="ru-RU" altLang="ru-RU" sz="1800" dirty="0" smtClean="0">
                <a:solidFill>
                  <a:srgbClr val="7030A0"/>
                </a:solidFill>
                <a:latin typeface="Tahoma" pitchFamily="32" charset="0"/>
              </a:rPr>
              <a:t>2021 год и на плановый период 2022 и 2023 годов</a:t>
            </a:r>
            <a:endParaRPr lang="ru-RU" altLang="ru-RU" sz="1800" dirty="0">
              <a:solidFill>
                <a:srgbClr val="7030A0"/>
              </a:solidFill>
              <a:latin typeface="Tahoma" pitchFamily="32"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2822155684"/>
              </p:ext>
            </p:extLst>
          </p:nvPr>
        </p:nvGraphicFramePr>
        <p:xfrm>
          <a:off x="539552" y="980728"/>
          <a:ext cx="8136905" cy="5560899"/>
        </p:xfrm>
        <a:graphic>
          <a:graphicData uri="http://schemas.openxmlformats.org/drawingml/2006/table">
            <a:tbl>
              <a:tblPr>
                <a:tableStyleId>{5C22544A-7EE6-4342-B048-85BDC9FD1C3A}</a:tableStyleId>
              </a:tblPr>
              <a:tblGrid>
                <a:gridCol w="3479033"/>
                <a:gridCol w="1552624"/>
                <a:gridCol w="1552624"/>
                <a:gridCol w="1552624"/>
              </a:tblGrid>
              <a:tr h="432048">
                <a:tc>
                  <a:txBody>
                    <a:bodyPr/>
                    <a:lstStyle/>
                    <a:p>
                      <a:pPr algn="ctr" fontAlgn="t"/>
                      <a:endParaRPr lang="ru-RU" sz="1200" u="none" strike="noStrike" dirty="0" smtClean="0">
                        <a:effectLst/>
                        <a:latin typeface="Times New Roman" panose="02020603050405020304" pitchFamily="18" charset="0"/>
                        <a:cs typeface="Times New Roman" panose="02020603050405020304" pitchFamily="18" charset="0"/>
                      </a:endParaRPr>
                    </a:p>
                    <a:p>
                      <a:pPr algn="ctr" fontAlgn="t"/>
                      <a:r>
                        <a:rPr lang="ru-RU" sz="1200" u="none" strike="noStrike" dirty="0" smtClean="0">
                          <a:effectLst/>
                          <a:latin typeface="Times New Roman" panose="02020603050405020304" pitchFamily="18" charset="0"/>
                          <a:cs typeface="Times New Roman" panose="02020603050405020304" pitchFamily="18" charset="0"/>
                        </a:rPr>
                        <a:t>Наименование </a:t>
                      </a:r>
                      <a:r>
                        <a:rPr lang="ru-RU" sz="1200" u="none" strike="noStrike" dirty="0">
                          <a:effectLst/>
                          <a:latin typeface="Times New Roman" panose="02020603050405020304" pitchFamily="18" charset="0"/>
                          <a:cs typeface="Times New Roman" panose="02020603050405020304" pitchFamily="18" charset="0"/>
                        </a:rPr>
                        <a:t>доходов</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2021 год</a:t>
                      </a:r>
                      <a:endParaRPr lang="ru-RU" sz="1200" b="0" i="0" u="none" strike="noStrike">
                        <a:effectLst/>
                        <a:latin typeface="Times New Roman" panose="02020603050405020304" pitchFamily="18" charset="0"/>
                        <a:cs typeface="Times New Roman" panose="02020603050405020304" pitchFamily="18" charset="0"/>
                      </a:endParaRPr>
                    </a:p>
                  </a:txBody>
                  <a:tcPr marL="1173" marR="1173" marT="117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2022 год</a:t>
                      </a:r>
                      <a:endParaRPr lang="ru-RU" sz="1200" b="0" i="0" u="none" strike="noStrike">
                        <a:effectLst/>
                        <a:latin typeface="Times New Roman" panose="02020603050405020304" pitchFamily="18" charset="0"/>
                        <a:cs typeface="Times New Roman" panose="02020603050405020304" pitchFamily="18" charset="0"/>
                      </a:endParaRPr>
                    </a:p>
                  </a:txBody>
                  <a:tcPr marL="1173" marR="1173" marT="117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2023 год</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14472">
                <a:tc>
                  <a:txBody>
                    <a:bodyPr/>
                    <a:lstStyle/>
                    <a:p>
                      <a:pPr algn="l" fontAlgn="b"/>
                      <a:r>
                        <a:rPr lang="ru-RU" sz="1200" b="1" u="none" strike="noStrike" dirty="0">
                          <a:effectLst/>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 Российской Федерации</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624 186,30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546 337,20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585 414,31</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76798">
                <a:tc>
                  <a:txBody>
                    <a:bodyPr/>
                    <a:lstStyle/>
                    <a:p>
                      <a:pPr algn="l" fontAlgn="b"/>
                      <a:r>
                        <a:rPr lang="ru-RU" sz="1200" b="1" u="none" strike="noStrike">
                          <a:effectLst/>
                          <a:latin typeface="Times New Roman" panose="02020603050405020304" pitchFamily="18" charset="0"/>
                          <a:cs typeface="Times New Roman" panose="02020603050405020304" pitchFamily="18" charset="0"/>
                        </a:rPr>
                        <a:t>Дотации бюджетам бюджетной системы Российской Федерации</a:t>
                      </a:r>
                      <a:endParaRPr lang="ru-RU" sz="1200" b="1" i="0" u="none" strike="noStrike">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175 063,00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a:effectLst/>
                          <a:latin typeface="Times New Roman" panose="02020603050405020304" pitchFamily="18" charset="0"/>
                          <a:cs typeface="Times New Roman" panose="02020603050405020304" pitchFamily="18" charset="0"/>
                        </a:rPr>
                        <a:t>126 045,00</a:t>
                      </a:r>
                      <a:endParaRPr lang="ru-RU" sz="1200" b="1" i="0" u="none" strike="noStrike">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113 441,00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14472">
                <a:tc>
                  <a:txBody>
                    <a:bodyPr/>
                    <a:lstStyle/>
                    <a:p>
                      <a:pPr algn="l" fontAlgn="b"/>
                      <a:r>
                        <a:rPr lang="ru-RU" sz="1200" b="1" u="none" strike="noStrike" dirty="0">
                          <a:effectLst/>
                          <a:latin typeface="Times New Roman" panose="02020603050405020304" pitchFamily="18" charset="0"/>
                          <a:cs typeface="Times New Roman" panose="02020603050405020304" pitchFamily="18" charset="0"/>
                        </a:rPr>
                        <a:t>Субсидии бюджетам бюджетной системы Российской Федерации (межбюджетные субсидии)</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51 909,50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28 570,90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97 971,00</a:t>
                      </a:r>
                      <a:endParaRPr lang="ru-RU" sz="1200" b="1"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5214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a:t>
                      </a:r>
                      <a:r>
                        <a:rPr lang="ru-RU" sz="1200" u="none" strike="noStrike" dirty="0" smtClean="0">
                          <a:effectLst/>
                          <a:latin typeface="Times New Roman" panose="02020603050405020304" pitchFamily="18" charset="0"/>
                          <a:cs typeface="Times New Roman" panose="02020603050405020304" pitchFamily="18" charset="0"/>
                        </a:rPr>
                        <a:t>района </a:t>
                      </a:r>
                      <a:r>
                        <a:rPr lang="ru-RU" sz="1200" u="none" strike="noStrike" dirty="0">
                          <a:effectLst/>
                          <a:latin typeface="Times New Roman" panose="02020603050405020304" pitchFamily="18" charset="0"/>
                          <a:cs typeface="Times New Roman" panose="02020603050405020304" pitchFamily="18" charset="0"/>
                        </a:rPr>
                        <a:t>на </a:t>
                      </a:r>
                      <a:r>
                        <a:rPr lang="ru-RU" sz="1200" u="none" strike="noStrike" dirty="0" err="1">
                          <a:effectLst/>
                          <a:latin typeface="Times New Roman" panose="02020603050405020304" pitchFamily="18" charset="0"/>
                          <a:cs typeface="Times New Roman" panose="02020603050405020304" pitchFamily="18" charset="0"/>
                        </a:rPr>
                        <a:t>софинансирование</a:t>
                      </a:r>
                      <a:r>
                        <a:rPr lang="ru-RU" sz="1200" u="none" strike="noStrike" dirty="0">
                          <a:effectLst/>
                          <a:latin typeface="Times New Roman" panose="02020603050405020304" pitchFamily="18" charset="0"/>
                          <a:cs typeface="Times New Roman" panose="02020603050405020304" pitchFamily="18" charset="0"/>
                        </a:rPr>
                        <a:t> капитальных вложений в объекты муниципальной собственности</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 </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 </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52 200,00</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265169">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br>
                        <a:rPr lang="ru-RU" sz="1200" u="none" strike="noStrike" dirty="0">
                          <a:effectLst/>
                          <a:latin typeface="Times New Roman" panose="02020603050405020304" pitchFamily="18" charset="0"/>
                          <a:cs typeface="Times New Roman" panose="02020603050405020304" pitchFamily="18" charset="0"/>
                        </a:rPr>
                      </a:b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500,00</a:t>
                      </a:r>
                      <a:endParaRPr lang="ru-RU" sz="1200" b="0" i="0" u="none" strike="noStrike">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500,00</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600,00</a:t>
                      </a:r>
                      <a:endParaRPr lang="ru-RU" sz="1200" b="0" i="0" u="none" strike="noStrike" dirty="0">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78192">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br>
                        <a:rPr lang="ru-RU" sz="1200" u="none" strike="noStrike" dirty="0">
                          <a:effectLst/>
                          <a:latin typeface="Times New Roman" panose="02020603050405020304" pitchFamily="18" charset="0"/>
                          <a:cs typeface="Times New Roman" panose="02020603050405020304" pitchFamily="18" charset="0"/>
                        </a:rPr>
                      </a:b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1 012,80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227495">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внедрение целевой модели цифровой образовательной среды в общеобразовательных организациях и профессиональных образовательных организациях</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16 210,10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73" marR="1173" marT="117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55384040"/>
              </p:ext>
            </p:extLst>
          </p:nvPr>
        </p:nvGraphicFramePr>
        <p:xfrm>
          <a:off x="467544" y="332656"/>
          <a:ext cx="8280920" cy="6235384"/>
        </p:xfrm>
        <a:graphic>
          <a:graphicData uri="http://schemas.openxmlformats.org/drawingml/2006/table">
            <a:tbl>
              <a:tblPr>
                <a:tableStyleId>{5C22544A-7EE6-4342-B048-85BDC9FD1C3A}</a:tableStyleId>
              </a:tblPr>
              <a:tblGrid>
                <a:gridCol w="3540602"/>
                <a:gridCol w="1580106"/>
                <a:gridCol w="1580106"/>
                <a:gridCol w="1580106"/>
              </a:tblGrid>
              <a:tr h="24854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строительство и реконструкцию (модернизацию) объектов питьевого водоснабжения</a:t>
                      </a:r>
                      <a:endParaRPr lang="ru-RU" sz="1200" b="0" i="0" u="none" strike="noStrike" dirty="0">
                        <a:solidFill>
                          <a:srgbClr val="333333"/>
                        </a:solidFill>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solidFill>
                          <a:srgbClr val="333333"/>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16 500,00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43024">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13 372,10</a:t>
                      </a:r>
                      <a:endParaRPr lang="ru-RU" sz="1200" b="0" i="0" u="none" strike="noStrike">
                        <a:solidFill>
                          <a:srgbClr val="333333"/>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13 402,30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13 402,30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260946">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реализацию мероприятий по обеспечению жильем молодых семей</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2 123,60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2 331,60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3 046,90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71368">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Субсидии бюджетам муниципальных районов на поддержку отрасли культуры</a:t>
                      </a:r>
                      <a:endParaRPr lang="ru-RU" sz="1200" b="0" i="0" u="none" strike="noStrike" dirty="0">
                        <a:solidFill>
                          <a:srgbClr val="333333"/>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6 595,10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17997">
                <a:tc>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a:t>
                      </a:r>
                      <a:r>
                        <a:rPr lang="ru-RU" sz="1200" u="none" strike="noStrike" dirty="0" err="1">
                          <a:effectLst/>
                          <a:latin typeface="Times New Roman" panose="02020603050405020304" pitchFamily="18" charset="0"/>
                          <a:cs typeface="Times New Roman" panose="02020603050405020304" pitchFamily="18" charset="0"/>
                        </a:rPr>
                        <a:t>софинансирование</a:t>
                      </a:r>
                      <a:r>
                        <a:rPr lang="ru-RU" sz="1200" u="none" strike="noStrike" dirty="0">
                          <a:effectLst/>
                          <a:latin typeface="Times New Roman" panose="02020603050405020304" pitchFamily="18" charset="0"/>
                          <a:cs typeface="Times New Roman" panose="02020603050405020304" pitchFamily="18" charset="0"/>
                        </a:rPr>
                        <a:t> мероприятий по обеспечению территорий документацией для осуществления градостроительной деятельности)</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261,00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261,00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250,00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1799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обеспечение равной доступности услуг транспорта общего пользования для отдельных категорий граждан в муниципальном сообщении)</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140,20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140,20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140,20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96181">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 597, от 1 июня 2012 года №761)</a:t>
                      </a:r>
                      <a:endParaRPr lang="ru-RU" sz="1200" b="0" i="0" u="none" strike="noStrike" dirty="0">
                        <a:effectLst/>
                        <a:latin typeface="Times New Roman" panose="02020603050405020304" pitchFamily="18" charset="0"/>
                        <a:cs typeface="Times New Roman" panose="02020603050405020304" pitchFamily="18" charset="0"/>
                      </a:endParaRPr>
                    </a:p>
                  </a:txBody>
                  <a:tcPr marL="2183" marR="2183" marT="2183"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3 778,20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3 778,20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3 778,20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79735">
                <a:tc>
                  <a:txBody>
                    <a:bodyPr/>
                    <a:lstStyle/>
                    <a:p>
                      <a:pPr algn="l" fontAlgn="t"/>
                      <a:r>
                        <a:rPr lang="ru-RU" sz="1200" u="none" strike="noStrike">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обеспечение жильем многодетных семей)</a:t>
                      </a:r>
                      <a:endParaRPr lang="ru-RU" sz="1200" b="0" i="0" u="none" strike="noStrike">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1 607,10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1 343,60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1 382,40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183" marR="2183" marT="2183"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414058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00050" y="1125538"/>
            <a:ext cx="8229600"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00"/>
              </a:spcBef>
              <a:spcAft>
                <a:spcPct val="0"/>
              </a:spcAft>
              <a:buClrTx/>
              <a:buSzPct val="100000"/>
              <a:buFontTx/>
              <a:buNone/>
            </a:pPr>
            <a:endParaRPr lang="ru-RU" altLang="ru-RU" sz="1600">
              <a:solidFill>
                <a:srgbClr val="073E87"/>
              </a:solidFill>
              <a:latin typeface="Candara" pitchFamily="32" charset="0"/>
            </a:endParaRPr>
          </a:p>
          <a:p>
            <a:pPr eaLnBrk="1" hangingPunct="1">
              <a:spcBef>
                <a:spcPts val="400"/>
              </a:spcBef>
              <a:spcAft>
                <a:spcPct val="0"/>
              </a:spcAft>
              <a:buClrTx/>
              <a:buSzPct val="100000"/>
              <a:buFontTx/>
              <a:buNone/>
            </a:pPr>
            <a:r>
              <a:rPr lang="ru-RU" altLang="ru-RU" sz="1600">
                <a:solidFill>
                  <a:srgbClr val="073E87"/>
                </a:solidFill>
                <a:latin typeface="Candara" pitchFamily="32" charset="0"/>
              </a:rPr>
              <a:t>                                   </a:t>
            </a:r>
          </a:p>
        </p:txBody>
      </p:sp>
      <p:sp>
        <p:nvSpPr>
          <p:cNvPr id="9219" name="Text Box 2"/>
          <p:cNvSpPr txBox="1">
            <a:spLocks noChangeArrowheads="1"/>
          </p:cNvSpPr>
          <p:nvPr/>
        </p:nvSpPr>
        <p:spPr bwMode="auto">
          <a:xfrm>
            <a:off x="901700" y="366713"/>
            <a:ext cx="735647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этапы проходит бюджет?</a:t>
            </a:r>
          </a:p>
        </p:txBody>
      </p:sp>
      <p:sp>
        <p:nvSpPr>
          <p:cNvPr id="9220" name="AutoShape 3"/>
          <p:cNvSpPr>
            <a:spLocks noChangeArrowheads="1"/>
          </p:cNvSpPr>
          <p:nvPr/>
        </p:nvSpPr>
        <p:spPr bwMode="auto">
          <a:xfrm>
            <a:off x="457200" y="1916832"/>
            <a:ext cx="6131024" cy="576585"/>
          </a:xfrm>
          <a:prstGeom prst="round2DiagRect">
            <a:avLst/>
          </a:prstGeom>
          <a:solidFill>
            <a:srgbClr val="C7F797"/>
          </a:solidFill>
          <a:ln w="38160" cap="sq">
            <a:solidFill>
              <a:schemeClr val="tx1">
                <a:lumMod val="50000"/>
                <a:lumOff val="50000"/>
              </a:schemeClr>
            </a:solidFill>
            <a:miter lim="800000"/>
            <a:headEnd/>
            <a:tailEnd/>
          </a:ln>
          <a:scene3d>
            <a:camera prst="orthographicFront"/>
            <a:lightRig rig="chilly" dir="t"/>
          </a:scene3d>
          <a:sp3d prstMaterial="translucentPowder"/>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Составление проекта бюджета (планирование)</a:t>
            </a:r>
          </a:p>
        </p:txBody>
      </p:sp>
      <p:sp>
        <p:nvSpPr>
          <p:cNvPr id="9221" name="AutoShape 4"/>
          <p:cNvSpPr>
            <a:spLocks noChangeArrowheads="1"/>
          </p:cNvSpPr>
          <p:nvPr/>
        </p:nvSpPr>
        <p:spPr bwMode="auto">
          <a:xfrm>
            <a:off x="423863" y="3011488"/>
            <a:ext cx="5688012" cy="677862"/>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Рассмотрение и утверждение бюджета</a:t>
            </a:r>
          </a:p>
        </p:txBody>
      </p:sp>
      <p:sp>
        <p:nvSpPr>
          <p:cNvPr id="9222" name="AutoShape 5"/>
          <p:cNvSpPr>
            <a:spLocks noChangeArrowheads="1"/>
          </p:cNvSpPr>
          <p:nvPr/>
        </p:nvSpPr>
        <p:spPr bwMode="auto">
          <a:xfrm>
            <a:off x="406400" y="4213225"/>
            <a:ext cx="5688013" cy="72231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Исполнение бюджета</a:t>
            </a:r>
          </a:p>
        </p:txBody>
      </p:sp>
      <p:sp>
        <p:nvSpPr>
          <p:cNvPr id="9223" name="AutoShape 6"/>
          <p:cNvSpPr>
            <a:spLocks noChangeArrowheads="1"/>
          </p:cNvSpPr>
          <p:nvPr/>
        </p:nvSpPr>
        <p:spPr bwMode="auto">
          <a:xfrm>
            <a:off x="457200" y="5387975"/>
            <a:ext cx="5961063" cy="69056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Муниципальный финансовый контроль</a:t>
            </a:r>
          </a:p>
        </p:txBody>
      </p:sp>
      <p:pic>
        <p:nvPicPr>
          <p:cNvPr id="922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56613" y="188913"/>
            <a:ext cx="530225"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Рисунок 9" descr="http://kuzbassmayak.ru/wp-content/uploads/2018/09/%D0%91%D0%AE%D0%94%D0%96%D0%95%D0%A2.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8263" y="2703037"/>
            <a:ext cx="2555283" cy="1734076"/>
          </a:xfrm>
          <a:prstGeom prst="rect">
            <a:avLst/>
          </a:prstGeom>
          <a:noFill/>
          <a:ln>
            <a:noFill/>
          </a:ln>
        </p:spPr>
      </p:pic>
      <p:pic>
        <p:nvPicPr>
          <p:cNvPr id="11"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716081939"/>
              </p:ext>
            </p:extLst>
          </p:nvPr>
        </p:nvGraphicFramePr>
        <p:xfrm>
          <a:off x="395536" y="332654"/>
          <a:ext cx="8424935" cy="6232312"/>
        </p:xfrm>
        <a:graphic>
          <a:graphicData uri="http://schemas.openxmlformats.org/drawingml/2006/table">
            <a:tbl>
              <a:tblPr>
                <a:tableStyleId>{5C22544A-7EE6-4342-B048-85BDC9FD1C3A}</a:tableStyleId>
              </a:tblPr>
              <a:tblGrid>
                <a:gridCol w="3560963"/>
                <a:gridCol w="1621324"/>
                <a:gridCol w="1621324"/>
                <a:gridCol w="1621324"/>
              </a:tblGrid>
              <a:tr h="633638">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приобретение транспортных средств для организации бесплатной перевозки обучающихся в муниципальных образовательных организациях, реализующих основные общеобразовательные программы)</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1 827,00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1 827,00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54876">
                <a:tc>
                  <a:txBody>
                    <a:bodyPr/>
                    <a:lstStyle/>
                    <a:p>
                      <a:pPr algn="l" fontAlgn="t"/>
                      <a:r>
                        <a:rPr lang="ru-RU" sz="1200" u="none" strike="noStrike">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обеспечение профилактики детского дорожно-транспортного травматизма в рамках реализации регионального проекта "Безопасность дорожного движения")</a:t>
                      </a:r>
                      <a:endParaRPr lang="ru-RU" sz="1200" b="0" i="0" u="none" strike="noStrike">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143,00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54876">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a:t>
                      </a:r>
                      <a:r>
                        <a:rPr lang="ru-RU" sz="1200" u="none" strike="noStrike" dirty="0" err="1">
                          <a:effectLst/>
                          <a:latin typeface="Times New Roman" panose="02020603050405020304" pitchFamily="18" charset="0"/>
                          <a:cs typeface="Times New Roman" panose="02020603050405020304" pitchFamily="18" charset="0"/>
                        </a:rPr>
                        <a:t>бюджетам</a:t>
                      </a:r>
                      <a:r>
                        <a:rPr lang="ru-RU" sz="1200" u="none" strike="noStrike" dirty="0">
                          <a:effectLst/>
                          <a:latin typeface="Times New Roman" panose="02020603050405020304" pitchFamily="18" charset="0"/>
                          <a:cs typeface="Times New Roman" panose="02020603050405020304" pitchFamily="18" charset="0"/>
                        </a:rPr>
                        <a:t> муниципальных районов на проведение мероприятий по созданию в образовательных организациях условий для получения детьми-инвалидами качественного образования)</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1 465,30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97351">
                <a:tc>
                  <a:txBody>
                    <a:bodyPr/>
                    <a:lstStyle/>
                    <a:p>
                      <a:pPr algn="l" fontAlgn="b"/>
                      <a:r>
                        <a:rPr lang="ru-RU" sz="1200" u="none" strike="noStrike">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поддержку приоритетных направлений развития отрасли образования)</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4 844,00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4 844,00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4 844,00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61065">
                <a:tc>
                  <a:txBody>
                    <a:bodyPr/>
                    <a:lstStyle/>
                    <a:p>
                      <a:pPr algn="l" fontAlgn="b"/>
                      <a:r>
                        <a:rPr lang="ru-RU" sz="1200" b="1" u="none" strike="noStrike">
                          <a:effectLst/>
                          <a:latin typeface="Times New Roman" panose="02020603050405020304" pitchFamily="18" charset="0"/>
                          <a:cs typeface="Times New Roman" panose="02020603050405020304" pitchFamily="18" charset="0"/>
                        </a:rPr>
                        <a:t>Субвенции бюджетам субъектов Российской Федерации и муниципальных образований</a:t>
                      </a:r>
                      <a:endParaRPr lang="ru-RU" sz="1200" b="1" i="0" u="none" strike="noStrike">
                        <a:effectLst/>
                        <a:latin typeface="Times New Roman" panose="02020603050405020304" pitchFamily="18" charset="0"/>
                        <a:cs typeface="Times New Roman" panose="02020603050405020304" pitchFamily="18" charset="0"/>
                      </a:endParaRPr>
                    </a:p>
                  </a:txBody>
                  <a:tcPr marL="2056" marR="2056" marT="205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a:effectLst/>
                          <a:latin typeface="Times New Roman" panose="02020603050405020304" pitchFamily="18" charset="0"/>
                          <a:cs typeface="Times New Roman" panose="02020603050405020304" pitchFamily="18" charset="0"/>
                        </a:rPr>
                        <a:t>264 661,80</a:t>
                      </a:r>
                      <a:endParaRPr lang="ru-RU" sz="1200" b="1" i="0" u="none" strike="noStrike">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a:effectLst/>
                          <a:latin typeface="Times New Roman" panose="02020603050405020304" pitchFamily="18" charset="0"/>
                          <a:cs typeface="Times New Roman" panose="02020603050405020304" pitchFamily="18" charset="0"/>
                        </a:rPr>
                        <a:t>268 158,50</a:t>
                      </a:r>
                      <a:endParaRPr lang="ru-RU" sz="1200" b="1" i="0" u="none" strike="noStrike">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263 485,70</a:t>
                      </a:r>
                      <a:endParaRPr lang="ru-RU" sz="1200" b="1"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239827">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местным бюджетам на выполнение передаваемых полномочий субъектов Российской Федерации</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234 987,40</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233 197,00</a:t>
                      </a:r>
                      <a:endParaRPr lang="ru-RU" sz="1200" b="0" i="0" u="none" strike="noStrike">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233 296,30</a:t>
                      </a:r>
                      <a:endParaRPr lang="ru-RU" sz="1200" b="0" i="0" u="none" strike="noStrike" dirty="0">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76114">
                <a:tc>
                  <a:txBody>
                    <a:bodyPr/>
                    <a:lstStyle/>
                    <a:p>
                      <a:pPr algn="l" fontAlgn="b"/>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деятельности комиссий по делам несовершеннолетних и защите их прав)</a:t>
                      </a:r>
                      <a:endParaRPr lang="ru-RU" sz="1200" b="0" i="0" u="none" strike="noStrike">
                        <a:effectLst/>
                        <a:latin typeface="Times New Roman" panose="02020603050405020304" pitchFamily="18" charset="0"/>
                        <a:cs typeface="Times New Roman" panose="02020603050405020304" pitchFamily="18" charset="0"/>
                      </a:endParaRPr>
                    </a:p>
                  </a:txBody>
                  <a:tcPr marL="2056" marR="2056" marT="205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502,10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513,90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513,90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56" marR="2056" marT="205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1540498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483923417"/>
              </p:ext>
            </p:extLst>
          </p:nvPr>
        </p:nvGraphicFramePr>
        <p:xfrm>
          <a:off x="395535" y="404664"/>
          <a:ext cx="8352928" cy="6041595"/>
        </p:xfrm>
        <a:graphic>
          <a:graphicData uri="http://schemas.openxmlformats.org/drawingml/2006/table">
            <a:tbl>
              <a:tblPr>
                <a:tableStyleId>{5C22544A-7EE6-4342-B048-85BDC9FD1C3A}</a:tableStyleId>
              </a:tblPr>
              <a:tblGrid>
                <a:gridCol w="4032449"/>
                <a:gridCol w="1132789"/>
                <a:gridCol w="1593845"/>
                <a:gridCol w="1593845"/>
              </a:tblGrid>
              <a:tr h="356675">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реализацию отдельных государственных полномочий  по вопросам административного законодательства)</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462,80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462,80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462,80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01020">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полномочий по организации и осуществлению деятельности по опеке и попечительству в отношении несовершеннолетних граждан)</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1 975,40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1 975,40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1 975,40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12329">
                <a:tc>
                  <a:txBody>
                    <a:bodyPr/>
                    <a:lstStyle/>
                    <a:p>
                      <a:pPr algn="l" fontAlgn="t"/>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охраны музейных фондов, находящихся в областной собственности)</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430,00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430,00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430,00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12329">
                <a:tc>
                  <a:txBody>
                    <a:bodyPr/>
                    <a:lstStyle/>
                    <a:p>
                      <a:pPr algn="l" fontAlgn="b"/>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социальную поддержку детей-инвалидов дошкольного возраста)</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423,20</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423,20</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423,20</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67096">
                <a:tc>
                  <a:txBody>
                    <a:bodyPr/>
                    <a:lstStyle/>
                    <a:p>
                      <a:pPr algn="l" fontAlgn="b"/>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компенсацию расходов на оплату жилых помещений, отопления и освещения педагогическим работникам, а также компенсацию по оплате за содержание и ремонт жилья, услуг теплоснабжения (отопления) и электроснабжения другим категориям специалистов, работающих в образовательных организациях, расположенных в сельских населенных пунктах, поселках городского типа)</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11 310,80</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11 310,80</a:t>
                      </a:r>
                      <a:endParaRPr lang="ru-RU" sz="1200" b="0" i="0" u="none" strike="noStrike">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11 310,80</a:t>
                      </a:r>
                      <a:endParaRPr lang="ru-RU" sz="1200" b="0" i="0" u="none" strike="noStrike" dirty="0">
                        <a:effectLst/>
                        <a:latin typeface="Times New Roman" panose="02020603050405020304" pitchFamily="18" charset="0"/>
                        <a:cs typeface="Times New Roman" panose="02020603050405020304" pitchFamily="18" charset="0"/>
                      </a:endParaRPr>
                    </a:p>
                  </a:txBody>
                  <a:tcPr marL="1311" marR="1311" marT="13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717717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58922911"/>
              </p:ext>
            </p:extLst>
          </p:nvPr>
        </p:nvGraphicFramePr>
        <p:xfrm>
          <a:off x="395536" y="404664"/>
          <a:ext cx="8424935" cy="6225320"/>
        </p:xfrm>
        <a:graphic>
          <a:graphicData uri="http://schemas.openxmlformats.org/drawingml/2006/table">
            <a:tbl>
              <a:tblPr>
                <a:tableStyleId>{5C22544A-7EE6-4342-B048-85BDC9FD1C3A}</a:tableStyleId>
              </a:tblPr>
              <a:tblGrid>
                <a:gridCol w="3602180"/>
                <a:gridCol w="1607585"/>
                <a:gridCol w="1607585"/>
                <a:gridCol w="1607585"/>
              </a:tblGrid>
              <a:tr h="717012">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 сельских поселений за счет средств областного бюджета)</a:t>
                      </a:r>
                      <a:br>
                        <a:rPr lang="ru-RU" sz="1200" u="none" strike="noStrike" dirty="0">
                          <a:effectLst/>
                          <a:latin typeface="Times New Roman" panose="02020603050405020304" pitchFamily="18" charset="0"/>
                          <a:cs typeface="Times New Roman" panose="02020603050405020304" pitchFamily="18" charset="0"/>
                        </a:rPr>
                      </a:b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3 672,00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3 489,00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3 489,00</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05168">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осуществление отдельных государственных полномочий по региональному государственному жилищному надзору и лицензионному контролю)</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386,00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386,00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386,00</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788714">
                <a:tc>
                  <a:txBody>
                    <a:bodyPr/>
                    <a:lstStyle/>
                    <a:p>
                      <a:pPr algn="l" fontAlgn="t"/>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Федерации(Субвенции бюджетам муниципальных образований на 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и педагогическим работникам образовательных организаций дополнительного образования детей в сфере культуры)</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260,90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260,90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260,90</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48571">
                <a:tc>
                  <a:txBody>
                    <a:bodyPr/>
                    <a:lstStyle/>
                    <a:p>
                      <a:pPr algn="l" fontAlgn="b"/>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a:t>
                      </a:r>
                      <a:br>
                        <a:rPr lang="ru-RU" sz="1200" u="none" strike="noStrike">
                          <a:effectLst/>
                          <a:latin typeface="Times New Roman" panose="02020603050405020304" pitchFamily="18" charset="0"/>
                          <a:cs typeface="Times New Roman" panose="02020603050405020304" pitchFamily="18" charset="0"/>
                        </a:rPr>
                      </a:br>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реализацию отдельных государственных полномочий Владимирской области по организации мероприятий при осуществлении деятельности по обращению с животными без владельцев)</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527,20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527,20</a:t>
                      </a:r>
                      <a:endParaRPr lang="ru-RU" sz="1200" b="0" i="0" u="none" strike="noStrike">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527,20</a:t>
                      </a:r>
                      <a:endParaRPr lang="ru-RU" sz="1200" b="0" i="0" u="none" strike="noStrike" dirty="0">
                        <a:effectLst/>
                        <a:latin typeface="Times New Roman" panose="02020603050405020304" pitchFamily="18" charset="0"/>
                        <a:cs typeface="Times New Roman" panose="02020603050405020304" pitchFamily="18" charset="0"/>
                      </a:endParaRPr>
                    </a:p>
                  </a:txBody>
                  <a:tcPr marL="1850" marR="1850" marT="185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3288561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299650375"/>
              </p:ext>
            </p:extLst>
          </p:nvPr>
        </p:nvGraphicFramePr>
        <p:xfrm>
          <a:off x="395537" y="476672"/>
          <a:ext cx="8424935" cy="5683015"/>
        </p:xfrm>
        <a:graphic>
          <a:graphicData uri="http://schemas.openxmlformats.org/drawingml/2006/table">
            <a:tbl>
              <a:tblPr>
                <a:tableStyleId>{5C22544A-7EE6-4342-B048-85BDC9FD1C3A}</a:tableStyleId>
              </a:tblPr>
              <a:tblGrid>
                <a:gridCol w="3602180"/>
                <a:gridCol w="1607585"/>
                <a:gridCol w="1607585"/>
                <a:gridCol w="1607585"/>
              </a:tblGrid>
              <a:tr h="1645490">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выполнение передаваемых полномочий субъектов Российской Федерации (Единая субвенция бюджетам муниципальных районов 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образовательных организациях, обеспечение дополнительного образования детей в муниципальных общеобразовательных организациях)</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215 037,00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213 417,80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213 517,10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86993">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образований на содержание ребенка в семье опекуна и приемной семье, а также  вознаграждение, причитающееся приемному родителю </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8 788,00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8 788,00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8 788,00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486993">
                <a:tc>
                  <a:txBody>
                    <a:bodyPr/>
                    <a:lstStyle/>
                    <a:p>
                      <a:pPr algn="l" fontAlgn="t"/>
                      <a:r>
                        <a:rPr lang="ru-RU" sz="1200" u="none" strike="noStrike">
                          <a:effectLst/>
                          <a:latin typeface="Times New Roman" panose="02020603050405020304" pitchFamily="18" charset="0"/>
                          <a:cs typeface="Times New Roman" panose="02020603050405020304" pitchFamily="18" charset="0"/>
                        </a:rPr>
                        <a:t>Субвенции бюджетам муниципальных районов на проведение Всероссийской переписи населения 2020 года</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518,40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80075">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12 980,70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14 017,20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14 017,20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83534">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3,50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34,70</a:t>
                      </a:r>
                      <a:endParaRPr lang="ru-RU" sz="1200" b="0" i="0" u="none" strike="noStrike">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0,40</a:t>
                      </a:r>
                      <a:endParaRPr lang="ru-RU" sz="1200" b="0" i="0" u="none" strike="noStrike" dirty="0">
                        <a:effectLst/>
                        <a:latin typeface="Times New Roman" panose="02020603050405020304" pitchFamily="18" charset="0"/>
                        <a:cs typeface="Times New Roman" panose="02020603050405020304" pitchFamily="18" charset="0"/>
                      </a:endParaRPr>
                    </a:p>
                  </a:txBody>
                  <a:tcPr marL="2706" marR="2706" marT="2706"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1758096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637924402"/>
              </p:ext>
            </p:extLst>
          </p:nvPr>
        </p:nvGraphicFramePr>
        <p:xfrm>
          <a:off x="395538" y="332656"/>
          <a:ext cx="8280919" cy="6241208"/>
        </p:xfrm>
        <a:graphic>
          <a:graphicData uri="http://schemas.openxmlformats.org/drawingml/2006/table">
            <a:tbl>
              <a:tblPr>
                <a:tableStyleId>{5C22544A-7EE6-4342-B048-85BDC9FD1C3A}</a:tableStyleId>
              </a:tblPr>
              <a:tblGrid>
                <a:gridCol w="4032446"/>
                <a:gridCol w="1440160"/>
                <a:gridCol w="1440160"/>
                <a:gridCol w="1368153"/>
              </a:tblGrid>
              <a:tr h="339224">
                <a:tc>
                  <a:txBody>
                    <a:bodyPr/>
                    <a:lstStyle/>
                    <a:p>
                      <a:pPr algn="l" fontAlgn="b"/>
                      <a:r>
                        <a:rPr lang="ru-RU" sz="1200" u="none" strike="noStrike" dirty="0">
                          <a:effectLst/>
                          <a:latin typeface="Times New Roman" panose="02020603050405020304" pitchFamily="18" charset="0"/>
                          <a:cs typeface="Times New Roman" panose="02020603050405020304" pitchFamily="18" charset="0"/>
                        </a:rPr>
                        <a:t>Субвенции бюджетам  муниципальных районов на государственную регистрацию актов гражданского состояния </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1 720,00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1 738,00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1 720,00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21514">
                <a:tc>
                  <a:txBody>
                    <a:bodyPr/>
                    <a:lstStyle/>
                    <a:p>
                      <a:pPr algn="l" fontAlgn="b"/>
                      <a:r>
                        <a:rPr lang="ru-RU" sz="1200" b="1" u="none" strike="noStrike" dirty="0">
                          <a:effectLst/>
                          <a:latin typeface="Times New Roman" panose="02020603050405020304" pitchFamily="18" charset="0"/>
                          <a:cs typeface="Times New Roman" panose="02020603050405020304" pitchFamily="18" charset="0"/>
                        </a:rPr>
                        <a:t>Иные межбюджетные трансферты</a:t>
                      </a:r>
                      <a:endParaRPr lang="ru-RU" sz="1200" b="1" i="0" u="none" strike="noStrike" dirty="0">
                        <a:effectLst/>
                        <a:latin typeface="Times New Roman" panose="02020603050405020304" pitchFamily="18" charset="0"/>
                        <a:cs typeface="Times New Roman" panose="02020603050405020304" pitchFamily="18" charset="0"/>
                      </a:endParaRPr>
                    </a:p>
                  </a:txBody>
                  <a:tcPr marL="2911" marR="2911" marT="29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132 552,00</a:t>
                      </a:r>
                      <a:endParaRPr lang="ru-RU" sz="1200" b="1"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123 562,80</a:t>
                      </a:r>
                      <a:endParaRPr lang="ru-RU" sz="1200" b="1"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b="1" u="none" strike="noStrike" dirty="0">
                          <a:effectLst/>
                          <a:latin typeface="Times New Roman" panose="02020603050405020304" pitchFamily="18" charset="0"/>
                          <a:cs typeface="Times New Roman" panose="02020603050405020304" pitchFamily="18" charset="0"/>
                        </a:rPr>
                        <a:t>110 516,61</a:t>
                      </a:r>
                      <a:endParaRPr lang="ru-RU" sz="1200" b="1"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56935">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58 746,30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53 171,10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38 582,51</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561998">
                <a:tc>
                  <a:txBody>
                    <a:bodyPr/>
                    <a:lstStyle/>
                    <a:p>
                      <a:pPr algn="l" fontAlgn="b"/>
                      <a:r>
                        <a:rPr lang="ru-RU" sz="1200" u="none" strike="noStrike">
                          <a:effectLst/>
                          <a:latin typeface="Times New Roman" panose="02020603050405020304" pitchFamily="18" charset="0"/>
                          <a:cs typeface="Times New Roman" panose="02020603050405020304" pitchFamily="18" charset="0"/>
                        </a:rPr>
                        <a:t>Межбюджетные трансферты бюджетам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15 311,50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15 311,50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15 311,50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668320">
                <a:tc>
                  <a:txBody>
                    <a:bodyPr/>
                    <a:lstStyle/>
                    <a:p>
                      <a:pPr algn="l" fontAlgn="t"/>
                      <a:r>
                        <a:rPr lang="ru-RU" sz="1200" u="none" strike="noStrike">
                          <a:effectLst/>
                          <a:latin typeface="Times New Roman" panose="02020603050405020304" pitchFamily="18" charset="0"/>
                          <a:cs typeface="Times New Roman" panose="02020603050405020304" pitchFamily="18" charset="0"/>
                        </a:rPr>
                        <a:t>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15 311,50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15 311,50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15 311,50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323140">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52 107,30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54 407,00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55 949,40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1277369">
                <a:tc>
                  <a:txBody>
                    <a:bodyPr/>
                    <a:lstStyle/>
                    <a:p>
                      <a:pPr algn="l" fontAlgn="b"/>
                      <a:r>
                        <a:rPr lang="ru-RU" sz="1200" u="none" strike="noStrike">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предоставление жилищных субсидий государственным гражданским служащим Владимирской области, работникам государственных учреждений, финансируемых из областного бюджета, муниципальным служащим и работникам учреждений бюджетной сферы, финансируемых из местных бюджетов)</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583,20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673,20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673,20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r h="779709">
                <a:tc>
                  <a:txBody>
                    <a:bodyPr/>
                    <a:lstStyle/>
                    <a:p>
                      <a:pPr algn="l" fontAlgn="t"/>
                      <a:r>
                        <a:rPr lang="ru-RU" sz="1200" u="none" strike="noStrike">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содержание объектов спортивной инфраструктуры муниципальной собственности для занятий физической культурой и спортом)</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5 803,70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0,00</a:t>
                      </a:r>
                      <a:endParaRPr lang="ru-RU" sz="1200" b="0" i="0" u="none" strike="noStrike">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0,00</a:t>
                      </a:r>
                      <a:endParaRPr lang="ru-RU" sz="1200" b="0" i="0" u="none" strike="noStrike" dirty="0">
                        <a:effectLst/>
                        <a:latin typeface="Times New Roman" panose="02020603050405020304" pitchFamily="18" charset="0"/>
                        <a:cs typeface="Times New Roman" panose="02020603050405020304" pitchFamily="18" charset="0"/>
                      </a:endParaRPr>
                    </a:p>
                  </a:txBody>
                  <a:tcPr marL="2911" marR="2911" marT="2911"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1429553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6511" y="333375"/>
            <a:ext cx="9180512" cy="64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smtClean="0">
                <a:solidFill>
                  <a:srgbClr val="330099"/>
                </a:solidFill>
                <a:latin typeface="Tahoma" pitchFamily="32" charset="0"/>
              </a:rPr>
              <a:t> </a:t>
            </a:r>
            <a:r>
              <a:rPr lang="ru-RU" altLang="ru-RU" sz="1800" dirty="0">
                <a:solidFill>
                  <a:srgbClr val="330099"/>
                </a:solidFill>
                <a:latin typeface="Tahoma" pitchFamily="32" charset="0"/>
              </a:rPr>
              <a:t>Безвозмездные поступления из бюджетов</a:t>
            </a:r>
          </a:p>
          <a:p>
            <a:pPr algn="ctr" eaLnBrk="1" hangingPunct="1">
              <a:spcBef>
                <a:spcPct val="0"/>
              </a:spcBef>
              <a:spcAft>
                <a:spcPct val="0"/>
              </a:spcAft>
              <a:buClrTx/>
              <a:buSzPct val="100000"/>
              <a:buFontTx/>
              <a:buNone/>
            </a:pPr>
            <a:r>
              <a:rPr lang="ru-RU" altLang="ru-RU" sz="1800" dirty="0">
                <a:solidFill>
                  <a:srgbClr val="330099"/>
                </a:solidFill>
                <a:latin typeface="Tahoma" pitchFamily="32" charset="0"/>
              </a:rPr>
              <a:t> городского и сельских поселений</a:t>
            </a:r>
          </a:p>
        </p:txBody>
      </p:sp>
      <p:graphicFrame>
        <p:nvGraphicFramePr>
          <p:cNvPr id="49154" name="Group 2"/>
          <p:cNvGraphicFramePr>
            <a:graphicFrameLocks noGrp="1"/>
          </p:cNvGraphicFramePr>
          <p:nvPr>
            <p:extLst>
              <p:ext uri="{D42A27DB-BD31-4B8C-83A1-F6EECF244321}">
                <p14:modId xmlns:p14="http://schemas.microsoft.com/office/powerpoint/2010/main" xmlns="" val="3962563020"/>
              </p:ext>
            </p:extLst>
          </p:nvPr>
        </p:nvGraphicFramePr>
        <p:xfrm>
          <a:off x="323527" y="1052737"/>
          <a:ext cx="8275487" cy="4995432"/>
        </p:xfrm>
        <a:graphic>
          <a:graphicData uri="http://schemas.openxmlformats.org/drawingml/2006/table">
            <a:tbl>
              <a:tblPr/>
              <a:tblGrid>
                <a:gridCol w="5112569"/>
                <a:gridCol w="1054306"/>
                <a:gridCol w="1054306"/>
                <a:gridCol w="1054306"/>
              </a:tblGrid>
              <a:tr h="54010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760" marR="68760" marT="104822" marB="0"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2021 год</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2022 год</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2023 год</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4010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Итого безвозмездных поступлений из бюджетов городского и сельских поселений</a:t>
                      </a:r>
                    </a:p>
                  </a:txBody>
                  <a:tcPr marL="68760" marR="68760" marT="104822" marB="0"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110853,6</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107578,1</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94531,91</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116077">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Межбюджетные трансферты, передаваемые бюджету муниципального района из бюджетов поселений на осуществление части полномочий по решению вопросов местного значения в соответствии с заключенными соглашениями,</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в том числе:</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58746,3</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53171,1</a:t>
                      </a: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38582,51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8227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Красносельское </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12195,1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13205,0</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13091,0</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57255">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a:t>
                      </a:r>
                      <a:r>
                        <a:rPr kumimoji="0" lang="ru-RU"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Небыловское</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8481,1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9560,5</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19576,71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32048">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a:t>
                      </a:r>
                      <a:r>
                        <a:rPr kumimoji="0" lang="ru-RU"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Симское</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38070,1</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30405,6</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5914,8</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00978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Прочие межбюджетные трансферты, передаваемые бюджету муниципального района на исполнение вопросов местного значения муниципального образования г. Юрьев-польский</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52107,3</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54407,0</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55949,4</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380480" y="-21397"/>
            <a:ext cx="84963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7030A0"/>
                </a:solidFill>
                <a:latin typeface="Times New Roman" pitchFamily="16" charset="0"/>
              </a:rPr>
              <a:t>РАСПРЕДЕЛЕНИЕ РАСХОДОВ БЮДЖЕТА МУНИЦИПАЛЬНОГО ОБРАЗОВАНИЯ ЮРЬЕВ-ПОЛЬСКИЙ РАЙОН ПО РАЗДЕЛАМ БЮДЖЕТНОЙ КЛАССИФИКАЦИИ (тыс. руб.)</a:t>
            </a:r>
          </a:p>
        </p:txBody>
      </p:sp>
      <p:sp>
        <p:nvSpPr>
          <p:cNvPr id="52292" name="Line 153"/>
          <p:cNvSpPr>
            <a:spLocks noChangeShapeType="1"/>
          </p:cNvSpPr>
          <p:nvPr/>
        </p:nvSpPr>
        <p:spPr bwMode="auto">
          <a:xfrm>
            <a:off x="6640513" y="1073150"/>
            <a:ext cx="1587" cy="1588"/>
          </a:xfrm>
          <a:prstGeom prst="line">
            <a:avLst/>
          </a:prstGeom>
          <a:noFill/>
          <a:ln w="25560" cap="rnd">
            <a:solidFill>
              <a:srgbClr val="83297F"/>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graphicFrame>
        <p:nvGraphicFramePr>
          <p:cNvPr id="50178" name="Group 2"/>
          <p:cNvGraphicFramePr>
            <a:graphicFrameLocks noGrp="1"/>
          </p:cNvGraphicFramePr>
          <p:nvPr>
            <p:extLst>
              <p:ext uri="{D42A27DB-BD31-4B8C-83A1-F6EECF244321}">
                <p14:modId xmlns:p14="http://schemas.microsoft.com/office/powerpoint/2010/main" xmlns="" val="2188030848"/>
              </p:ext>
            </p:extLst>
          </p:nvPr>
        </p:nvGraphicFramePr>
        <p:xfrm>
          <a:off x="91805" y="682165"/>
          <a:ext cx="8784975" cy="6165969"/>
        </p:xfrm>
        <a:graphic>
          <a:graphicData uri="http://schemas.openxmlformats.org/drawingml/2006/table">
            <a:tbl>
              <a:tblPr/>
              <a:tblGrid>
                <a:gridCol w="4824536"/>
                <a:gridCol w="666072"/>
                <a:gridCol w="1098122"/>
                <a:gridCol w="1098123"/>
                <a:gridCol w="1098122"/>
              </a:tblGrid>
              <a:tr h="0">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Наименование показателя</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Раздел</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Сумма</a:t>
                      </a:r>
                      <a:endPar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0000" marR="90000" marT="185815"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0">
                <a:tc vMerge="1">
                  <a:txBody>
                    <a:bodyPr/>
                    <a:lstStyle/>
                    <a:p>
                      <a:endParaRPr lang="ru-RU"/>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normalizeH="0" baseline="0" dirty="0" smtClean="0">
                        <a:ln>
                          <a:noFill/>
                        </a:ln>
                        <a:solidFill>
                          <a:srgbClr val="7030A0"/>
                        </a:solidFill>
                        <a:effectLst>
                          <a:outerShdw blurRad="38100" dist="38100" dir="2700000" algn="tl">
                            <a:srgbClr val="000000"/>
                          </a:outerShdw>
                        </a:effectLst>
                        <a:latin typeface="Tahoma" pitchFamily="32" charset="0"/>
                        <a:cs typeface="Arial Unicode MS" pitchFamily="32" charset="0"/>
                      </a:endParaRPr>
                    </a:p>
                  </a:txBody>
                  <a:tcPr marL="90000" marR="90000" marT="45718"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2021 год</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2022 год</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2023 год</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Расходы бюджета - ИТОГО</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300" b="0" i="0" u="none" strike="noStrike" cap="none" normalizeH="0" baseline="0" dirty="0" smtClean="0">
                        <a:ln>
                          <a:noFill/>
                        </a:ln>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90000" marR="90000" marT="45718"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879832,3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813283,2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863475,31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Общегосударственные вопросы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56677,8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54516,4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51869,1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оборона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60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0991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4126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4136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4036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2201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экономика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46353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45224,2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41532,2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Жилищно-коммунальное хозяйство</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14349,4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5886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78846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402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Охрана окружающей среды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1130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176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402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Образование</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07</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552240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511683,9</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506718,2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Культура,  кинематография</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08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119595,5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116212,3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101126,71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Социальная политика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40349,2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45647,2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41759,8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Физическая культура и спорт</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520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530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540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5395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Средства массовой информации</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971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500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100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6586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Межбюджетные трансферты общего характера бюджетам субъектов Российской Федерации и муниципальных образований</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14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43464,4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19128,2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18164,3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62801">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Условно утверждаемые расходы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9585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18643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93" name="Line 154"/>
          <p:cNvSpPr>
            <a:spLocks noChangeShapeType="1"/>
          </p:cNvSpPr>
          <p:nvPr/>
        </p:nvSpPr>
        <p:spPr bwMode="auto">
          <a:xfrm>
            <a:off x="6640513" y="1073150"/>
            <a:ext cx="1587" cy="1588"/>
          </a:xfrm>
          <a:prstGeom prst="line">
            <a:avLst/>
          </a:prstGeom>
          <a:noFill/>
          <a:ln w="25560" cap="rnd">
            <a:solidFill>
              <a:srgbClr val="83297F"/>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7200" y="765175"/>
            <a:ext cx="8229600" cy="568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9pPr>
          </a:lstStyle>
          <a:p>
            <a:pPr algn="just" eaLnBrk="1" hangingPunct="1">
              <a:spcBef>
                <a:spcPts val="400"/>
              </a:spcBef>
              <a:spcAft>
                <a:spcPct val="0"/>
              </a:spcAft>
              <a:buClrTx/>
              <a:buSzPct val="100000"/>
              <a:buFontTx/>
              <a:buNone/>
            </a:pPr>
            <a:r>
              <a:rPr lang="ru-RU" altLang="ru-RU" sz="1600" b="1" dirty="0">
                <a:solidFill>
                  <a:srgbClr val="66CCFF"/>
                </a:solidFill>
                <a:latin typeface="Candara" pitchFamily="32" charset="0"/>
              </a:rPr>
              <a:t>	</a:t>
            </a:r>
          </a:p>
          <a:p>
            <a:pPr algn="just" eaLnBrk="1" hangingPunct="1">
              <a:spcBef>
                <a:spcPts val="400"/>
              </a:spcBef>
              <a:spcAft>
                <a:spcPct val="0"/>
              </a:spcAft>
              <a:buClrTx/>
              <a:buSzPct val="100000"/>
              <a:buFontTx/>
              <a:buNone/>
            </a:pPr>
            <a:endParaRPr lang="ru-RU" altLang="ru-RU" sz="1600" b="1" dirty="0">
              <a:solidFill>
                <a:srgbClr val="66CCFF"/>
              </a:solidFill>
              <a:latin typeface="Candara" pitchFamily="32" charset="0"/>
            </a:endParaRPr>
          </a:p>
          <a:p>
            <a:pPr algn="just" eaLnBrk="1" hangingPunct="1">
              <a:spcBef>
                <a:spcPts val="400"/>
              </a:spcBef>
              <a:spcAft>
                <a:spcPct val="0"/>
              </a:spcAft>
              <a:buClrTx/>
              <a:buSzPct val="100000"/>
              <a:buFontTx/>
              <a:buNone/>
            </a:pPr>
            <a:endParaRPr lang="ru-RU" altLang="ru-RU" sz="1600" b="1" dirty="0">
              <a:solidFill>
                <a:srgbClr val="FF0000"/>
              </a:solidFill>
              <a:latin typeface="Candara" pitchFamily="32" charset="0"/>
            </a:endParaRPr>
          </a:p>
          <a:p>
            <a:pPr algn="just" eaLnBrk="1" hangingPunct="1">
              <a:spcBef>
                <a:spcPts val="400"/>
              </a:spcBef>
              <a:spcAft>
                <a:spcPct val="0"/>
              </a:spcAft>
              <a:buClrTx/>
              <a:buSzPct val="100000"/>
              <a:buFontTx/>
              <a:buNone/>
            </a:pPr>
            <a:r>
              <a:rPr lang="ru-RU" altLang="ru-RU" sz="1600" b="1" dirty="0">
                <a:solidFill>
                  <a:srgbClr val="FF0000"/>
                </a:solidFill>
                <a:latin typeface="Times New Roman" pitchFamily="16" charset="0"/>
                <a:cs typeface="Times New Roman" pitchFamily="16" charset="0"/>
              </a:rPr>
              <a:t>                     Программный бюджет </a:t>
            </a:r>
            <a:r>
              <a:rPr lang="ru-RU" altLang="ru-RU" sz="1600" b="1" dirty="0">
                <a:solidFill>
                  <a:srgbClr val="0D0D0D"/>
                </a:solidFill>
                <a:latin typeface="Times New Roman" pitchFamily="16" charset="0"/>
                <a:cs typeface="Times New Roman" pitchFamily="16" charset="0"/>
              </a:rPr>
              <a:t>отличается от традиционного тем, что все или почти все расходы включены в программы и каждая программа своей целью прямо увязана с тем или иным стратегическим итогом деятельности </a:t>
            </a:r>
            <a:r>
              <a:rPr lang="ru-RU" altLang="ru-RU" sz="1600" b="1" dirty="0" smtClean="0">
                <a:solidFill>
                  <a:srgbClr val="0D0D0D"/>
                </a:solidFill>
                <a:latin typeface="Times New Roman" pitchFamily="16" charset="0"/>
                <a:cs typeface="Times New Roman" pitchFamily="16" charset="0"/>
              </a:rPr>
              <a:t>главных распорядителей.</a:t>
            </a:r>
            <a:endParaRPr lang="ru-RU" altLang="ru-RU" sz="1600" b="1" dirty="0">
              <a:solidFill>
                <a:srgbClr val="0D0D0D"/>
              </a:solidFill>
              <a:latin typeface="Times New Roman" pitchFamily="16" charset="0"/>
              <a:cs typeface="Times New Roman" pitchFamily="16" charset="0"/>
            </a:endParaRPr>
          </a:p>
          <a:p>
            <a:pPr algn="just" eaLnBrk="1" hangingPunct="1">
              <a:spcBef>
                <a:spcPts val="400"/>
              </a:spcBef>
              <a:spcAft>
                <a:spcPct val="0"/>
              </a:spcAft>
              <a:buClrTx/>
              <a:buSzPct val="100000"/>
              <a:buFontTx/>
              <a:buNone/>
            </a:pPr>
            <a:r>
              <a:rPr lang="ru-RU" altLang="ru-RU" sz="1600" b="1" dirty="0">
                <a:solidFill>
                  <a:srgbClr val="073E87"/>
                </a:solidFill>
                <a:latin typeface="Times New Roman" pitchFamily="16" charset="0"/>
                <a:cs typeface="Times New Roman" pitchFamily="16" charset="0"/>
              </a:rPr>
              <a:t>    	             </a:t>
            </a:r>
            <a:r>
              <a:rPr lang="ru-RU" altLang="ru-RU" sz="1600" b="1" dirty="0">
                <a:solidFill>
                  <a:srgbClr val="FF0000"/>
                </a:solidFill>
                <a:latin typeface="Times New Roman" pitchFamily="16" charset="0"/>
                <a:cs typeface="Times New Roman" pitchFamily="16" charset="0"/>
              </a:rPr>
              <a:t>Программное бюджетирование </a:t>
            </a:r>
            <a:r>
              <a:rPr lang="ru-RU" altLang="ru-RU" sz="1600" b="1" dirty="0">
                <a:solidFill>
                  <a:srgbClr val="0D0D0D"/>
                </a:solidFill>
                <a:latin typeface="Times New Roman" pitchFamily="16" charset="0"/>
                <a:cs typeface="Times New Roman" pitchFamily="16" charset="0"/>
              </a:rPr>
              <a:t>представляет собой методологию планирования, исполнения и контроля за исполнением бюджета, обеспечивающую взаимосвязь процесса распределения расходов с результатами от реализации программ, разрабатываемых на основе стратегических целей, целей социально-экономического развития муниципального образования Юрьев- Польский с учетом приоритетов государственной политики, задач органа местного самоуправления, общественной значимости ожидаемых и конечных результатов использования средств</a:t>
            </a:r>
          </a:p>
        </p:txBody>
      </p:sp>
      <p:sp>
        <p:nvSpPr>
          <p:cNvPr id="53251" name="Text Box 2"/>
          <p:cNvSpPr txBox="1">
            <a:spLocks noChangeArrowheads="1"/>
          </p:cNvSpPr>
          <p:nvPr/>
        </p:nvSpPr>
        <p:spPr bwMode="auto">
          <a:xfrm>
            <a:off x="457200" y="260350"/>
            <a:ext cx="82296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rPr>
              <a:t>ЧТО ТАКОЕ ПРОГРАММНЫЙ БЮДЖЕТ?</a:t>
            </a:r>
          </a:p>
        </p:txBody>
      </p:sp>
      <p:sp>
        <p:nvSpPr>
          <p:cNvPr id="53252" name="AutoShape 3"/>
          <p:cNvSpPr>
            <a:spLocks noChangeArrowheads="1"/>
          </p:cNvSpPr>
          <p:nvPr/>
        </p:nvSpPr>
        <p:spPr bwMode="auto">
          <a:xfrm>
            <a:off x="539750" y="4724400"/>
            <a:ext cx="2232025"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Осуществление </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посредством</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финансирования</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программ</a:t>
            </a:r>
          </a:p>
        </p:txBody>
      </p:sp>
      <p:sp>
        <p:nvSpPr>
          <p:cNvPr id="53253" name="AutoShape 4"/>
          <p:cNvSpPr>
            <a:spLocks noChangeArrowheads="1"/>
          </p:cNvSpPr>
          <p:nvPr/>
        </p:nvSpPr>
        <p:spPr bwMode="auto">
          <a:xfrm>
            <a:off x="3276600" y="4581525"/>
            <a:ext cx="2232025"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Взаимосвязь</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с результатами</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программ</a:t>
            </a:r>
          </a:p>
        </p:txBody>
      </p:sp>
      <p:sp>
        <p:nvSpPr>
          <p:cNvPr id="53254" name="AutoShape 5"/>
          <p:cNvSpPr>
            <a:spLocks noChangeArrowheads="1"/>
          </p:cNvSpPr>
          <p:nvPr/>
        </p:nvSpPr>
        <p:spPr bwMode="auto">
          <a:xfrm>
            <a:off x="6084888" y="4437063"/>
            <a:ext cx="2233612"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Повышение качества</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бюджетного</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планирования и </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исполнения бюджета</a:t>
            </a:r>
          </a:p>
        </p:txBody>
      </p:sp>
      <p:sp>
        <p:nvSpPr>
          <p:cNvPr id="53255" name="AutoShape 6"/>
          <p:cNvSpPr>
            <a:spLocks noChangeArrowheads="1"/>
          </p:cNvSpPr>
          <p:nvPr/>
        </p:nvSpPr>
        <p:spPr bwMode="auto">
          <a:xfrm>
            <a:off x="2771775" y="5084763"/>
            <a:ext cx="503238" cy="485775"/>
          </a:xfrm>
          <a:prstGeom prst="rightArrow">
            <a:avLst>
              <a:gd name="adj1" fmla="val 50000"/>
              <a:gd name="adj2" fmla="val 25899"/>
            </a:avLst>
          </a:prstGeom>
          <a:solidFill>
            <a:srgbClr val="31B6FD"/>
          </a:solidFill>
          <a:ln w="9360" cap="sq">
            <a:solidFill>
              <a:srgbClr val="000000"/>
            </a:solidFill>
            <a:miter lim="800000"/>
            <a:headEnd/>
            <a:tailEnd/>
          </a:ln>
        </p:spPr>
        <p:txBody>
          <a:bodyPr wrap="none" anchor="ctr"/>
          <a:lstStyle/>
          <a:p>
            <a:endParaRPr lang="ru-RU" altLang="ru-RU"/>
          </a:p>
        </p:txBody>
      </p:sp>
      <p:sp>
        <p:nvSpPr>
          <p:cNvPr id="53256" name="AutoShape 7"/>
          <p:cNvSpPr>
            <a:spLocks noChangeArrowheads="1"/>
          </p:cNvSpPr>
          <p:nvPr/>
        </p:nvSpPr>
        <p:spPr bwMode="auto">
          <a:xfrm>
            <a:off x="5508625" y="4941888"/>
            <a:ext cx="576263" cy="485775"/>
          </a:xfrm>
          <a:prstGeom prst="rightArrow">
            <a:avLst>
              <a:gd name="adj1" fmla="val 50000"/>
              <a:gd name="adj2" fmla="val 29657"/>
            </a:avLst>
          </a:prstGeom>
          <a:solidFill>
            <a:srgbClr val="31B6FD"/>
          </a:solidFill>
          <a:ln w="9360" cap="sq">
            <a:solidFill>
              <a:srgbClr val="000000"/>
            </a:solidFill>
            <a:miter lim="800000"/>
            <a:headEnd/>
            <a:tailEnd/>
          </a:ln>
        </p:spPr>
        <p:txBody>
          <a:bodyPr wrap="none" anchor="ctr"/>
          <a:lstStyle/>
          <a:p>
            <a:endParaRPr lang="ru-RU" altLang="ru-RU"/>
          </a:p>
        </p:txBody>
      </p:sp>
      <p:pic>
        <p:nvPicPr>
          <p:cNvPr id="53257"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21600" y="255588"/>
            <a:ext cx="989013"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7920880" cy="646331"/>
          </a:xfrm>
          <a:prstGeom prst="rect">
            <a:avLst/>
          </a:prstGeom>
        </p:spPr>
        <p:txBody>
          <a:bodyPr wrap="square">
            <a:spAutoFit/>
          </a:bodyPr>
          <a:lstStyle/>
          <a:p>
            <a:pPr algn="ctr">
              <a:buClrTx/>
            </a:pPr>
            <a:r>
              <a:rPr lang="ru-RU" altLang="ru-RU" sz="1800" dirty="0">
                <a:solidFill>
                  <a:srgbClr val="7030A0"/>
                </a:solidFill>
                <a:latin typeface="Arial" panose="020B0604020202020204" pitchFamily="34" charset="0"/>
                <a:cs typeface="Arial" panose="020B0604020202020204" pitchFamily="34" charset="0"/>
              </a:rPr>
              <a:t>Муниципальные  программы на  </a:t>
            </a:r>
            <a:r>
              <a:rPr lang="ru-RU" altLang="ru-RU" sz="1800" dirty="0" smtClean="0">
                <a:solidFill>
                  <a:srgbClr val="7030A0"/>
                </a:solidFill>
                <a:latin typeface="Arial" panose="020B0604020202020204" pitchFamily="34" charset="0"/>
                <a:cs typeface="Arial" panose="020B0604020202020204" pitchFamily="34" charset="0"/>
              </a:rPr>
              <a:t>2021 год и на плановый период </a:t>
            </a:r>
          </a:p>
          <a:p>
            <a:pPr algn="ctr">
              <a:buClrTx/>
            </a:pPr>
            <a:r>
              <a:rPr lang="ru-RU" altLang="ru-RU" sz="1800" dirty="0" smtClean="0">
                <a:solidFill>
                  <a:srgbClr val="7030A0"/>
                </a:solidFill>
                <a:latin typeface="Arial" panose="020B0604020202020204" pitchFamily="34" charset="0"/>
                <a:cs typeface="Arial" panose="020B0604020202020204" pitchFamily="34" charset="0"/>
              </a:rPr>
              <a:t>2022 и 2023 годов</a:t>
            </a:r>
            <a:endParaRPr lang="ru-RU" altLang="ru-RU" sz="1800" dirty="0">
              <a:solidFill>
                <a:srgbClr val="7030A0"/>
              </a:solidFill>
              <a:latin typeface="Arial" panose="020B0604020202020204" pitchFamily="34" charset="0"/>
              <a:cs typeface="Arial" panose="020B0604020202020204" pitchFamily="34" charset="0"/>
            </a:endParaRPr>
          </a:p>
        </p:txBody>
      </p:sp>
      <p:sp>
        <p:nvSpPr>
          <p:cNvPr id="3" name="Прямоугольник 2"/>
          <p:cNvSpPr/>
          <p:nvPr/>
        </p:nvSpPr>
        <p:spPr>
          <a:xfrm>
            <a:off x="395536" y="1124744"/>
            <a:ext cx="8361395" cy="1477328"/>
          </a:xfrm>
          <a:prstGeom prst="rect">
            <a:avLst/>
          </a:prstGeom>
        </p:spPr>
        <p:txBody>
          <a:bodyPr wrap="square">
            <a:spAutoFit/>
          </a:bodyPr>
          <a:lstStyle/>
          <a:p>
            <a:pPr algn="just"/>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500" dirty="0" smtClean="0">
                <a:solidFill>
                  <a:schemeClr val="tx1"/>
                </a:solidFill>
                <a:latin typeface="Times New Roman" panose="02020603050405020304" pitchFamily="18" charset="0"/>
                <a:cs typeface="Times New Roman" panose="02020603050405020304" pitchFamily="18" charset="0"/>
              </a:rPr>
              <a:t>Бюджет </a:t>
            </a:r>
            <a:r>
              <a:rPr lang="ru-RU" sz="1500" dirty="0">
                <a:solidFill>
                  <a:schemeClr val="tx1"/>
                </a:solidFill>
                <a:latin typeface="Times New Roman" panose="02020603050405020304" pitchFamily="18" charset="0"/>
                <a:cs typeface="Times New Roman" panose="02020603050405020304" pitchFamily="18" charset="0"/>
              </a:rPr>
              <a:t>муниципального образования Юрьев-Польский район  содержит в своей структуре расходы по 17 муниципальным программам. Доля программных расходов в 2021 году составит 90,9 % , в 2022 </a:t>
            </a:r>
            <a:r>
              <a:rPr lang="ru-RU" sz="1500" dirty="0" smtClean="0">
                <a:solidFill>
                  <a:schemeClr val="tx1"/>
                </a:solidFill>
                <a:latin typeface="Times New Roman" panose="02020603050405020304" pitchFamily="18" charset="0"/>
                <a:cs typeface="Times New Roman" panose="02020603050405020304" pitchFamily="18" charset="0"/>
              </a:rPr>
              <a:t>- 89,8</a:t>
            </a:r>
            <a:r>
              <a:rPr lang="ru-RU" sz="1500" dirty="0">
                <a:solidFill>
                  <a:schemeClr val="tx1"/>
                </a:solidFill>
                <a:latin typeface="Times New Roman" panose="02020603050405020304" pitchFamily="18" charset="0"/>
                <a:cs typeface="Times New Roman" panose="02020603050405020304" pitchFamily="18" charset="0"/>
              </a:rPr>
              <a:t>%, в 2023 году – 91,4% объема расходов бюджета муниципального образования Юрьев-Польский район на 2021 год и на плановый период 2022 и 2023 годов.</a:t>
            </a:r>
          </a:p>
          <a:p>
            <a:pPr algn="just"/>
            <a:r>
              <a:rPr lang="ru-RU" sz="1500" dirty="0" smtClean="0">
                <a:solidFill>
                  <a:schemeClr val="tx1"/>
                </a:solidFill>
                <a:latin typeface="Times New Roman" panose="02020603050405020304" pitchFamily="18" charset="0"/>
                <a:cs typeface="Times New Roman" panose="02020603050405020304" pitchFamily="18" charset="0"/>
              </a:rPr>
              <a:t>           Группировка </a:t>
            </a:r>
            <a:r>
              <a:rPr lang="ru-RU" sz="1500" dirty="0">
                <a:solidFill>
                  <a:schemeClr val="tx1"/>
                </a:solidFill>
                <a:latin typeface="Times New Roman" panose="02020603050405020304" pitchFamily="18" charset="0"/>
                <a:cs typeface="Times New Roman" panose="02020603050405020304" pitchFamily="18" charset="0"/>
              </a:rPr>
              <a:t>и финансирование муниципальных программ муниципального образования Юрьев-Польский район по </a:t>
            </a:r>
            <a:r>
              <a:rPr lang="ru-RU" sz="1500" dirty="0" smtClean="0">
                <a:solidFill>
                  <a:schemeClr val="tx1"/>
                </a:solidFill>
                <a:latin typeface="Times New Roman" panose="02020603050405020304" pitchFamily="18" charset="0"/>
                <a:cs typeface="Times New Roman" panose="02020603050405020304" pitchFamily="18" charset="0"/>
              </a:rPr>
              <a:t>направлениям:</a:t>
            </a:r>
            <a:endParaRPr lang="ru-RU" sz="15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4087709727"/>
              </p:ext>
            </p:extLst>
          </p:nvPr>
        </p:nvGraphicFramePr>
        <p:xfrm>
          <a:off x="426016" y="2733626"/>
          <a:ext cx="8361487" cy="3910648"/>
        </p:xfrm>
        <a:graphic>
          <a:graphicData uri="http://schemas.openxmlformats.org/drawingml/2006/table">
            <a:tbl>
              <a:tblPr/>
              <a:tblGrid>
                <a:gridCol w="5696074"/>
                <a:gridCol w="888471"/>
                <a:gridCol w="888471"/>
                <a:gridCol w="888471"/>
              </a:tblGrid>
              <a:tr h="394179">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Наименование показателя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gridSpan="3">
                  <a:txBody>
                    <a:bodyPr/>
                    <a:lstStyle/>
                    <a:p>
                      <a:endParaRPr lang="ru-RU" dirty="0"/>
                    </a:p>
                  </a:txBody>
                  <a:tcPr marL="90000" marR="90000" marT="45719"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70221">
                <a:tc vMerge="1">
                  <a:txBody>
                    <a:bodyPr/>
                    <a:lstStyle/>
                    <a:p>
                      <a:endParaRPr lang="ru-RU"/>
                    </a:p>
                  </a:txBody>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2021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2022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2023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606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Расходы  на реализацию муниципальных программ</a:t>
                      </a:r>
                    </a:p>
                  </a:txBody>
                  <a:tcPr marL="90000" marR="90000" marT="150525" marB="4571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799933,60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722029,20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772458,01</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r>
              <a:tr h="317471">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Сельское хозяйство </a:t>
                      </a:r>
                      <a:r>
                        <a:rPr lang="ru-RU" sz="1400" b="0" dirty="0" smtClean="0">
                          <a:effectLst/>
                          <a:latin typeface="Times New Roman" panose="02020603050405020304" pitchFamily="18" charset="0"/>
                          <a:cs typeface="Times New Roman" panose="02020603050405020304" pitchFamily="18" charset="0"/>
                        </a:rPr>
                        <a:t>(</a:t>
                      </a:r>
                      <a:r>
                        <a:rPr lang="en-US" sz="1400" b="0" dirty="0" smtClean="0">
                          <a:effectLst/>
                          <a:latin typeface="Times New Roman" panose="02020603050405020304" pitchFamily="18" charset="0"/>
                          <a:cs typeface="Times New Roman" panose="02020603050405020304" pitchFamily="18" charset="0"/>
                        </a:rPr>
                        <a:t>1</a:t>
                      </a:r>
                      <a:r>
                        <a:rPr lang="ru-RU" sz="1400" b="0" dirty="0" smtClean="0">
                          <a:effectLst/>
                          <a:latin typeface="Times New Roman" panose="02020603050405020304" pitchFamily="18" charset="0"/>
                          <a:cs typeface="Times New Roman" panose="02020603050405020304" pitchFamily="18" charset="0"/>
                        </a:rPr>
                        <a:t>программа)</a:t>
                      </a:r>
                      <a:endParaRPr lang="ru-RU" sz="1400" b="0" dirty="0" smtClean="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агропромышленного комплекса муниципального образования Юрьев- Польский район»</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6140,00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6202,00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5873,00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9680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Охрана окружающей среды </a:t>
                      </a:r>
                      <a:r>
                        <a:rPr lang="ru-RU" sz="1400" dirty="0" smtClean="0">
                          <a:effectLst/>
                          <a:latin typeface="Times New Roman" panose="02020603050405020304" pitchFamily="18" charset="0"/>
                          <a:cs typeface="Times New Roman" panose="02020603050405020304" pitchFamily="18" charset="0"/>
                        </a:rPr>
                        <a:t>(1 программа)</a:t>
                      </a:r>
                      <a:endParaRPr lang="ru-RU" sz="1400" dirty="0" smtClean="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«Экологическая</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безопасность территории муниципального образования Юрьев- Польский</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район на 2021-2024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1130,00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176,00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80,00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44674">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Предпринимательство</a:t>
                      </a:r>
                      <a:r>
                        <a:rPr lang="ru-RU" sz="1400" dirty="0" smtClean="0">
                          <a:effectLst/>
                          <a:latin typeface="Times New Roman" panose="02020603050405020304" pitchFamily="18" charset="0"/>
                          <a:cs typeface="Times New Roman" panose="02020603050405020304" pitchFamily="18" charset="0"/>
                        </a:rPr>
                        <a:t> (1 программа)</a:t>
                      </a:r>
                      <a:endParaRPr lang="ru-RU" sz="1400" dirty="0" smtClean="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«Содействие развитию малого и среднего предпринимательства в муниципальном образовании Юрьев- Польский</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район на 2020-2022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748658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708554805"/>
              </p:ext>
            </p:extLst>
          </p:nvPr>
        </p:nvGraphicFramePr>
        <p:xfrm>
          <a:off x="467544" y="116632"/>
          <a:ext cx="8145463" cy="6636577"/>
        </p:xfrm>
        <a:graphic>
          <a:graphicData uri="http://schemas.openxmlformats.org/drawingml/2006/table">
            <a:tbl>
              <a:tblPr/>
              <a:tblGrid>
                <a:gridCol w="5480050"/>
                <a:gridCol w="888471"/>
                <a:gridCol w="888471"/>
                <a:gridCol w="888471"/>
              </a:tblGrid>
              <a:tr h="0">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Наименование показателя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4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Сумма (тыс. руб.)</a:t>
                      </a:r>
                      <a:endParaRPr kumimoji="0" lang="ru-RU" sz="1400" b="0" i="0" u="none" strike="noStrike" cap="none" normalizeH="0" baseline="0" dirty="0" smtClean="0">
                        <a:ln>
                          <a:noFill/>
                        </a:ln>
                        <a:solidFill>
                          <a:schemeClr val="tx1">
                            <a:lumMod val="75000"/>
                            <a:lumOff val="25000"/>
                          </a:schemeClr>
                        </a:solidFill>
                        <a:effectLst/>
                        <a:latin typeface="Tahoma" pitchFamily="32" charset="0"/>
                        <a:cs typeface="Arial Unicode MS" pitchFamily="32" charset="0"/>
                      </a:endParaRPr>
                    </a:p>
                  </a:txBody>
                  <a:tcPr marL="90000" marR="90000" marT="45719"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70221">
                <a:tc vMerge="1">
                  <a:txBody>
                    <a:bodyPr/>
                    <a:lstStyle/>
                    <a:p>
                      <a:endParaRPr lang="ru-RU"/>
                    </a:p>
                  </a:txBody>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2021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2022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2023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31556">
                <a:tc>
                  <a:txBody>
                    <a:bodyPr/>
                    <a:lstStyle/>
                    <a:p>
                      <a:pPr>
                        <a:lnSpc>
                          <a:spcPct val="115000"/>
                        </a:lnSpc>
                        <a:spcAft>
                          <a:spcPts val="0"/>
                        </a:spcAft>
                      </a:pPr>
                      <a:r>
                        <a:rPr lang="ru-RU" sz="1400" b="1" dirty="0" smtClean="0">
                          <a:effectLst/>
                          <a:latin typeface="Times New Roman" panose="02020603050405020304" pitchFamily="18" charset="0"/>
                          <a:cs typeface="Times New Roman" panose="02020603050405020304" pitchFamily="18" charset="0"/>
                        </a:rPr>
                        <a:t>Привлечение инвестиций </a:t>
                      </a:r>
                      <a:r>
                        <a:rPr lang="ru-RU" sz="1400" dirty="0" smtClean="0">
                          <a:effectLst/>
                          <a:latin typeface="Times New Roman" panose="02020603050405020304" pitchFamily="18" charset="0"/>
                          <a:cs typeface="Times New Roman" panose="02020603050405020304" pitchFamily="18" charset="0"/>
                        </a:rPr>
                        <a:t>(1 программа)</a:t>
                      </a:r>
                      <a:endParaRPr lang="ru-RU" sz="1400" dirty="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«Модернизация и развитие коммунальной инфраструктуры МО Юрьев-Польский район на 2020-2024 г.г.»</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13663,40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5500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78460,00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58756">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Эффективная власть </a:t>
                      </a:r>
                      <a:r>
                        <a:rPr lang="ru-RU" sz="1400" dirty="0" smtClean="0">
                          <a:effectLst/>
                          <a:latin typeface="Times New Roman" panose="02020603050405020304" pitchFamily="18" charset="0"/>
                          <a:cs typeface="Times New Roman" panose="02020603050405020304" pitchFamily="18" charset="0"/>
                        </a:rPr>
                        <a:t>(5 программ)</a:t>
                      </a: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"Управление муниципальными финансами и муниципальным долгом </a:t>
                      </a:r>
                      <a:r>
                        <a:rPr kumimoji="0" lang="ru-RU" sz="1200" b="1" i="0" u="none" strike="noStrike" cap="none" normalizeH="0" baseline="0" dirty="0" err="1" smtClean="0">
                          <a:ln>
                            <a:noFill/>
                          </a:ln>
                          <a:solidFill>
                            <a:schemeClr val="tx1">
                              <a:lumMod val="75000"/>
                              <a:lumOff val="25000"/>
                            </a:schemeClr>
                          </a:solidFill>
                          <a:effectLst/>
                          <a:latin typeface="Times New Roman" pitchFamily="16" charset="0"/>
                          <a:cs typeface="Times New Roman" pitchFamily="16" charset="0"/>
                        </a:rPr>
                        <a:t>Юрьев-Польского</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района" </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56020,40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30104,20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28788,30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информатизации администрации  МО Юрьев- Польский район на 2020-2022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440,00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340,00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«Обеспечение территории Юрьев- Польского района документами территориального планирования»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311,00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301,00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280,00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«Оказание поддержки деятельности социально ориентированных некоммерческих организаций  в муниципальном образовании Юрьев- Польский район на 2020-2022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25,00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25,00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муниципальной службы в муниципальном образовании Юрьев- Польский район на 2020-2022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243,00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243,00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6319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Дорожная деятельность </a:t>
                      </a:r>
                      <a:r>
                        <a:rPr lang="ru-RU" sz="1400" dirty="0" smtClean="0">
                          <a:effectLst/>
                          <a:latin typeface="Times New Roman" panose="02020603050405020304" pitchFamily="18" charset="0"/>
                          <a:cs typeface="Times New Roman" panose="02020603050405020304" pitchFamily="18" charset="0"/>
                        </a:rPr>
                        <a:t>(1 программа)</a:t>
                      </a:r>
                      <a:endParaRPr lang="ru-RU" sz="1400" dirty="0" smtClean="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сети автомобильных дорог общего пользования местного значения  муниципального образования Юрьев- Польский район»</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22195,00</a:t>
                      </a:r>
                    </a:p>
                  </a:txBody>
                  <a:tcPr marL="90000" marR="90000" marT="13342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22250,00</a:t>
                      </a:r>
                    </a:p>
                  </a:txBody>
                  <a:tcPr marL="90000" marR="90000" marT="13342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22300,00</a:t>
                      </a:r>
                    </a:p>
                  </a:txBody>
                  <a:tcPr marL="90000" marR="90000" marT="13342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33667">
                <a:tc>
                  <a:txBody>
                    <a:bodyPr/>
                    <a:lstStyle/>
                    <a:p>
                      <a:pPr>
                        <a:lnSpc>
                          <a:spcPct val="115000"/>
                        </a:lnSpc>
                        <a:spcAft>
                          <a:spcPts val="0"/>
                        </a:spcAft>
                      </a:pPr>
                      <a:r>
                        <a:rPr lang="ru-RU" sz="1400" b="1" dirty="0" smtClean="0">
                          <a:effectLst/>
                          <a:latin typeface="Times New Roman" panose="02020603050405020304" pitchFamily="18" charset="0"/>
                          <a:cs typeface="Times New Roman" panose="02020603050405020304" pitchFamily="18" charset="0"/>
                        </a:rPr>
                        <a:t>Образование</a:t>
                      </a:r>
                      <a:r>
                        <a:rPr lang="ru-RU" sz="1400" dirty="0" smtClean="0">
                          <a:effectLst/>
                          <a:latin typeface="Times New Roman" panose="02020603050405020304" pitchFamily="18" charset="0"/>
                          <a:cs typeface="Times New Roman" panose="02020603050405020304" pitchFamily="18" charset="0"/>
                        </a:rPr>
                        <a:t> (1 программа)</a:t>
                      </a:r>
                      <a:endParaRPr lang="ru-RU" sz="1400" dirty="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6468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образования на территории муниципального</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образования Юрьев- Польский район на 2020-2025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548504,40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518009,20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512669,50</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04062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042988" y="377825"/>
            <a:ext cx="7572375"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Гражданин, его участие в бюджетном процессе</a:t>
            </a:r>
          </a:p>
        </p:txBody>
      </p:sp>
      <p:sp>
        <p:nvSpPr>
          <p:cNvPr id="10243" name="AutoShape 2"/>
          <p:cNvSpPr>
            <a:spLocks noChangeArrowheads="1"/>
          </p:cNvSpPr>
          <p:nvPr/>
        </p:nvSpPr>
        <p:spPr bwMode="auto">
          <a:xfrm>
            <a:off x="395537" y="3478212"/>
            <a:ext cx="2385386" cy="1706563"/>
          </a:xfrm>
          <a:prstGeom prst="roundRect">
            <a:avLst>
              <a:gd name="adj" fmla="val 16667"/>
            </a:avLst>
          </a:prstGeom>
          <a:solidFill>
            <a:schemeClr val="accent4">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u="sng" dirty="0" smtClean="0">
                <a:solidFill>
                  <a:srgbClr val="000000"/>
                </a:solidFill>
                <a:latin typeface="Times New Roman" panose="02020603050405020304" pitchFamily="18" charset="0"/>
                <a:cs typeface="Times New Roman" panose="02020603050405020304" pitchFamily="18" charset="0"/>
              </a:rPr>
              <a:t>Гражданин </a:t>
            </a:r>
          </a:p>
          <a:p>
            <a:pPr algn="ctr" eaLnBrk="1" hangingPunct="1">
              <a:buClrTx/>
              <a:buFontTx/>
              <a:buNone/>
              <a:defRPr/>
            </a:pPr>
            <a:r>
              <a:rPr lang="ru-RU" altLang="ru-RU" sz="1400" u="sng" dirty="0" smtClean="0">
                <a:solidFill>
                  <a:srgbClr val="000000"/>
                </a:solidFill>
                <a:latin typeface="Times New Roman" panose="02020603050405020304" pitchFamily="18" charset="0"/>
                <a:cs typeface="Times New Roman" panose="02020603050405020304" pitchFamily="18" charset="0"/>
              </a:rPr>
              <a:t>как налогоплательщик</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(помогает</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формировать </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доходную часть бюджета</a:t>
            </a:r>
          </a:p>
        </p:txBody>
      </p:sp>
      <p:sp>
        <p:nvSpPr>
          <p:cNvPr id="10246" name="AutoShape 5"/>
          <p:cNvSpPr>
            <a:spLocks noChangeArrowheads="1"/>
          </p:cNvSpPr>
          <p:nvPr/>
        </p:nvSpPr>
        <p:spPr bwMode="auto">
          <a:xfrm>
            <a:off x="6227763" y="3478214"/>
            <a:ext cx="2797867" cy="1706562"/>
          </a:xfrm>
          <a:prstGeom prst="roundRect">
            <a:avLst>
              <a:gd name="adj" fmla="val 16667"/>
            </a:avLst>
          </a:prstGeom>
          <a:solidFill>
            <a:srgbClr val="C7F797"/>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Гражданин как получатель </a:t>
            </a:r>
          </a:p>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социальных гарантий</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(расходная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часть бюджета- образование, ЖКХ,</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социальные льготы и другие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направления социальных гарантий)</a:t>
            </a:r>
          </a:p>
          <a:p>
            <a:pPr algn="ctr" eaLnBrk="1" hangingPunct="1">
              <a:spcBef>
                <a:spcPct val="0"/>
              </a:spcBef>
              <a:spcAft>
                <a:spcPct val="0"/>
              </a:spcAft>
              <a:buClrTx/>
              <a:buSzPct val="100000"/>
              <a:buFontTx/>
              <a:buNone/>
            </a:pPr>
            <a:endParaRPr lang="ru-RU" altLang="ru-RU" sz="1400" dirty="0">
              <a:solidFill>
                <a:srgbClr val="000000"/>
              </a:solidFill>
              <a:latin typeface="Times New Roman" panose="02020603050405020304" pitchFamily="18" charset="0"/>
              <a:cs typeface="Times New Roman" panose="02020603050405020304" pitchFamily="18" charset="0"/>
            </a:endParaRPr>
          </a:p>
        </p:txBody>
      </p:sp>
      <p:sp>
        <p:nvSpPr>
          <p:cNvPr id="10248" name="Oval 7"/>
          <p:cNvSpPr>
            <a:spLocks noChangeArrowheads="1"/>
          </p:cNvSpPr>
          <p:nvPr/>
        </p:nvSpPr>
        <p:spPr bwMode="auto">
          <a:xfrm>
            <a:off x="764797" y="2420888"/>
            <a:ext cx="1646963" cy="936104"/>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Прочие налоговые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платежи</a:t>
            </a:r>
          </a:p>
        </p:txBody>
      </p:sp>
      <p:sp>
        <p:nvSpPr>
          <p:cNvPr id="10249" name="Oval 8"/>
          <p:cNvSpPr>
            <a:spLocks noChangeArrowheads="1"/>
          </p:cNvSpPr>
          <p:nvPr/>
        </p:nvSpPr>
        <p:spPr bwMode="auto">
          <a:xfrm>
            <a:off x="2642222" y="1096963"/>
            <a:ext cx="1313676" cy="588925"/>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err="1">
                <a:solidFill>
                  <a:srgbClr val="000000"/>
                </a:solidFill>
                <a:latin typeface="Times New Roman" panose="02020603050405020304" pitchFamily="18" charset="0"/>
                <a:cs typeface="Times New Roman" panose="02020603050405020304" pitchFamily="18" charset="0"/>
              </a:rPr>
              <a:t>Гос.пошлина</a:t>
            </a:r>
            <a:endParaRPr lang="ru-RU" altLang="ru-RU" sz="1400" dirty="0">
              <a:solidFill>
                <a:srgbClr val="000000"/>
              </a:solidFill>
              <a:latin typeface="Times New Roman" panose="02020603050405020304" pitchFamily="18" charset="0"/>
              <a:cs typeface="Times New Roman" panose="02020603050405020304" pitchFamily="18" charset="0"/>
            </a:endParaRPr>
          </a:p>
        </p:txBody>
      </p:sp>
      <p:sp>
        <p:nvSpPr>
          <p:cNvPr id="10250" name="Oval 9"/>
          <p:cNvSpPr>
            <a:spLocks noChangeArrowheads="1"/>
          </p:cNvSpPr>
          <p:nvPr/>
        </p:nvSpPr>
        <p:spPr bwMode="auto">
          <a:xfrm>
            <a:off x="4242022" y="1071664"/>
            <a:ext cx="1409700" cy="531812"/>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НДФЛ</a:t>
            </a:r>
          </a:p>
        </p:txBody>
      </p:sp>
      <p:sp>
        <p:nvSpPr>
          <p:cNvPr id="10251" name="Oval 10"/>
          <p:cNvSpPr>
            <a:spLocks noChangeArrowheads="1"/>
          </p:cNvSpPr>
          <p:nvPr/>
        </p:nvSpPr>
        <p:spPr bwMode="auto">
          <a:xfrm>
            <a:off x="1259632" y="1484784"/>
            <a:ext cx="1351708" cy="788143"/>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Штрафы,</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санкции</a:t>
            </a:r>
          </a:p>
        </p:txBody>
      </p:sp>
      <p:pic>
        <p:nvPicPr>
          <p:cNvPr id="10252"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07904" y="3141663"/>
            <a:ext cx="1703388" cy="1924050"/>
          </a:xfrm>
          <a:prstGeom prst="rect">
            <a:avLst/>
          </a:prstGeom>
          <a:noFill/>
          <a:ln>
            <a:noFill/>
          </a:ln>
          <a:effectLst>
            <a:outerShdw dist="139498" dir="2700000" algn="ctr" rotWithShape="0">
              <a:srgbClr val="808080">
                <a:alpha val="91005"/>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025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88363" y="188913"/>
            <a:ext cx="47625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Стрелка вниз 1"/>
          <p:cNvSpPr/>
          <p:nvPr/>
        </p:nvSpPr>
        <p:spPr>
          <a:xfrm rot="13822365">
            <a:off x="3081436" y="3783040"/>
            <a:ext cx="265981" cy="91809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rot="18352916">
            <a:off x="5738896" y="3738440"/>
            <a:ext cx="311229" cy="838127"/>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449018743"/>
              </p:ext>
            </p:extLst>
          </p:nvPr>
        </p:nvGraphicFramePr>
        <p:xfrm>
          <a:off x="539552" y="260648"/>
          <a:ext cx="8145463" cy="6232013"/>
        </p:xfrm>
        <a:graphic>
          <a:graphicData uri="http://schemas.openxmlformats.org/drawingml/2006/table">
            <a:tbl>
              <a:tblPr/>
              <a:tblGrid>
                <a:gridCol w="5480050"/>
                <a:gridCol w="888471"/>
                <a:gridCol w="888471"/>
                <a:gridCol w="888471"/>
              </a:tblGrid>
              <a:tr h="0">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Наименование показателя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4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Сумма (тыс. руб.)</a:t>
                      </a:r>
                      <a:endParaRPr kumimoji="0" lang="ru-RU" sz="1400" b="0" i="0" u="none" strike="noStrike" cap="none" normalizeH="0" baseline="0" dirty="0" smtClean="0">
                        <a:ln>
                          <a:noFill/>
                        </a:ln>
                        <a:solidFill>
                          <a:schemeClr val="tx1">
                            <a:lumMod val="75000"/>
                            <a:lumOff val="25000"/>
                          </a:schemeClr>
                        </a:solidFill>
                        <a:effectLst/>
                        <a:latin typeface="Tahoma" pitchFamily="32" charset="0"/>
                        <a:cs typeface="Arial Unicode MS" pitchFamily="32" charset="0"/>
                      </a:endParaRPr>
                    </a:p>
                  </a:txBody>
                  <a:tcPr marL="90000" marR="90000" marT="45719"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70221">
                <a:tc vMerge="1">
                  <a:txBody>
                    <a:bodyPr/>
                    <a:lstStyle/>
                    <a:p>
                      <a:endParaRPr lang="ru-RU"/>
                    </a:p>
                  </a:txBody>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2021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2022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2023 год</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315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400" b="1" dirty="0" smtClean="0">
                          <a:effectLst/>
                          <a:latin typeface="Times New Roman" panose="02020603050405020304" pitchFamily="18" charset="0"/>
                          <a:cs typeface="Times New Roman" panose="02020603050405020304" pitchFamily="18" charset="0"/>
                        </a:rPr>
                        <a:t>Спорт</a:t>
                      </a:r>
                      <a:r>
                        <a:rPr lang="ru-RU" sz="1400" dirty="0" smtClean="0">
                          <a:effectLst/>
                          <a:latin typeface="Times New Roman" panose="02020603050405020304" pitchFamily="18" charset="0"/>
                          <a:cs typeface="Times New Roman" panose="02020603050405020304" pitchFamily="18" charset="0"/>
                        </a:rPr>
                        <a:t> (1 программа)</a:t>
                      </a:r>
                      <a:endParaRPr lang="ru-RU" sz="1400" dirty="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физической культуры и спорта на территории</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муниципального образования Юрьев- Польский район на 2021-2024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520,00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530,00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540,00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72869">
                <a:tc>
                  <a:txBody>
                    <a:bodyPr/>
                    <a:lstStyle/>
                    <a:p>
                      <a:pPr>
                        <a:lnSpc>
                          <a:spcPct val="115000"/>
                        </a:lnSpc>
                        <a:spcAft>
                          <a:spcPts val="0"/>
                        </a:spcAft>
                      </a:pPr>
                      <a:r>
                        <a:rPr lang="ru-RU" sz="1400" b="1" dirty="0" smtClean="0">
                          <a:effectLst/>
                          <a:latin typeface="Times New Roman" panose="02020603050405020304" pitchFamily="18" charset="0"/>
                          <a:cs typeface="Times New Roman" panose="02020603050405020304" pitchFamily="18" charset="0"/>
                        </a:rPr>
                        <a:t>Безопасность</a:t>
                      </a:r>
                      <a:r>
                        <a:rPr lang="ru-RU" sz="1400" dirty="0" smtClean="0">
                          <a:effectLst/>
                          <a:latin typeface="Times New Roman" panose="02020603050405020304" pitchFamily="18" charset="0"/>
                          <a:cs typeface="Times New Roman" panose="02020603050405020304" pitchFamily="18" charset="0"/>
                        </a:rPr>
                        <a:t> (3 программы)</a:t>
                      </a:r>
                      <a:endParaRPr lang="ru-RU" sz="1400" dirty="0">
                        <a:effectLst/>
                        <a:latin typeface="Times New Roman" panose="02020603050405020304" pitchFamily="18" charset="0"/>
                        <a:ea typeface="Calibri"/>
                        <a:cs typeface="Times New Roman" panose="02020603050405020304" pitchFamily="18"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«Обеспечение общественного порядка и профилактики правонарушений на территории муниципального образования Юрьев- Польский район на 2021-2023 </a:t>
                      </a:r>
                      <a:r>
                        <a:rPr kumimoji="0" lang="ru-RU" sz="1200" b="1" i="0" u="none" strike="noStrike" cap="none" normalizeH="0" baseline="0" dirty="0" err="1" smtClean="0">
                          <a:ln>
                            <a:noFill/>
                          </a:ln>
                          <a:solidFill>
                            <a:schemeClr val="tx1">
                              <a:lumMod val="75000"/>
                              <a:lumOff val="25000"/>
                            </a:schemeClr>
                          </a:solidFill>
                          <a:effectLst/>
                          <a:latin typeface="Times New Roman" pitchFamily="16" charset="0"/>
                          <a:cs typeface="Times New Roman" pitchFamily="16" charset="0"/>
                        </a:rPr>
                        <a:t>г.г</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5,00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системы гражданской обороны,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Юрьев- Польский район на 2021-2024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1079,00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1094,00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994,00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«Комплексные меры противодействия злоупотреблению наркотиками и их незаконному обороту на территории МО Юрьев- Польский район на 2021-2023 годы»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18,00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18,00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18,00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34431">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dirty="0" smtClean="0">
                          <a:effectLst/>
                          <a:latin typeface="Times New Roman" panose="02020603050405020304" pitchFamily="18" charset="0"/>
                          <a:cs typeface="Times New Roman" panose="02020603050405020304" pitchFamily="18" charset="0"/>
                        </a:rPr>
                        <a:t>Культура и туризм </a:t>
                      </a:r>
                      <a:r>
                        <a:rPr lang="ru-RU" sz="1400" dirty="0" smtClean="0">
                          <a:effectLst/>
                          <a:latin typeface="Times New Roman" panose="02020603050405020304" pitchFamily="18" charset="0"/>
                          <a:cs typeface="Times New Roman" panose="02020603050405020304" pitchFamily="18" charset="0"/>
                        </a:rPr>
                        <a:t>(1 программа)</a:t>
                      </a: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культуры и туризма муниципального образования Юрьев- Польский</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район»</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147850,10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137131,80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122450,21</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0307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Times New Roman" pitchFamily="16" charset="0"/>
                          <a:cs typeface="Times New Roman" pitchFamily="16" charset="0"/>
                        </a:rPr>
                        <a:t>Социальная защита </a:t>
                      </a: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(1 программы)</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Муниципальная программа «Формирование доступной среды жизнедеятельности для инвалидов муниципального</a:t>
                      </a:r>
                      <a:r>
                        <a:rPr kumimoji="0" lang="ru-RU" sz="1000" b="0"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 </a:t>
                      </a: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образования Юрьев- Польский район на 2020-2025 годы»</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endParaRP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1684,30</a:t>
                      </a:r>
                    </a:p>
                  </a:txBody>
                  <a:tcPr marL="90000" marR="90000" marT="150528"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lumMod val="75000"/>
                              <a:lumOff val="25000"/>
                            </a:schemeClr>
                          </a:solidFill>
                          <a:effectLst/>
                          <a:latin typeface="Times New Roman" pitchFamily="16" charset="0"/>
                          <a:cs typeface="Times New Roman" pitchFamily="16" charset="0"/>
                        </a:rPr>
                        <a:t>0,00</a:t>
                      </a:r>
                    </a:p>
                  </a:txBody>
                  <a:tcPr marL="90000" marR="90000" marT="133417"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071256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79388" y="1125538"/>
            <a:ext cx="8640762" cy="539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000" dirty="0" smtClean="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smtClean="0">
                <a:solidFill>
                  <a:srgbClr val="FF5050"/>
                </a:solidFill>
                <a:latin typeface="Candara" pitchFamily="32" charset="0"/>
              </a:rPr>
              <a:t>                                    Цели программы</a:t>
            </a:r>
          </a:p>
          <a:p>
            <a:pPr algn="just" eaLnBrk="1" hangingPunct="1">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-создание необходимых условий для достижения открытости, результативности и эффективности при осуществлении должностных обязанностей;</a:t>
            </a:r>
          </a:p>
          <a:p>
            <a:pPr algn="just" eaLnBrk="1" hangingPunct="1">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-обеспечение оперативности и полноты общественного контроля над деятельностью органов местного самоуправления;</a:t>
            </a:r>
          </a:p>
          <a:p>
            <a:pPr algn="just" eaLnBrk="1" hangingPunct="1">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-обеспечение актуальности, целостности и безопасности информационных систем и ресурсов МО Юрьев- польский район</a:t>
            </a:r>
          </a:p>
          <a:p>
            <a:pPr algn="just" eaLnBrk="1" hangingPunct="1">
              <a:spcBef>
                <a:spcPts val="500"/>
              </a:spcBef>
              <a:spcAft>
                <a:spcPct val="0"/>
              </a:spcAft>
              <a:buClrTx/>
              <a:buSzPct val="100000"/>
              <a:buFontTx/>
              <a:buNone/>
            </a:pPr>
            <a:endParaRPr lang="ru-RU" altLang="ru-RU" sz="2000" dirty="0" smtClean="0">
              <a:solidFill>
                <a:srgbClr val="000000"/>
              </a:solidFill>
              <a:latin typeface="Times New Roman" pitchFamily="16" charset="0"/>
              <a:cs typeface="Times New Roman" pitchFamily="16" charset="0"/>
            </a:endParaRPr>
          </a:p>
          <a:p>
            <a:pPr eaLnBrk="1" hangingPunct="1">
              <a:spcBef>
                <a:spcPts val="500"/>
              </a:spcBef>
              <a:spcAft>
                <a:spcPct val="0"/>
              </a:spcAft>
              <a:buClrTx/>
              <a:buSzPct val="100000"/>
              <a:buNone/>
            </a:pPr>
            <a:endParaRPr lang="ru-RU" altLang="ru-RU" sz="1800" dirty="0" smtClean="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2021 год – 440,00 тыс. рублей</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2022 год – 340,00 тыс. рублей</a:t>
            </a:r>
          </a:p>
          <a:p>
            <a:pPr eaLnBrk="1" hangingPunct="1">
              <a:spcBef>
                <a:spcPts val="500"/>
              </a:spcBef>
              <a:spcAft>
                <a:spcPct val="0"/>
              </a:spcAft>
              <a:buClrTx/>
              <a:buSzPct val="100000"/>
              <a:buNone/>
            </a:pPr>
            <a:endParaRPr lang="ru-RU" altLang="ru-RU" sz="1800" dirty="0" smtClean="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6323" name="Text Box 2"/>
          <p:cNvSpPr txBox="1">
            <a:spLocks noChangeArrowheads="1"/>
          </p:cNvSpPr>
          <p:nvPr/>
        </p:nvSpPr>
        <p:spPr bwMode="auto">
          <a:xfrm>
            <a:off x="457200" y="260350"/>
            <a:ext cx="829151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«Развитие информатизации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администрации МО Юрьев- Польский район </a:t>
            </a:r>
            <a:r>
              <a:rPr lang="ru-RU" altLang="ru-RU" sz="2000" dirty="0" smtClean="0">
                <a:solidFill>
                  <a:srgbClr val="7030A0"/>
                </a:solidFill>
                <a:latin typeface="Times New Roman" pitchFamily="16" charset="0"/>
              </a:rPr>
              <a:t>2020-2022 </a:t>
            </a:r>
            <a:r>
              <a:rPr lang="ru-RU" altLang="ru-RU" sz="2000" dirty="0">
                <a:solidFill>
                  <a:srgbClr val="7030A0"/>
                </a:solidFill>
                <a:latin typeface="Candara" pitchFamily="32" charset="0"/>
              </a:rPr>
              <a:t>годы»</a:t>
            </a:r>
          </a:p>
        </p:txBody>
      </p:sp>
      <p:pic>
        <p:nvPicPr>
          <p:cNvPr id="5632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1350" y="4735513"/>
            <a:ext cx="3109913"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99555" y="3659880"/>
            <a:ext cx="2684414" cy="1785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7346" name="Text Box 1"/>
          <p:cNvSpPr txBox="1">
            <a:spLocks noChangeArrowheads="1"/>
          </p:cNvSpPr>
          <p:nvPr/>
        </p:nvSpPr>
        <p:spPr bwMode="auto">
          <a:xfrm>
            <a:off x="755576" y="1341439"/>
            <a:ext cx="8388424" cy="5516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800" dirty="0">
                <a:solidFill>
                  <a:srgbClr val="FF5050"/>
                </a:solidFill>
                <a:latin typeface="Candara" pitchFamily="32" charset="0"/>
              </a:rPr>
              <a:t>                              </a:t>
            </a:r>
            <a:endParaRPr lang="ru-RU" altLang="ru-RU" sz="2800" dirty="0" smtClean="0">
              <a:solidFill>
                <a:srgbClr val="FF5050"/>
              </a:solidFill>
              <a:latin typeface="Candara" pitchFamily="32" charset="0"/>
            </a:endParaRPr>
          </a:p>
          <a:p>
            <a:pPr algn="ctr" eaLnBrk="1" hangingPunct="1">
              <a:lnSpc>
                <a:spcPct val="90000"/>
              </a:lnSpc>
              <a:spcBef>
                <a:spcPts val="700"/>
              </a:spcBef>
              <a:spcAft>
                <a:spcPct val="0"/>
              </a:spcAft>
              <a:buClrTx/>
              <a:buSzPct val="100000"/>
              <a:buFontTx/>
              <a:buNone/>
            </a:pPr>
            <a:r>
              <a:rPr lang="ru-RU" altLang="ru-RU" sz="2800" dirty="0" smtClean="0">
                <a:solidFill>
                  <a:srgbClr val="FF5050"/>
                </a:solidFill>
                <a:latin typeface="Candara" pitchFamily="32" charset="0"/>
              </a:rPr>
              <a:t>Цели </a:t>
            </a:r>
            <a:r>
              <a:rPr lang="ru-RU" altLang="ru-RU" sz="2800" dirty="0">
                <a:solidFill>
                  <a:srgbClr val="FF5050"/>
                </a:solidFill>
                <a:latin typeface="Candara" pitchFamily="32" charset="0"/>
              </a:rPr>
              <a:t>программы</a:t>
            </a:r>
          </a:p>
          <a:p>
            <a:pPr eaLnBrk="1" hangingPunct="1">
              <a:lnSpc>
                <a:spcPct val="90000"/>
              </a:lnSpc>
              <a:spcBef>
                <a:spcPts val="450"/>
              </a:spcBef>
              <a:spcAft>
                <a:spcPct val="0"/>
              </a:spcAft>
              <a:buClrTx/>
              <a:buSzPct val="100000"/>
              <a:buFontTx/>
              <a:buNone/>
            </a:pPr>
            <a:endParaRPr lang="ru-RU" altLang="ru-RU" sz="1800" dirty="0">
              <a:solidFill>
                <a:srgbClr val="073E87"/>
              </a:solidFill>
              <a:latin typeface="Candara" pitchFamily="32" charset="0"/>
            </a:endParaRP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 содействие </a:t>
            </a:r>
            <a:r>
              <a:rPr lang="ru-RU" altLang="ru-RU" sz="1800" dirty="0">
                <a:solidFill>
                  <a:srgbClr val="000000"/>
                </a:solidFill>
                <a:latin typeface="Times New Roman" pitchFamily="16" charset="0"/>
                <a:cs typeface="Times New Roman" pitchFamily="16" charset="0"/>
              </a:rPr>
              <a:t>развитию субъектов малого и среднего предпринимательства </a:t>
            </a: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Юрьев- Польского района;</a:t>
            </a: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содействие повышению конкурентоспособности малого и среднего бизнеса</a:t>
            </a:r>
            <a:endParaRPr lang="ru-RU" altLang="ru-RU" sz="1800" dirty="0">
              <a:solidFill>
                <a:srgbClr val="000000"/>
              </a:solidFill>
              <a:latin typeface="Times New Roman" pitchFamily="16" charset="0"/>
              <a:cs typeface="Times New Roman" pitchFamily="16" charset="0"/>
            </a:endParaRPr>
          </a:p>
          <a:p>
            <a:pPr eaLnBrk="1" hangingPunct="1">
              <a:lnSpc>
                <a:spcPct val="90000"/>
              </a:lnSpc>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100,00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100,00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700"/>
              </a:spcBef>
              <a:spcAft>
                <a:spcPct val="0"/>
              </a:spcAft>
              <a:buClrTx/>
              <a:buSzPct val="100000"/>
              <a:buFontTx/>
              <a:buNone/>
            </a:pPr>
            <a:endParaRPr lang="ru-RU" altLang="ru-RU" sz="2000" dirty="0" smtClean="0">
              <a:solidFill>
                <a:srgbClr val="073E87"/>
              </a:solidFill>
              <a:latin typeface="Times New Roman" panose="02020603050405020304" pitchFamily="18" charset="0"/>
              <a:cs typeface="Times New Roman" panose="02020603050405020304" pitchFamily="18"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p:txBody>
      </p:sp>
      <p:sp>
        <p:nvSpPr>
          <p:cNvPr id="57347" name="Text Box 2"/>
          <p:cNvSpPr txBox="1">
            <a:spLocks noChangeArrowheads="1"/>
          </p:cNvSpPr>
          <p:nvPr/>
        </p:nvSpPr>
        <p:spPr bwMode="auto">
          <a:xfrm>
            <a:off x="384175" y="404813"/>
            <a:ext cx="8291513"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«Содействие развитию малого и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среднего </a:t>
            </a:r>
            <a:r>
              <a:rPr lang="ru-RU" altLang="ru-RU" sz="2000" dirty="0" smtClean="0">
                <a:solidFill>
                  <a:srgbClr val="7030A0"/>
                </a:solidFill>
                <a:latin typeface="Candara" pitchFamily="32" charset="0"/>
              </a:rPr>
              <a:t>предпринимательства в </a:t>
            </a:r>
            <a:r>
              <a:rPr lang="ru-RU" altLang="ru-RU" sz="2000" dirty="0">
                <a:solidFill>
                  <a:srgbClr val="7030A0"/>
                </a:solidFill>
                <a:latin typeface="Candara" pitchFamily="32" charset="0"/>
              </a:rPr>
              <a:t>муниципальном образовании Юрьев-Польский район </a:t>
            </a:r>
            <a:r>
              <a:rPr lang="ru-RU" altLang="ru-RU" sz="2000" dirty="0" smtClean="0">
                <a:solidFill>
                  <a:srgbClr val="7030A0"/>
                </a:solidFill>
                <a:latin typeface="Candara" pitchFamily="32" charset="0"/>
              </a:rPr>
              <a:t>на </a:t>
            </a:r>
            <a:r>
              <a:rPr lang="ru-RU" altLang="ru-RU" sz="2000" dirty="0" smtClean="0">
                <a:solidFill>
                  <a:srgbClr val="7030A0"/>
                </a:solidFill>
                <a:latin typeface="Times New Roman" pitchFamily="16" charset="0"/>
              </a:rPr>
              <a:t>2020-2022</a:t>
            </a:r>
            <a:r>
              <a:rPr lang="ru-RU" altLang="ru-RU" sz="2000" dirty="0" smtClean="0">
                <a:solidFill>
                  <a:srgbClr val="7030A0"/>
                </a:solidFill>
                <a:latin typeface="Candara" pitchFamily="32" charset="0"/>
              </a:rPr>
              <a:t> </a:t>
            </a:r>
            <a:r>
              <a:rPr lang="ru-RU" altLang="ru-RU" sz="2000" dirty="0">
                <a:solidFill>
                  <a:srgbClr val="7030A0"/>
                </a:solidFill>
                <a:latin typeface="Candara" pitchFamily="32" charset="0"/>
              </a:rPr>
              <a:t>годы»</a:t>
            </a:r>
          </a:p>
        </p:txBody>
      </p:sp>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2541" y="3631996"/>
            <a:ext cx="3089275"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16416" y="104466"/>
            <a:ext cx="709213" cy="8851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323850" y="1125538"/>
            <a:ext cx="8362950" cy="532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-совершенствование системы профилактики </a:t>
            </a:r>
            <a:r>
              <a:rPr lang="ru-RU" altLang="ru-RU" sz="2000" dirty="0" smtClean="0">
                <a:solidFill>
                  <a:srgbClr val="000000"/>
                </a:solidFill>
                <a:latin typeface="Candara" pitchFamily="32" charset="0"/>
              </a:rPr>
              <a:t>правонарушений;</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-комплексное обеспечения </a:t>
            </a:r>
            <a:r>
              <a:rPr lang="ru-RU" altLang="ru-RU" sz="2000" dirty="0" smtClean="0">
                <a:solidFill>
                  <a:srgbClr val="000000"/>
                </a:solidFill>
                <a:latin typeface="Candara" pitchFamily="32" charset="0"/>
              </a:rPr>
              <a:t>правопорядка;</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-повышение уровня личной безопасности граждан и их </a:t>
            </a:r>
            <a:r>
              <a:rPr lang="ru-RU" altLang="ru-RU" sz="2000" dirty="0" smtClean="0">
                <a:solidFill>
                  <a:srgbClr val="000000"/>
                </a:solidFill>
                <a:latin typeface="Candara" pitchFamily="32" charset="0"/>
              </a:rPr>
              <a:t>собственности;</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-снижение уровня </a:t>
            </a:r>
            <a:r>
              <a:rPr lang="ru-RU" altLang="ru-RU" sz="2000" dirty="0" smtClean="0">
                <a:solidFill>
                  <a:srgbClr val="000000"/>
                </a:solidFill>
                <a:latin typeface="Candara" pitchFamily="32" charset="0"/>
              </a:rPr>
              <a:t>коррупции;</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-повышение уровня доверия населения к органам </a:t>
            </a:r>
            <a:r>
              <a:rPr lang="ru-RU" altLang="ru-RU" sz="2000" dirty="0" smtClean="0">
                <a:solidFill>
                  <a:srgbClr val="000000"/>
                </a:solidFill>
                <a:latin typeface="Candara" pitchFamily="32" charset="0"/>
              </a:rPr>
              <a:t>государственной</a:t>
            </a:r>
          </a:p>
          <a:p>
            <a:pPr algn="just" eaLnBrk="1" hangingPunct="1">
              <a:lnSpc>
                <a:spcPct val="90000"/>
              </a:lnSpc>
              <a:spcBef>
                <a:spcPts val="500"/>
              </a:spcBef>
              <a:spcAft>
                <a:spcPct val="0"/>
              </a:spcAft>
              <a:buClrTx/>
              <a:buSzPct val="100000"/>
              <a:buFontTx/>
              <a:buNone/>
            </a:pPr>
            <a:r>
              <a:rPr lang="ru-RU" altLang="ru-RU" sz="2000" dirty="0" smtClean="0">
                <a:solidFill>
                  <a:srgbClr val="000000"/>
                </a:solidFill>
                <a:latin typeface="Candara" pitchFamily="32" charset="0"/>
              </a:rPr>
              <a:t>  власти </a:t>
            </a:r>
            <a:r>
              <a:rPr lang="ru-RU" altLang="ru-RU" sz="2000" dirty="0">
                <a:solidFill>
                  <a:srgbClr val="000000"/>
                </a:solidFill>
                <a:latin typeface="Candara" pitchFamily="32" charset="0"/>
              </a:rPr>
              <a:t>в сфере обеспечения безопасности</a:t>
            </a: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10,00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5</a:t>
            </a:r>
            <a:r>
              <a:rPr lang="ru-RU" altLang="ru-RU" sz="2000" dirty="0" smtClean="0">
                <a:solidFill>
                  <a:srgbClr val="03706D"/>
                </a:solidFill>
                <a:latin typeface="Times New Roman" panose="02020603050405020304" pitchFamily="18" charset="0"/>
                <a:cs typeface="Times New Roman" panose="02020603050405020304" pitchFamily="18" charset="0"/>
              </a:rPr>
              <a:t>,00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5,00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8371" name="Text Box 2"/>
          <p:cNvSpPr txBox="1">
            <a:spLocks noChangeArrowheads="1"/>
          </p:cNvSpPr>
          <p:nvPr/>
        </p:nvSpPr>
        <p:spPr bwMode="auto">
          <a:xfrm>
            <a:off x="457200" y="247650"/>
            <a:ext cx="8229600"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«Обеспечение общественного порядка</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 и профилактики правонарушений на территории муниципального образования Юрьев-Польский район на </a:t>
            </a:r>
            <a:r>
              <a:rPr lang="ru-RU" altLang="ru-RU" sz="2000" dirty="0" smtClean="0">
                <a:solidFill>
                  <a:srgbClr val="7030A0"/>
                </a:solidFill>
                <a:latin typeface="Times New Roman" pitchFamily="16" charset="0"/>
              </a:rPr>
              <a:t>2021-2023 </a:t>
            </a:r>
            <a:r>
              <a:rPr lang="ru-RU" altLang="ru-RU" sz="2000" dirty="0" err="1" smtClean="0">
                <a:solidFill>
                  <a:srgbClr val="7030A0"/>
                </a:solidFill>
                <a:latin typeface="Candara" pitchFamily="32" charset="0"/>
              </a:rPr>
              <a:t>г.г</a:t>
            </a:r>
            <a:r>
              <a:rPr lang="ru-RU" altLang="ru-RU" sz="2000" dirty="0" smtClean="0">
                <a:solidFill>
                  <a:srgbClr val="7030A0"/>
                </a:solidFill>
                <a:latin typeface="Candara" pitchFamily="32" charset="0"/>
              </a:rPr>
              <a:t>.»</a:t>
            </a:r>
            <a:endParaRPr lang="ru-RU" altLang="ru-RU" sz="2000" dirty="0">
              <a:solidFill>
                <a:srgbClr val="7030A0"/>
              </a:solidFill>
              <a:latin typeface="Candara" pitchFamily="32" charset="0"/>
            </a:endParaRPr>
          </a:p>
        </p:txBody>
      </p:sp>
      <p:pic>
        <p:nvPicPr>
          <p:cNvPr id="58372"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1050" y="4003675"/>
            <a:ext cx="2016125"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8373"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2725" y="3860800"/>
            <a:ext cx="3433763"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23544" y="104465"/>
            <a:ext cx="702086" cy="8762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79387" y="1133294"/>
            <a:ext cx="8713787"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endParaRPr lang="ru-RU" altLang="ru-RU" sz="2800" dirty="0" smtClean="0">
              <a:solidFill>
                <a:srgbClr val="FF5050"/>
              </a:solidFill>
              <a:latin typeface="Candara" pitchFamily="32" charset="0"/>
            </a:endParaRPr>
          </a:p>
          <a:p>
            <a:pPr algn="ctr" eaLnBrk="1" hangingPunct="1">
              <a:spcBef>
                <a:spcPts val="700"/>
              </a:spcBef>
              <a:spcAft>
                <a:spcPct val="0"/>
              </a:spcAft>
              <a:buClrTx/>
              <a:buSzPct val="100000"/>
              <a:buFontTx/>
              <a:buNone/>
            </a:pPr>
            <a:r>
              <a:rPr lang="ru-RU" altLang="ru-RU" sz="2800" dirty="0" smtClean="0">
                <a:solidFill>
                  <a:srgbClr val="FF5050"/>
                </a:solidFill>
                <a:latin typeface="Candara" pitchFamily="32" charset="0"/>
              </a:rPr>
              <a:t>  Цель программы</a:t>
            </a:r>
            <a:r>
              <a:rPr lang="ru-RU" altLang="ru-RU" sz="2800" dirty="0" smtClean="0">
                <a:solidFill>
                  <a:srgbClr val="073E87"/>
                </a:solidFill>
                <a:latin typeface="Candara" pitchFamily="32" charset="0"/>
              </a:rPr>
              <a:t> </a:t>
            </a:r>
          </a:p>
          <a:p>
            <a:pPr algn="just" eaLnBrk="1" hangingPunct="1">
              <a:spcBef>
                <a:spcPts val="450"/>
              </a:spcBef>
              <a:spcAft>
                <a:spcPct val="0"/>
              </a:spcAft>
              <a:buClrTx/>
              <a:buSzPct val="100000"/>
              <a:buFontTx/>
              <a:buNone/>
            </a:pPr>
            <a:r>
              <a:rPr lang="ru-RU" altLang="ru-RU" sz="2000" dirty="0" smtClean="0">
                <a:solidFill>
                  <a:srgbClr val="073E87"/>
                </a:solidFill>
                <a:latin typeface="Times New Roman" panose="02020603050405020304" pitchFamily="18" charset="0"/>
                <a:cs typeface="Times New Roman" panose="02020603050405020304" pitchFamily="18" charset="0"/>
              </a:rPr>
              <a:t>Повышение качества управления муниципальными финансами</a:t>
            </a:r>
            <a:endParaRPr lang="ru-RU" altLang="ru-RU" sz="2000" dirty="0">
              <a:solidFill>
                <a:srgbClr val="073E87"/>
              </a:solidFill>
              <a:latin typeface="Times New Roman" panose="02020603050405020304" pitchFamily="18" charset="0"/>
              <a:cs typeface="Times New Roman" panose="02020603050405020304" pitchFamily="18" charset="0"/>
            </a:endParaRPr>
          </a:p>
          <a:p>
            <a:pPr marL="7937" indent="0" algn="just" eaLnBrk="1" hangingPunct="1">
              <a:spcBef>
                <a:spcPts val="450"/>
              </a:spcBef>
              <a:spcAft>
                <a:spcPct val="0"/>
              </a:spcAft>
              <a:buClrTx/>
              <a:buSzPct val="100000"/>
              <a:buNone/>
            </a:pPr>
            <a:endParaRPr lang="ru-RU" altLang="ru-RU" sz="2000" dirty="0" smtClean="0">
              <a:solidFill>
                <a:srgbClr val="073E87"/>
              </a:solidFill>
              <a:latin typeface="Times New Roman" panose="02020603050405020304" pitchFamily="18" charset="0"/>
              <a:cs typeface="Times New Roman" panose="02020603050405020304" pitchFamily="18" charset="0"/>
            </a:endParaRPr>
          </a:p>
          <a:p>
            <a:pPr marL="7937" indent="0" algn="just" eaLnBrk="1" hangingPunct="1">
              <a:spcBef>
                <a:spcPts val="450"/>
              </a:spcBef>
              <a:spcAft>
                <a:spcPct val="0"/>
              </a:spcAft>
              <a:buClrTx/>
              <a:buSzPct val="100000"/>
              <a:buNone/>
            </a:pPr>
            <a:endParaRPr lang="ru-RU" altLang="ru-RU" sz="1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None/>
            </a:pPr>
            <a:endParaRPr lang="ru-RU" altLang="ru-RU" sz="2000" dirty="0" smtClean="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a:t>
            </a:r>
            <a:r>
              <a:rPr lang="ru-RU" altLang="ru-RU" sz="2000" dirty="0" smtClean="0">
                <a:solidFill>
                  <a:srgbClr val="03706D"/>
                </a:solidFill>
                <a:latin typeface="Times New Roman" panose="02020603050405020304" pitchFamily="18" charset="0"/>
                <a:cs typeface="Times New Roman" panose="02020603050405020304" pitchFamily="18" charset="0"/>
              </a:rPr>
              <a:t>–56020,40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30104,20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28788,30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457200" y="188913"/>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a:t>
            </a:r>
            <a:r>
              <a:rPr lang="ru-RU" altLang="ru-RU" sz="2000" dirty="0" smtClean="0">
                <a:solidFill>
                  <a:srgbClr val="5D2466"/>
                </a:solidFill>
                <a:latin typeface="Candara" pitchFamily="32" charset="0"/>
              </a:rPr>
              <a:t>«Управление муниципальными </a:t>
            </a:r>
          </a:p>
          <a:p>
            <a:pPr algn="ctr" eaLnBrk="1" hangingPunct="1">
              <a:spcBef>
                <a:spcPct val="0"/>
              </a:spcBef>
              <a:spcAft>
                <a:spcPct val="0"/>
              </a:spcAft>
              <a:buClrTx/>
              <a:buSzPct val="100000"/>
              <a:buFontTx/>
              <a:buNone/>
            </a:pPr>
            <a:r>
              <a:rPr lang="ru-RU" altLang="ru-RU" sz="2000" dirty="0" smtClean="0">
                <a:solidFill>
                  <a:srgbClr val="5D2466"/>
                </a:solidFill>
                <a:latin typeface="Candara" pitchFamily="32" charset="0"/>
              </a:rPr>
              <a:t>финансами и муниципальным долгом Юрьев-Польского района»</a:t>
            </a:r>
            <a:endParaRPr lang="ru-RU" altLang="ru-RU" sz="2000" dirty="0">
              <a:solidFill>
                <a:srgbClr val="5D2466"/>
              </a:solidFill>
              <a:latin typeface="Candara" pitchFamily="32" charset="0"/>
            </a:endParaRPr>
          </a:p>
        </p:txBody>
      </p:sp>
      <p:pic>
        <p:nvPicPr>
          <p:cNvPr id="7"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65848" y="104465"/>
            <a:ext cx="759781" cy="94827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6416" y="4888228"/>
            <a:ext cx="2779213" cy="18538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199" y="2636912"/>
            <a:ext cx="5990633"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226228" y="1148540"/>
            <a:ext cx="8435975" cy="539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smtClean="0">
                <a:solidFill>
                  <a:srgbClr val="FF5050"/>
                </a:solidFill>
                <a:latin typeface="Candara" pitchFamily="32" charset="0"/>
              </a:rPr>
              <a:t>Цель </a:t>
            </a:r>
            <a:r>
              <a:rPr lang="ru-RU" altLang="ru-RU" sz="2800" dirty="0">
                <a:solidFill>
                  <a:srgbClr val="FF5050"/>
                </a:solidFill>
                <a:latin typeface="Candara" pitchFamily="32" charset="0"/>
              </a:rPr>
              <a:t>программы </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algn="ctr" eaLnBrk="1" hangingPunct="1">
              <a:lnSpc>
                <a:spcPct val="90000"/>
              </a:lnSpc>
              <a:spcBef>
                <a:spcPts val="6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Оздоровление окружающей среды на территории муниципального образования Юрьев-Польский район</a:t>
            </a: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1130,00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176,00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80,00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500"/>
              </a:spcBef>
              <a:spcAft>
                <a:spcPct val="0"/>
              </a:spcAft>
              <a:buClrTx/>
              <a:buSzPct val="100000"/>
              <a:buFontTx/>
              <a:buNone/>
            </a:pPr>
            <a:endParaRPr lang="ru-RU" altLang="ru-RU" sz="2000" dirty="0" smtClean="0">
              <a:solidFill>
                <a:srgbClr val="03706D"/>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p:txBody>
      </p:sp>
      <p:sp>
        <p:nvSpPr>
          <p:cNvPr id="60419" name="Text Box 2"/>
          <p:cNvSpPr txBox="1">
            <a:spLocks noChangeArrowheads="1"/>
          </p:cNvSpPr>
          <p:nvPr/>
        </p:nvSpPr>
        <p:spPr bwMode="auto">
          <a:xfrm>
            <a:off x="323850" y="188913"/>
            <a:ext cx="85693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«Экологическая безопасность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территории муниципального образования Юрьев-Польский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2021-2024 </a:t>
            </a:r>
            <a:r>
              <a:rPr lang="ru-RU" altLang="ru-RU" sz="2000" dirty="0">
                <a:solidFill>
                  <a:srgbClr val="7030A0"/>
                </a:solidFill>
                <a:latin typeface="Times New Roman" pitchFamily="16" charset="0"/>
                <a:cs typeface="Times New Roman" pitchFamily="16" charset="0"/>
              </a:rPr>
              <a:t>годы»</a:t>
            </a:r>
          </a:p>
        </p:txBody>
      </p:sp>
      <p:pic>
        <p:nvPicPr>
          <p:cNvPr id="6042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0889" y="3825081"/>
            <a:ext cx="3713789" cy="2785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66028" y="104465"/>
            <a:ext cx="759602" cy="948048"/>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5576" y="2632943"/>
            <a:ext cx="3456384"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0" y="851035"/>
            <a:ext cx="8964613" cy="551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80000"/>
              </a:lnSpc>
              <a:spcBef>
                <a:spcPts val="600"/>
              </a:spcBef>
              <a:spcAft>
                <a:spcPct val="0"/>
              </a:spcAft>
              <a:buClrTx/>
              <a:buSzPct val="100000"/>
              <a:buFontTx/>
              <a:buNone/>
            </a:pPr>
            <a:r>
              <a:rPr lang="ru-RU" altLang="ru-RU" sz="2400" dirty="0">
                <a:solidFill>
                  <a:srgbClr val="FF5050"/>
                </a:solidFill>
                <a:latin typeface="Candara" pitchFamily="32" charset="0"/>
              </a:rPr>
              <a:t>                      </a:t>
            </a:r>
          </a:p>
          <a:p>
            <a:pPr eaLnBrk="1" hangingPunct="1">
              <a:lnSpc>
                <a:spcPct val="80000"/>
              </a:lnSpc>
              <a:spcBef>
                <a:spcPts val="700"/>
              </a:spcBef>
              <a:spcAft>
                <a:spcPct val="0"/>
              </a:spcAft>
              <a:buClrTx/>
              <a:buSzPct val="100000"/>
              <a:buFontTx/>
              <a:buNone/>
            </a:pPr>
            <a:r>
              <a:rPr lang="ru-RU" altLang="ru-RU" sz="2400" dirty="0">
                <a:solidFill>
                  <a:srgbClr val="FF5050"/>
                </a:solidFill>
                <a:latin typeface="Candara" pitchFamily="32" charset="0"/>
              </a:rPr>
              <a:t>                                            </a:t>
            </a:r>
            <a:r>
              <a:rPr lang="ru-RU" altLang="ru-RU" sz="2800" dirty="0" smtClean="0">
                <a:solidFill>
                  <a:srgbClr val="FF5050"/>
                </a:solidFill>
                <a:latin typeface="Candara" pitchFamily="32" charset="0"/>
              </a:rPr>
              <a:t>Цели </a:t>
            </a:r>
            <a:r>
              <a:rPr lang="ru-RU" altLang="ru-RU" sz="2800" dirty="0">
                <a:solidFill>
                  <a:srgbClr val="FF5050"/>
                </a:solidFill>
                <a:latin typeface="Candara" pitchFamily="32" charset="0"/>
              </a:rPr>
              <a:t>программы</a:t>
            </a:r>
            <a:r>
              <a:rPr lang="ru-RU" altLang="ru-RU" sz="2800" dirty="0">
                <a:solidFill>
                  <a:srgbClr val="073E87"/>
                </a:solidFill>
                <a:latin typeface="Candara" pitchFamily="32" charset="0"/>
              </a:rPr>
              <a:t> </a:t>
            </a:r>
          </a:p>
          <a:p>
            <a:pPr algn="just" eaLnBrk="1" hangingPunct="1">
              <a:lnSpc>
                <a:spcPct val="80000"/>
              </a:lnSpc>
              <a:spcBef>
                <a:spcPts val="450"/>
              </a:spcBef>
              <a:spcAft>
                <a:spcPct val="0"/>
              </a:spcAft>
              <a:buClrTx/>
              <a:buSzPct val="100000"/>
              <a:buFontTx/>
              <a:buNone/>
            </a:pP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smtClean="0">
                <a:solidFill>
                  <a:schemeClr val="tx1"/>
                </a:solidFill>
                <a:latin typeface="Times New Roman" panose="02020603050405020304" pitchFamily="18" charset="0"/>
                <a:cs typeface="Times New Roman" panose="02020603050405020304" pitchFamily="18" charset="0"/>
              </a:rPr>
              <a:t>- обеспечение качества образования;</a:t>
            </a:r>
          </a:p>
          <a:p>
            <a:pPr algn="just" eaLnBrk="1" hangingPunct="1">
              <a:lnSpc>
                <a:spcPct val="80000"/>
              </a:lnSpc>
              <a:spcBef>
                <a:spcPts val="450"/>
              </a:spcBef>
              <a:spcAft>
                <a:spcPct val="0"/>
              </a:spcAft>
              <a:buClrTx/>
              <a:buSzPct val="100000"/>
              <a:buFontTx/>
              <a:buNone/>
            </a:pP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smtClean="0">
                <a:solidFill>
                  <a:schemeClr val="tx1"/>
                </a:solidFill>
                <a:latin typeface="Times New Roman" panose="02020603050405020304" pitchFamily="18" charset="0"/>
                <a:cs typeface="Times New Roman" panose="02020603050405020304" pitchFamily="18" charset="0"/>
              </a:rPr>
              <a:t>       -  обеспечение доступности образования, в том числе </a:t>
            </a:r>
            <a:r>
              <a:rPr lang="ru-RU" altLang="ru-RU" sz="2000" dirty="0" err="1" smtClean="0">
                <a:solidFill>
                  <a:schemeClr val="tx1"/>
                </a:solidFill>
                <a:latin typeface="Times New Roman" panose="02020603050405020304" pitchFamily="18" charset="0"/>
                <a:cs typeface="Times New Roman" panose="02020603050405020304" pitchFamily="18" charset="0"/>
              </a:rPr>
              <a:t>онлайн-образования</a:t>
            </a:r>
            <a:r>
              <a:rPr lang="ru-RU" altLang="ru-RU" sz="2000" dirty="0" smtClean="0">
                <a:solidFill>
                  <a:schemeClr val="tx1"/>
                </a:solidFill>
                <a:latin typeface="Times New Roman" panose="02020603050405020304" pitchFamily="18" charset="0"/>
                <a:cs typeface="Times New Roman" panose="02020603050405020304" pitchFamily="18" charset="0"/>
              </a:rPr>
              <a:t>;</a:t>
            </a:r>
          </a:p>
          <a:p>
            <a:pPr algn="just" eaLnBrk="1" hangingPunct="1">
              <a:lnSpc>
                <a:spcPct val="80000"/>
              </a:lnSpc>
              <a:spcBef>
                <a:spcPts val="450"/>
              </a:spcBef>
              <a:spcAft>
                <a:spcPct val="0"/>
              </a:spcAft>
              <a:buClrTx/>
              <a:buSzPct val="100000"/>
              <a:buFontTx/>
              <a:buNone/>
            </a:pP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smtClean="0">
                <a:solidFill>
                  <a:schemeClr val="tx1"/>
                </a:solidFill>
                <a:latin typeface="Times New Roman" panose="02020603050405020304" pitchFamily="18" charset="0"/>
                <a:cs typeface="Times New Roman" panose="02020603050405020304" pitchFamily="18" charset="0"/>
              </a:rPr>
              <a:t>       - обеспечение защиты прав и интересов детей-сирот и детей, оставшихся              без попечения родителей, и лиц из числа детей-сирот и детей, оставшихся без попечения родителей</a:t>
            </a:r>
            <a:endParaRPr lang="ru-RU" altLang="ru-RU" sz="2000" dirty="0">
              <a:solidFill>
                <a:schemeClr val="tx1"/>
              </a:solidFill>
              <a:latin typeface="Times New Roman" panose="02020603050405020304" pitchFamily="18" charset="0"/>
              <a:cs typeface="Times New Roman" panose="02020603050405020304" pitchFamily="18"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548504,40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518009,20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512669,50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8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80000"/>
              </a:lnSpc>
              <a:spcBef>
                <a:spcPts val="500"/>
              </a:spcBef>
              <a:spcAft>
                <a:spcPct val="0"/>
              </a:spcAft>
              <a:buClrTx/>
              <a:buSzPct val="100000"/>
              <a:buFontTx/>
              <a:buNone/>
            </a:pPr>
            <a:endParaRPr lang="ru-RU" altLang="ru-RU" sz="2000" dirty="0">
              <a:solidFill>
                <a:srgbClr val="03706D"/>
              </a:solidFill>
              <a:latin typeface="Candara" pitchFamily="32" charset="0"/>
            </a:endParaRPr>
          </a:p>
          <a:p>
            <a:pPr eaLnBrk="1" hangingPunct="1">
              <a:lnSpc>
                <a:spcPct val="80000"/>
              </a:lnSpc>
              <a:spcBef>
                <a:spcPts val="500"/>
              </a:spcBef>
              <a:spcAft>
                <a:spcPct val="0"/>
              </a:spcAft>
              <a:buClrTx/>
              <a:buSzPct val="100000"/>
              <a:buFontTx/>
              <a:buNone/>
            </a:pPr>
            <a:endParaRPr lang="ru-RU" altLang="ru-RU" sz="2000" dirty="0">
              <a:solidFill>
                <a:srgbClr val="03706D"/>
              </a:solidFill>
              <a:latin typeface="Candara" pitchFamily="32" charset="0"/>
            </a:endParaRPr>
          </a:p>
        </p:txBody>
      </p:sp>
      <p:sp>
        <p:nvSpPr>
          <p:cNvPr id="61443" name="Text Box 2"/>
          <p:cNvSpPr txBox="1">
            <a:spLocks noChangeArrowheads="1"/>
          </p:cNvSpPr>
          <p:nvPr/>
        </p:nvSpPr>
        <p:spPr bwMode="auto">
          <a:xfrm>
            <a:off x="457200" y="333375"/>
            <a:ext cx="82296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образования на территории муниципального образования Юрьев- 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2020-2025 </a:t>
            </a:r>
            <a:r>
              <a:rPr lang="ru-RU" altLang="ru-RU" sz="2000" dirty="0">
                <a:solidFill>
                  <a:srgbClr val="7030A0"/>
                </a:solidFill>
                <a:latin typeface="Times New Roman" pitchFamily="16" charset="0"/>
                <a:cs typeface="Times New Roman" pitchFamily="16" charset="0"/>
              </a:rPr>
              <a:t>годы»</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6144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3140968"/>
            <a:ext cx="3466506" cy="1838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4408" y="104465"/>
            <a:ext cx="781222" cy="975031"/>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077" y="4221088"/>
            <a:ext cx="3561500" cy="23773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250825" y="1125538"/>
            <a:ext cx="8435975"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p>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Формирование правовой основы для осуществления градостроительной деятельности на территории района, создание благоприятных условий для: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-устойчивого развития территории Юрьев-Польского района;</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-привлечения внебюджетных инвестиций в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развитие экономики и в строительство жилья;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-улучшения среды жизнедеятельности человека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на территории </a:t>
            </a:r>
            <a:r>
              <a:rPr lang="ru-RU" altLang="ru-RU" sz="2000" dirty="0" smtClean="0">
                <a:solidFill>
                  <a:srgbClr val="000000"/>
                </a:solidFill>
                <a:latin typeface="Times New Roman" pitchFamily="16" charset="0"/>
                <a:cs typeface="Times New Roman" pitchFamily="16" charset="0"/>
              </a:rPr>
              <a:t>района</a:t>
            </a:r>
          </a:p>
          <a:p>
            <a:pPr algn="just"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a:t>
            </a:r>
            <a:r>
              <a:rPr lang="ru-RU" altLang="ru-RU" sz="2000" dirty="0" smtClean="0">
                <a:solidFill>
                  <a:srgbClr val="03706D"/>
                </a:solidFill>
                <a:latin typeface="Times New Roman" panose="02020603050405020304" pitchFamily="18" charset="0"/>
                <a:cs typeface="Times New Roman" panose="02020603050405020304" pitchFamily="18" charset="0"/>
              </a:rPr>
              <a:t>–311,00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301,00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280,00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itchFamily="18" charset="0"/>
              <a:cs typeface="Times New Roman" pitchFamily="18" charset="0"/>
            </a:endParaRPr>
          </a:p>
        </p:txBody>
      </p:sp>
      <p:sp>
        <p:nvSpPr>
          <p:cNvPr id="62467" name="Text Box 2"/>
          <p:cNvSpPr txBox="1">
            <a:spLocks noChangeArrowheads="1"/>
          </p:cNvSpPr>
          <p:nvPr/>
        </p:nvSpPr>
        <p:spPr bwMode="auto">
          <a:xfrm>
            <a:off x="107950" y="188913"/>
            <a:ext cx="9036050"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b="1" dirty="0">
                <a:solidFill>
                  <a:srgbClr val="F69200"/>
                </a:solidFill>
                <a:latin typeface="Times New Roman" pitchFamily="16" charset="0"/>
                <a:cs typeface="Times New Roman" pitchFamily="16" charset="0"/>
              </a:rPr>
              <a:t/>
            </a:r>
            <a:br>
              <a:rPr lang="ru-RU" altLang="ru-RU" sz="1600" b="1" dirty="0">
                <a:solidFill>
                  <a:srgbClr val="F69200"/>
                </a:solidFill>
                <a:latin typeface="Times New Roman" pitchFamily="16" charset="0"/>
                <a:cs typeface="Times New Roman" pitchFamily="16" charset="0"/>
              </a:rPr>
            </a:br>
            <a:r>
              <a:rPr lang="ru-RU" altLang="ru-RU" sz="2000" b="1" dirty="0">
                <a:solidFill>
                  <a:srgbClr val="7030A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Муниципальная программа «Обеспечение территории Юрьев- Польского района  документами территориального </a:t>
            </a:r>
            <a:r>
              <a:rPr lang="ru-RU" altLang="ru-RU" sz="2000" dirty="0" smtClean="0">
                <a:solidFill>
                  <a:srgbClr val="7030A0"/>
                </a:solidFill>
                <a:latin typeface="Times New Roman" pitchFamily="16" charset="0"/>
                <a:cs typeface="Times New Roman" pitchFamily="16" charset="0"/>
              </a:rPr>
              <a:t>планирования»</a:t>
            </a:r>
            <a:r>
              <a:rPr lang="ru-RU" altLang="ru-RU" sz="2000" dirty="0">
                <a:solidFill>
                  <a:srgbClr val="7030A0"/>
                </a:solidFill>
                <a:latin typeface="Times New Roman" pitchFamily="16" charset="0"/>
                <a:cs typeface="Times New Roman" pitchFamily="16" charset="0"/>
              </a:rPr>
              <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6246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75463" y="3609975"/>
            <a:ext cx="194627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1239" y="104466"/>
            <a:ext cx="644390" cy="8042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908050"/>
            <a:ext cx="8229600" cy="576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r>
              <a:rPr lang="ru-RU" altLang="ru-RU" sz="2800" dirty="0" smtClean="0">
                <a:solidFill>
                  <a:srgbClr val="FF5050"/>
                </a:solidFill>
                <a:latin typeface="Candara" pitchFamily="32" charset="0"/>
              </a:rPr>
              <a:t>Цели программы</a:t>
            </a: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 обеспечение условий для развития на территории муниципального </a:t>
            </a:r>
          </a:p>
          <a:p>
            <a:pPr algn="ctr" eaLnBrk="1" hangingPunct="1">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образования физической культуры, школьного спорта и массового спорта;</a:t>
            </a:r>
          </a:p>
          <a:p>
            <a:pPr eaLnBrk="1" hangingPunct="1">
              <a:spcBef>
                <a:spcPts val="500"/>
              </a:spcBef>
              <a:spcAft>
                <a:spcPct val="0"/>
              </a:spcAft>
              <a:buClrTx/>
              <a:buSzPct val="100000"/>
              <a:buFontTx/>
              <a:buChar char="-"/>
            </a:pPr>
            <a:r>
              <a:rPr lang="ru-RU" altLang="ru-RU" sz="2000" dirty="0" smtClean="0">
                <a:solidFill>
                  <a:srgbClr val="000000"/>
                </a:solidFill>
                <a:latin typeface="Times New Roman" pitchFamily="16" charset="0"/>
                <a:cs typeface="Times New Roman" pitchFamily="16" charset="0"/>
              </a:rPr>
              <a:t>организация проведения официальных физкультурно-оздоровительных</a:t>
            </a:r>
          </a:p>
          <a:p>
            <a:pPr marL="7937" indent="0" eaLnBrk="1" hangingPunct="1">
              <a:spcBef>
                <a:spcPts val="500"/>
              </a:spcBef>
              <a:spcAft>
                <a:spcPct val="0"/>
              </a:spcAft>
              <a:buClrTx/>
              <a:buSzPct val="100000"/>
              <a:buNone/>
            </a:pPr>
            <a:r>
              <a:rPr lang="ru-RU" altLang="ru-RU" sz="2000" dirty="0" smtClean="0">
                <a:solidFill>
                  <a:srgbClr val="000000"/>
                </a:solidFill>
                <a:latin typeface="Times New Roman" pitchFamily="16" charset="0"/>
                <a:cs typeface="Times New Roman" pitchFamily="16" charset="0"/>
              </a:rPr>
              <a:t>и спортивных мероприятий МО Юрьев-Польский район</a:t>
            </a:r>
            <a:endParaRPr lang="ru-RU" altLang="ru-RU" sz="20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None/>
            </a:pPr>
            <a:endParaRPr lang="ru-RU" altLang="ru-RU" sz="2000" dirty="0" smtClean="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520,00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530,00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540,00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p:txBody>
      </p:sp>
      <p:sp>
        <p:nvSpPr>
          <p:cNvPr id="64515" name="Text Box 2"/>
          <p:cNvSpPr txBox="1">
            <a:spLocks noChangeArrowheads="1"/>
          </p:cNvSpPr>
          <p:nvPr/>
        </p:nvSpPr>
        <p:spPr bwMode="auto">
          <a:xfrm>
            <a:off x="390525" y="368300"/>
            <a:ext cx="8507413"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«Развитие физической культуры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и спорта на территории муниципального образования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Юрьев-Польский район на </a:t>
            </a:r>
            <a:r>
              <a:rPr lang="ru-RU" altLang="ru-RU" sz="2000" dirty="0" smtClean="0">
                <a:solidFill>
                  <a:srgbClr val="7030A0"/>
                </a:solidFill>
                <a:latin typeface="Times New Roman" pitchFamily="16" charset="0"/>
              </a:rPr>
              <a:t>2021-2024</a:t>
            </a:r>
            <a:r>
              <a:rPr lang="ru-RU" altLang="ru-RU" sz="2000" dirty="0" smtClean="0">
                <a:solidFill>
                  <a:srgbClr val="7030A0"/>
                </a:solidFill>
                <a:latin typeface="Candara" pitchFamily="32" charset="0"/>
              </a:rPr>
              <a:t> </a:t>
            </a:r>
            <a:r>
              <a:rPr lang="ru-RU" altLang="ru-RU" sz="2000" dirty="0">
                <a:solidFill>
                  <a:srgbClr val="7030A0"/>
                </a:solidFill>
                <a:latin typeface="Candara" pitchFamily="32" charset="0"/>
              </a:rPr>
              <a:t>годы»</a:t>
            </a:r>
          </a:p>
        </p:txBody>
      </p:sp>
      <p:pic>
        <p:nvPicPr>
          <p:cNvPr id="645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0525" y="3573016"/>
            <a:ext cx="2592387" cy="162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5198" y="3528918"/>
            <a:ext cx="2606849" cy="16499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descr="D:\Марина\Бюджет для граждан 2018\стадион\i (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31840" y="3573016"/>
            <a:ext cx="2479339" cy="1654184"/>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Фомина\i.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85198" y="5178910"/>
            <a:ext cx="2601602" cy="16732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50826" y="1268413"/>
            <a:ext cx="8726488" cy="547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4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r>
              <a:rPr lang="ru-RU" altLang="ru-RU" sz="2800" dirty="0" smtClean="0">
                <a:solidFill>
                  <a:srgbClr val="FF5050"/>
                </a:solidFill>
                <a:latin typeface="Candara" pitchFamily="32" charset="0"/>
              </a:rPr>
              <a:t>Цели </a:t>
            </a:r>
            <a:r>
              <a:rPr lang="ru-RU" altLang="ru-RU" sz="2800" dirty="0">
                <a:solidFill>
                  <a:srgbClr val="FF5050"/>
                </a:solidFill>
                <a:latin typeface="Candara" pitchFamily="32" charset="0"/>
              </a:rPr>
              <a:t>программы</a:t>
            </a:r>
          </a:p>
          <a:p>
            <a:pPr algn="just" eaLnBrk="1" hangingPunct="1">
              <a:spcBef>
                <a:spcPts val="450"/>
              </a:spcBef>
              <a:spcAft>
                <a:spcPct val="0"/>
              </a:spcAft>
              <a:buClrTx/>
              <a:buSzPct val="100000"/>
              <a:buFontTx/>
              <a:buNone/>
            </a:pPr>
            <a:r>
              <a:rPr lang="ru-RU" altLang="ru-RU" sz="1800" dirty="0">
                <a:solidFill>
                  <a:srgbClr val="000000"/>
                </a:solidFill>
                <a:latin typeface="Candara" pitchFamily="32" charset="0"/>
              </a:rPr>
              <a:t>             </a:t>
            </a:r>
            <a:r>
              <a:rPr lang="ru-RU" altLang="ru-RU" sz="2000" dirty="0">
                <a:solidFill>
                  <a:srgbClr val="000000"/>
                </a:solidFill>
                <a:latin typeface="Times New Roman" pitchFamily="16" charset="0"/>
                <a:cs typeface="Times New Roman" pitchFamily="16" charset="0"/>
              </a:rPr>
              <a:t>Обеспечение </a:t>
            </a:r>
            <a:r>
              <a:rPr lang="ru-RU" altLang="ru-RU" sz="2000" dirty="0" smtClean="0">
                <a:solidFill>
                  <a:srgbClr val="000000"/>
                </a:solidFill>
                <a:latin typeface="Times New Roman" pitchFamily="16" charset="0"/>
                <a:cs typeface="Times New Roman" pitchFamily="16" charset="0"/>
              </a:rPr>
              <a:t>защиты населения от опасностей, </a:t>
            </a:r>
            <a:r>
              <a:rPr lang="ru-RU" altLang="ru-RU" sz="2000" dirty="0">
                <a:solidFill>
                  <a:srgbClr val="000000"/>
                </a:solidFill>
                <a:latin typeface="Times New Roman" pitchFamily="16" charset="0"/>
                <a:cs typeface="Times New Roman" pitchFamily="16" charset="0"/>
              </a:rPr>
              <a:t>чрезвычайных ситуаций природного и техногенного </a:t>
            </a:r>
            <a:r>
              <a:rPr lang="ru-RU" altLang="ru-RU" sz="2000" dirty="0" smtClean="0">
                <a:solidFill>
                  <a:srgbClr val="000000"/>
                </a:solidFill>
                <a:latin typeface="Times New Roman" pitchFamily="16" charset="0"/>
                <a:cs typeface="Times New Roman" pitchFamily="16" charset="0"/>
              </a:rPr>
              <a:t>характера в мирное и военное время, предупреждения происшествий на водных объектах.</a:t>
            </a:r>
            <a:endParaRPr lang="ru-RU" altLang="ru-RU" sz="2000" dirty="0">
              <a:solidFill>
                <a:srgbClr val="000000"/>
              </a:solidFill>
              <a:latin typeface="Times New Roman" pitchFamily="16" charset="0"/>
              <a:cs typeface="Times New Roman" pitchFamily="16" charset="0"/>
            </a:endParaRPr>
          </a:p>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smtClean="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500"/>
              </a:spcBef>
              <a:spcAft>
                <a:spcPct val="0"/>
              </a:spcAft>
              <a:buClrTx/>
              <a:buSzPct val="100000"/>
              <a:buNone/>
            </a:pPr>
            <a:r>
              <a:rPr lang="ru-RU" altLang="ru-RU" sz="1800" dirty="0">
                <a:solidFill>
                  <a:srgbClr val="03706D"/>
                </a:solidFill>
                <a:latin typeface="Times New Roman" panose="02020603050405020304" pitchFamily="18" charset="0"/>
                <a:cs typeface="Times New Roman" panose="02020603050405020304" pitchFamily="18" charset="0"/>
              </a:rPr>
              <a:t>Расходы на реализацию</a:t>
            </a:r>
            <a:r>
              <a:rPr lang="ru-RU" altLang="ru-RU" sz="1800" dirty="0" smtClean="0">
                <a:solidFill>
                  <a:srgbClr val="03706D"/>
                </a:solidFill>
                <a:latin typeface="Times New Roman" panose="02020603050405020304" pitchFamily="18" charset="0"/>
                <a:cs typeface="Times New Roman" panose="02020603050405020304" pitchFamily="18" charset="0"/>
              </a:rPr>
              <a:t>:</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2021 </a:t>
            </a:r>
            <a:r>
              <a:rPr lang="ru-RU" altLang="ru-RU" sz="1800" dirty="0">
                <a:solidFill>
                  <a:srgbClr val="03706D"/>
                </a:solidFill>
                <a:latin typeface="Times New Roman" panose="02020603050405020304" pitchFamily="18" charset="0"/>
                <a:cs typeface="Times New Roman" panose="02020603050405020304" pitchFamily="18" charset="0"/>
              </a:rPr>
              <a:t>год – </a:t>
            </a:r>
            <a:r>
              <a:rPr lang="ru-RU" altLang="ru-RU" sz="1800" dirty="0" smtClean="0">
                <a:solidFill>
                  <a:srgbClr val="03706D"/>
                </a:solidFill>
                <a:latin typeface="Times New Roman" panose="02020603050405020304" pitchFamily="18" charset="0"/>
                <a:cs typeface="Times New Roman" panose="02020603050405020304" pitchFamily="18" charset="0"/>
              </a:rPr>
              <a:t>1079,00 </a:t>
            </a:r>
            <a:r>
              <a:rPr lang="ru-RU" altLang="ru-RU" sz="1800" dirty="0">
                <a:solidFill>
                  <a:srgbClr val="03706D"/>
                </a:solidFill>
                <a:latin typeface="Times New Roman" panose="02020603050405020304" pitchFamily="18" charset="0"/>
                <a:cs typeface="Times New Roman" panose="02020603050405020304" pitchFamily="18" charset="0"/>
              </a:rPr>
              <a:t>тыс. </a:t>
            </a:r>
            <a:r>
              <a:rPr lang="ru-RU" altLang="ru-RU" sz="1800" dirty="0" smtClean="0">
                <a:solidFill>
                  <a:srgbClr val="03706D"/>
                </a:solidFill>
                <a:latin typeface="Times New Roman" panose="02020603050405020304" pitchFamily="18" charset="0"/>
                <a:cs typeface="Times New Roman" panose="02020603050405020304" pitchFamily="18" charset="0"/>
              </a:rPr>
              <a:t>рублей</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2022 </a:t>
            </a:r>
            <a:r>
              <a:rPr lang="ru-RU" altLang="ru-RU" sz="1800" dirty="0">
                <a:solidFill>
                  <a:srgbClr val="03706D"/>
                </a:solidFill>
                <a:latin typeface="Times New Roman" panose="02020603050405020304" pitchFamily="18" charset="0"/>
                <a:cs typeface="Times New Roman" panose="02020603050405020304" pitchFamily="18" charset="0"/>
              </a:rPr>
              <a:t>год </a:t>
            </a:r>
            <a:r>
              <a:rPr lang="ru-RU" altLang="ru-RU" sz="1800" dirty="0" smtClean="0">
                <a:solidFill>
                  <a:srgbClr val="03706D"/>
                </a:solidFill>
                <a:latin typeface="Times New Roman" panose="02020603050405020304" pitchFamily="18" charset="0"/>
                <a:cs typeface="Times New Roman" panose="02020603050405020304" pitchFamily="18" charset="0"/>
              </a:rPr>
              <a:t>–1094,00 </a:t>
            </a:r>
            <a:r>
              <a:rPr lang="ru-RU" altLang="ru-RU" sz="1800" dirty="0">
                <a:solidFill>
                  <a:srgbClr val="03706D"/>
                </a:solidFill>
                <a:latin typeface="Times New Roman" panose="02020603050405020304" pitchFamily="18" charset="0"/>
                <a:cs typeface="Times New Roman" panose="02020603050405020304" pitchFamily="18" charset="0"/>
              </a:rPr>
              <a:t>тыс. </a:t>
            </a:r>
            <a:r>
              <a:rPr lang="ru-RU" altLang="ru-RU" sz="1800" dirty="0" smtClean="0">
                <a:solidFill>
                  <a:srgbClr val="03706D"/>
                </a:solidFill>
                <a:latin typeface="Times New Roman" panose="02020603050405020304" pitchFamily="18" charset="0"/>
                <a:cs typeface="Times New Roman" panose="02020603050405020304" pitchFamily="18" charset="0"/>
              </a:rPr>
              <a:t>рублей, </a:t>
            </a:r>
          </a:p>
          <a:p>
            <a:pPr eaLnBrk="1" hangingPunct="1">
              <a:spcBef>
                <a:spcPts val="500"/>
              </a:spcBef>
              <a:spcAft>
                <a:spcPct val="0"/>
              </a:spcAft>
              <a:buClrTx/>
              <a:buSzPct val="100000"/>
              <a:buNone/>
            </a:pPr>
            <a:r>
              <a:rPr lang="ru-RU" altLang="ru-RU" sz="1800" dirty="0" smtClean="0">
                <a:solidFill>
                  <a:srgbClr val="03706D"/>
                </a:solidFill>
                <a:latin typeface="Times New Roman" panose="02020603050405020304" pitchFamily="18" charset="0"/>
                <a:cs typeface="Times New Roman" panose="02020603050405020304" pitchFamily="18" charset="0"/>
              </a:rPr>
              <a:t>2023 </a:t>
            </a:r>
            <a:r>
              <a:rPr lang="ru-RU" altLang="ru-RU" sz="1800" dirty="0">
                <a:solidFill>
                  <a:srgbClr val="03706D"/>
                </a:solidFill>
                <a:latin typeface="Times New Roman" panose="02020603050405020304" pitchFamily="18" charset="0"/>
                <a:cs typeface="Times New Roman" panose="02020603050405020304" pitchFamily="18" charset="0"/>
              </a:rPr>
              <a:t>год – </a:t>
            </a:r>
            <a:r>
              <a:rPr lang="ru-RU" altLang="ru-RU" sz="1800" dirty="0" smtClean="0">
                <a:solidFill>
                  <a:srgbClr val="03706D"/>
                </a:solidFill>
                <a:latin typeface="Times New Roman" panose="02020603050405020304" pitchFamily="18" charset="0"/>
                <a:cs typeface="Times New Roman" panose="02020603050405020304" pitchFamily="18" charset="0"/>
              </a:rPr>
              <a:t>994,00 </a:t>
            </a:r>
            <a:r>
              <a:rPr lang="ru-RU" altLang="ru-RU" sz="18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p:txBody>
      </p:sp>
      <p:sp>
        <p:nvSpPr>
          <p:cNvPr id="65539" name="Text Box 2"/>
          <p:cNvSpPr txBox="1">
            <a:spLocks noChangeArrowheads="1"/>
          </p:cNvSpPr>
          <p:nvPr/>
        </p:nvSpPr>
        <p:spPr bwMode="auto">
          <a:xfrm>
            <a:off x="250825" y="188913"/>
            <a:ext cx="871378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системы гражданской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обороны, безопасности на водных объектах, защиты населения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от чрезвычайных ситуаций и снижения рисков их возникновения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на территории муниципального образования Юрьев- Польский район</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на </a:t>
            </a:r>
            <a:r>
              <a:rPr lang="ru-RU" altLang="ru-RU" sz="2000" dirty="0" smtClean="0">
                <a:solidFill>
                  <a:srgbClr val="7030A0"/>
                </a:solidFill>
                <a:latin typeface="Times New Roman" pitchFamily="16" charset="0"/>
                <a:cs typeface="Times New Roman" pitchFamily="16" charset="0"/>
              </a:rPr>
              <a:t>2021-2024 </a:t>
            </a:r>
            <a:r>
              <a:rPr lang="ru-RU" altLang="ru-RU" sz="2000" dirty="0">
                <a:solidFill>
                  <a:srgbClr val="7030A0"/>
                </a:solidFill>
                <a:latin typeface="Times New Roman" pitchFamily="16" charset="0"/>
                <a:cs typeface="Times New Roman" pitchFamily="16" charset="0"/>
              </a:rPr>
              <a:t>годы»</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6554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5274" y="3277704"/>
            <a:ext cx="2740356" cy="1824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5541"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1" y="3363762"/>
            <a:ext cx="3132891" cy="1793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44408" y="104465"/>
            <a:ext cx="781222" cy="975031"/>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39952" y="5160549"/>
            <a:ext cx="2877396" cy="16177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474788" y="360363"/>
            <a:ext cx="6264275"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Бюджетная система Российской Федерации</a:t>
            </a:r>
          </a:p>
        </p:txBody>
      </p:sp>
      <p:sp>
        <p:nvSpPr>
          <p:cNvPr id="11267" name="AutoShape 2"/>
          <p:cNvSpPr>
            <a:spLocks noChangeArrowheads="1"/>
          </p:cNvSpPr>
          <p:nvPr/>
        </p:nvSpPr>
        <p:spPr bwMode="auto">
          <a:xfrm>
            <a:off x="0" y="1773238"/>
            <a:ext cx="8424863" cy="4968875"/>
          </a:xfrm>
          <a:prstGeom prst="triangle">
            <a:avLst>
              <a:gd name="adj" fmla="val 50000"/>
            </a:avLst>
          </a:prstGeom>
          <a:solidFill>
            <a:srgbClr val="FFCCFF"/>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dirty="0" smtClean="0">
              <a:solidFill>
                <a:srgbClr val="C6E7FC"/>
              </a:solidFill>
            </a:endParaRPr>
          </a:p>
          <a:p>
            <a:pPr algn="ctr" eaLnBrk="1" hangingPunct="1">
              <a:buClrTx/>
              <a:buFontTx/>
              <a:buNone/>
              <a:defRPr/>
            </a:pPr>
            <a:endParaRPr lang="ru-RU" altLang="ru-RU" sz="1400" dirty="0" smtClean="0">
              <a:solidFill>
                <a:srgbClr val="C6E7FC"/>
              </a:solidFill>
            </a:endParaRPr>
          </a:p>
          <a:p>
            <a:pPr algn="ctr" eaLnBrk="1" hangingPunct="1">
              <a:buClrTx/>
              <a:buFontTx/>
              <a:buNone/>
              <a:defRPr/>
            </a:pPr>
            <a:r>
              <a:rPr lang="ru-RU" altLang="ru-RU" sz="1400" dirty="0" smtClean="0">
                <a:solidFill>
                  <a:srgbClr val="000000"/>
                </a:solidFill>
              </a:rPr>
              <a:t>Местные бюджеты:</a:t>
            </a:r>
          </a:p>
          <a:p>
            <a:pPr algn="ctr" eaLnBrk="1" hangingPunct="1">
              <a:buClrTx/>
              <a:buFontTx/>
              <a:buNone/>
              <a:defRPr/>
            </a:pPr>
            <a:r>
              <a:rPr lang="ru-RU" altLang="ru-RU" sz="1400" dirty="0" smtClean="0">
                <a:solidFill>
                  <a:srgbClr val="000000"/>
                </a:solidFill>
              </a:rPr>
              <a:t> бюджеты муниципальных районов (в том числе бюджет </a:t>
            </a:r>
          </a:p>
          <a:p>
            <a:pPr algn="ctr" eaLnBrk="1" hangingPunct="1">
              <a:buClrTx/>
              <a:buFontTx/>
              <a:buNone/>
              <a:defRPr/>
            </a:pPr>
            <a:r>
              <a:rPr lang="ru-RU" altLang="ru-RU" sz="1400" dirty="0" smtClean="0">
                <a:solidFill>
                  <a:srgbClr val="000000"/>
                </a:solidFill>
              </a:rPr>
              <a:t>муниципального образования Юрьев-Польский район), </a:t>
            </a:r>
          </a:p>
          <a:p>
            <a:pPr algn="ctr" eaLnBrk="1" hangingPunct="1">
              <a:buClrTx/>
              <a:buFontTx/>
              <a:buNone/>
              <a:defRPr/>
            </a:pPr>
            <a:r>
              <a:rPr lang="ru-RU" altLang="ru-RU" sz="1400" dirty="0" smtClean="0">
                <a:solidFill>
                  <a:srgbClr val="000000"/>
                </a:solidFill>
              </a:rPr>
              <a:t>бюджеты городов, бюджеты городских и сельских поселений</a:t>
            </a:r>
          </a:p>
        </p:txBody>
      </p:sp>
      <p:sp>
        <p:nvSpPr>
          <p:cNvPr id="11268" name="AutoShape 3"/>
          <p:cNvSpPr>
            <a:spLocks noChangeArrowheads="1"/>
          </p:cNvSpPr>
          <p:nvPr/>
        </p:nvSpPr>
        <p:spPr bwMode="auto">
          <a:xfrm>
            <a:off x="1835150" y="1773238"/>
            <a:ext cx="4752975" cy="2808287"/>
          </a:xfrm>
          <a:prstGeom prst="triangle">
            <a:avLst>
              <a:gd name="adj" fmla="val 50000"/>
            </a:avLst>
          </a:prstGeom>
          <a:solidFill>
            <a:schemeClr val="accent2">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endParaRPr lang="ru-RU" altLang="ru-RU" sz="1400" dirty="0" smtClean="0">
              <a:solidFill>
                <a:srgbClr val="C6E7FC"/>
              </a:solidFill>
            </a:endParaRPr>
          </a:p>
          <a:p>
            <a:pPr algn="ctr" eaLnBrk="1" hangingPunct="1">
              <a:buClrTx/>
              <a:buFontTx/>
              <a:buNone/>
              <a:defRPr/>
            </a:pPr>
            <a:r>
              <a:rPr lang="ru-RU" altLang="ru-RU" sz="1400" dirty="0" smtClean="0">
                <a:solidFill>
                  <a:srgbClr val="000000"/>
                </a:solidFill>
              </a:rPr>
              <a:t>Бюджеты субъектов РФ и </a:t>
            </a:r>
          </a:p>
          <a:p>
            <a:pPr algn="ctr" eaLnBrk="1" hangingPunct="1">
              <a:buClrTx/>
              <a:buFontTx/>
              <a:buNone/>
              <a:defRPr/>
            </a:pPr>
            <a:r>
              <a:rPr lang="ru-RU" altLang="ru-RU" sz="1400" dirty="0" smtClean="0">
                <a:solidFill>
                  <a:srgbClr val="000000"/>
                </a:solidFill>
              </a:rPr>
              <a:t>бюджеты территориальных </a:t>
            </a:r>
          </a:p>
          <a:p>
            <a:pPr algn="ctr" eaLnBrk="1" hangingPunct="1">
              <a:buClrTx/>
              <a:buFontTx/>
              <a:buNone/>
              <a:defRPr/>
            </a:pPr>
            <a:r>
              <a:rPr lang="ru-RU" altLang="ru-RU" sz="1400" dirty="0" smtClean="0">
                <a:solidFill>
                  <a:srgbClr val="000000"/>
                </a:solidFill>
              </a:rPr>
              <a:t>государственных внебюджетных фондов </a:t>
            </a:r>
          </a:p>
        </p:txBody>
      </p:sp>
      <p:sp>
        <p:nvSpPr>
          <p:cNvPr id="11269" name="AutoShape 4"/>
          <p:cNvSpPr>
            <a:spLocks noChangeArrowheads="1"/>
          </p:cNvSpPr>
          <p:nvPr/>
        </p:nvSpPr>
        <p:spPr bwMode="auto">
          <a:xfrm>
            <a:off x="2700338" y="1773238"/>
            <a:ext cx="3024187" cy="1800225"/>
          </a:xfrm>
          <a:prstGeom prst="triangle">
            <a:avLst>
              <a:gd name="adj" fmla="val 50000"/>
            </a:avLst>
          </a:prstGeom>
          <a:solidFill>
            <a:schemeClr val="accent3">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200" b="1" dirty="0" smtClean="0">
                <a:solidFill>
                  <a:srgbClr val="000000"/>
                </a:solidFill>
              </a:rPr>
              <a:t>Федеральный </a:t>
            </a:r>
          </a:p>
          <a:p>
            <a:pPr algn="ctr" eaLnBrk="1" hangingPunct="1">
              <a:buClrTx/>
              <a:buFontTx/>
              <a:buNone/>
              <a:defRPr/>
            </a:pPr>
            <a:r>
              <a:rPr lang="ru-RU" altLang="ru-RU" sz="1200" b="1" dirty="0" smtClean="0">
                <a:solidFill>
                  <a:srgbClr val="000000"/>
                </a:solidFill>
              </a:rPr>
              <a:t>бюджет и бюджеты </a:t>
            </a:r>
          </a:p>
          <a:p>
            <a:pPr algn="ctr" eaLnBrk="1" hangingPunct="1">
              <a:buClrTx/>
              <a:buFontTx/>
              <a:buNone/>
              <a:defRPr/>
            </a:pPr>
            <a:r>
              <a:rPr lang="ru-RU" altLang="ru-RU" sz="1200" b="1" dirty="0" smtClean="0">
                <a:solidFill>
                  <a:srgbClr val="000000"/>
                </a:solidFill>
              </a:rPr>
              <a:t>государственных </a:t>
            </a:r>
          </a:p>
          <a:p>
            <a:pPr algn="ctr" eaLnBrk="1" hangingPunct="1">
              <a:buClrTx/>
              <a:buFontTx/>
              <a:buNone/>
              <a:defRPr/>
            </a:pPr>
            <a:r>
              <a:rPr lang="ru-RU" altLang="ru-RU" sz="1200" b="1" dirty="0" smtClean="0">
                <a:solidFill>
                  <a:srgbClr val="000000"/>
                </a:solidFill>
              </a:rPr>
              <a:t>внебюджетных фондов РФ</a:t>
            </a:r>
            <a:r>
              <a:rPr lang="ru-RU" altLang="ru-RU" sz="1200" dirty="0" smtClean="0">
                <a:solidFill>
                  <a:srgbClr val="000000"/>
                </a:solidFill>
              </a:rPr>
              <a:t> </a:t>
            </a:r>
          </a:p>
        </p:txBody>
      </p:sp>
      <p:sp>
        <p:nvSpPr>
          <p:cNvPr id="11270" name="Line 5"/>
          <p:cNvSpPr>
            <a:spLocks noChangeShapeType="1"/>
          </p:cNvSpPr>
          <p:nvPr/>
        </p:nvSpPr>
        <p:spPr bwMode="auto">
          <a:xfrm flipV="1">
            <a:off x="5292725" y="2413000"/>
            <a:ext cx="431800" cy="304800"/>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1" name="Line 6"/>
          <p:cNvSpPr>
            <a:spLocks noChangeShapeType="1"/>
          </p:cNvSpPr>
          <p:nvPr/>
        </p:nvSpPr>
        <p:spPr bwMode="auto">
          <a:xfrm>
            <a:off x="5724525" y="2420938"/>
            <a:ext cx="792163" cy="1587"/>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2" name="Line 7"/>
          <p:cNvSpPr>
            <a:spLocks noChangeShapeType="1"/>
          </p:cNvSpPr>
          <p:nvPr/>
        </p:nvSpPr>
        <p:spPr bwMode="auto">
          <a:xfrm flipV="1">
            <a:off x="6227763" y="3636963"/>
            <a:ext cx="288925" cy="303212"/>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3" name="Line 8"/>
          <p:cNvSpPr>
            <a:spLocks noChangeShapeType="1"/>
          </p:cNvSpPr>
          <p:nvPr/>
        </p:nvSpPr>
        <p:spPr bwMode="auto">
          <a:xfrm>
            <a:off x="6516688" y="3644900"/>
            <a:ext cx="863600" cy="1588"/>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4" name="Line 9"/>
          <p:cNvSpPr>
            <a:spLocks noChangeShapeType="1"/>
          </p:cNvSpPr>
          <p:nvPr/>
        </p:nvSpPr>
        <p:spPr bwMode="auto">
          <a:xfrm flipV="1">
            <a:off x="7164388" y="4645025"/>
            <a:ext cx="288925" cy="374650"/>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5" name="Line 10"/>
          <p:cNvSpPr>
            <a:spLocks noChangeShapeType="1"/>
          </p:cNvSpPr>
          <p:nvPr/>
        </p:nvSpPr>
        <p:spPr bwMode="auto">
          <a:xfrm>
            <a:off x="7451725" y="4652963"/>
            <a:ext cx="865188" cy="1587"/>
          </a:xfrm>
          <a:prstGeom prst="line">
            <a:avLst/>
          </a:prstGeom>
          <a:noFill/>
          <a:ln w="9360" cap="sq">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ru-RU"/>
          </a:p>
        </p:txBody>
      </p:sp>
      <p:sp>
        <p:nvSpPr>
          <p:cNvPr id="11276" name="Rectangle 11"/>
          <p:cNvSpPr>
            <a:spLocks noChangeArrowheads="1"/>
          </p:cNvSpPr>
          <p:nvPr/>
        </p:nvSpPr>
        <p:spPr bwMode="auto">
          <a:xfrm>
            <a:off x="5367338" y="2043113"/>
            <a:ext cx="1541462"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Первый уровень</a:t>
            </a:r>
          </a:p>
        </p:txBody>
      </p:sp>
      <p:sp>
        <p:nvSpPr>
          <p:cNvPr id="11277" name="Rectangle 12"/>
          <p:cNvSpPr>
            <a:spLocks noChangeArrowheads="1"/>
          </p:cNvSpPr>
          <p:nvPr/>
        </p:nvSpPr>
        <p:spPr bwMode="auto">
          <a:xfrm>
            <a:off x="6159500" y="3267075"/>
            <a:ext cx="148113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Второй</a:t>
            </a:r>
            <a:r>
              <a:rPr lang="ru-RU" altLang="ru-RU" sz="1200">
                <a:solidFill>
                  <a:srgbClr val="000000"/>
                </a:solidFill>
                <a:latin typeface="Tahoma" pitchFamily="32" charset="0"/>
              </a:rPr>
              <a:t> </a:t>
            </a:r>
            <a:r>
              <a:rPr lang="ru-RU" altLang="ru-RU" sz="1400">
                <a:solidFill>
                  <a:srgbClr val="000000"/>
                </a:solidFill>
                <a:latin typeface="Tahoma" pitchFamily="32" charset="0"/>
              </a:rPr>
              <a:t>уровень</a:t>
            </a:r>
          </a:p>
        </p:txBody>
      </p:sp>
      <p:sp>
        <p:nvSpPr>
          <p:cNvPr id="11278" name="Rectangle 13"/>
          <p:cNvSpPr>
            <a:spLocks noChangeArrowheads="1"/>
          </p:cNvSpPr>
          <p:nvPr/>
        </p:nvSpPr>
        <p:spPr bwMode="auto">
          <a:xfrm>
            <a:off x="7096125" y="4275138"/>
            <a:ext cx="1487488"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Третий уровень</a:t>
            </a:r>
          </a:p>
        </p:txBody>
      </p:sp>
      <p:pic>
        <p:nvPicPr>
          <p:cNvPr id="1127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8513" y="188913"/>
            <a:ext cx="528637"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67543" y="1383138"/>
            <a:ext cx="7913687" cy="525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p>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r>
              <a:rPr lang="ru-RU" altLang="ru-RU" sz="2800" dirty="0" smtClean="0">
                <a:solidFill>
                  <a:srgbClr val="FF0000"/>
                </a:solidFill>
                <a:latin typeface="Candara" pitchFamily="32" charset="0"/>
              </a:rPr>
              <a:t>Цели </a:t>
            </a:r>
            <a:r>
              <a:rPr lang="ru-RU" altLang="ru-RU" sz="2800" dirty="0">
                <a:solidFill>
                  <a:srgbClr val="FF0000"/>
                </a:solidFill>
                <a:latin typeface="Candara" pitchFamily="32" charset="0"/>
              </a:rPr>
              <a:t>программы</a:t>
            </a:r>
          </a:p>
          <a:p>
            <a:pPr eaLnBrk="1" hangingPunct="1">
              <a:spcBef>
                <a:spcPts val="350"/>
              </a:spcBef>
              <a:spcAft>
                <a:spcPct val="0"/>
              </a:spcAft>
              <a:buClrTx/>
              <a:buSzPct val="100000"/>
              <a:buFontTx/>
              <a:buNone/>
            </a:pPr>
            <a:endParaRPr lang="ru-RU" altLang="ru-RU" sz="1400" dirty="0">
              <a:solidFill>
                <a:srgbClr val="031F43"/>
              </a:solidFill>
              <a:latin typeface="Candara" pitchFamily="32" charset="0"/>
            </a:endParaRP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 обеспечение эффективного устойчивого функционирования и развития коммунальной инфраструктуры района;   </a:t>
            </a: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 строительство, модернизация (реконструкция) и капитальный ремонт объектов коммунальной инфраструктуры.</a:t>
            </a:r>
            <a:endParaRPr lang="ru-RU" altLang="ru-RU" sz="2000" dirty="0">
              <a:solidFill>
                <a:srgbClr val="031F43"/>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smtClean="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endParaRPr lang="ru-RU" altLang="ru-RU" sz="2000" dirty="0">
              <a:solidFill>
                <a:srgbClr val="031F43"/>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2021 </a:t>
            </a:r>
            <a:r>
              <a:rPr lang="ru-RU" altLang="ru-RU" sz="2000" dirty="0">
                <a:solidFill>
                  <a:srgbClr val="03706D"/>
                </a:solidFill>
                <a:latin typeface="Times New Roman" panose="02020603050405020304" pitchFamily="18" charset="0"/>
                <a:cs typeface="Times New Roman" panose="02020603050405020304" pitchFamily="18" charset="0"/>
              </a:rPr>
              <a:t>год </a:t>
            </a:r>
            <a:r>
              <a:rPr lang="ru-RU" altLang="ru-RU" sz="2000" dirty="0" smtClean="0">
                <a:solidFill>
                  <a:srgbClr val="03706D"/>
                </a:solidFill>
                <a:latin typeface="Times New Roman" panose="02020603050405020304" pitchFamily="18" charset="0"/>
                <a:cs typeface="Times New Roman" panose="02020603050405020304" pitchFamily="18" charset="0"/>
              </a:rPr>
              <a:t>–13663,40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5500,00 </a:t>
            </a:r>
            <a:r>
              <a:rPr lang="ru-RU" altLang="ru-RU" sz="2000" dirty="0">
                <a:solidFill>
                  <a:srgbClr val="03706D"/>
                </a:solidFill>
                <a:latin typeface="Times New Roman" panose="02020603050405020304" pitchFamily="18" charset="0"/>
                <a:cs typeface="Times New Roman" panose="02020603050405020304" pitchFamily="18" charset="0"/>
              </a:rPr>
              <a:t>тыс. </a:t>
            </a:r>
            <a:r>
              <a:rPr lang="ru-RU" altLang="ru-RU" sz="2000" dirty="0" smtClean="0">
                <a:solidFill>
                  <a:srgbClr val="03706D"/>
                </a:solidFill>
                <a:latin typeface="Times New Roman" panose="02020603050405020304" pitchFamily="18" charset="0"/>
                <a:cs typeface="Times New Roman" panose="02020603050405020304" pitchFamily="18" charset="0"/>
              </a:rPr>
              <a:t>рублей, 2023 </a:t>
            </a:r>
            <a:r>
              <a:rPr lang="ru-RU" altLang="ru-RU" sz="2000" dirty="0">
                <a:solidFill>
                  <a:srgbClr val="03706D"/>
                </a:solidFill>
                <a:latin typeface="Times New Roman" panose="02020603050405020304" pitchFamily="18" charset="0"/>
                <a:cs typeface="Times New Roman" panose="02020603050405020304" pitchFamily="18" charset="0"/>
              </a:rPr>
              <a:t>год – </a:t>
            </a:r>
            <a:r>
              <a:rPr lang="ru-RU" altLang="ru-RU" sz="2000" dirty="0" smtClean="0">
                <a:solidFill>
                  <a:srgbClr val="03706D"/>
                </a:solidFill>
                <a:latin typeface="Times New Roman" panose="02020603050405020304" pitchFamily="18" charset="0"/>
                <a:cs typeface="Times New Roman" panose="02020603050405020304" pitchFamily="18" charset="0"/>
              </a:rPr>
              <a:t>78460,00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p:txBody>
      </p:sp>
      <p:sp>
        <p:nvSpPr>
          <p:cNvPr id="66563" name="Text Box 2"/>
          <p:cNvSpPr txBox="1">
            <a:spLocks noChangeArrowheads="1"/>
          </p:cNvSpPr>
          <p:nvPr/>
        </p:nvSpPr>
        <p:spPr bwMode="auto">
          <a:xfrm>
            <a:off x="323850" y="260350"/>
            <a:ext cx="836295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«Модернизация и развитие коммунальной инфраструктуры МО Юрьев-Польский район на 2020-2024 </a:t>
            </a:r>
            <a:r>
              <a:rPr lang="ru-RU" altLang="ru-RU" sz="2000" dirty="0" err="1" smtClean="0">
                <a:solidFill>
                  <a:srgbClr val="7030A0"/>
                </a:solidFill>
                <a:latin typeface="Times New Roman" pitchFamily="16" charset="0"/>
                <a:cs typeface="Times New Roman" pitchFamily="16" charset="0"/>
              </a:rPr>
              <a:t>г.г</a:t>
            </a:r>
            <a:r>
              <a:rPr lang="ru-RU" altLang="ru-RU" sz="2000" dirty="0" smtClean="0">
                <a:solidFill>
                  <a:srgbClr val="7030A0"/>
                </a:solidFill>
                <a:latin typeface="Times New Roman" pitchFamily="16" charset="0"/>
                <a:cs typeface="Times New Roman" pitchFamily="16" charset="0"/>
              </a:rPr>
              <a:t>.»</a:t>
            </a:r>
            <a:r>
              <a:rPr lang="ru-RU" altLang="ru-RU" sz="1400" dirty="0" smtClean="0">
                <a:solidFill>
                  <a:srgbClr val="FFFFFF"/>
                </a:solidFill>
                <a:latin typeface="Times New Roman" pitchFamily="16" charset="0"/>
                <a:cs typeface="Times New Roman" pitchFamily="16" charset="0"/>
              </a:rPr>
              <a:t/>
            </a:r>
            <a:br>
              <a:rPr lang="ru-RU" altLang="ru-RU" sz="1400" dirty="0" smtClean="0">
                <a:solidFill>
                  <a:srgbClr val="FFFFFF"/>
                </a:solidFill>
                <a:latin typeface="Times New Roman" pitchFamily="16" charset="0"/>
                <a:cs typeface="Times New Roman" pitchFamily="16" charset="0"/>
              </a:rPr>
            </a:br>
            <a:endParaRPr lang="ru-RU" altLang="ru-RU" sz="1400" dirty="0">
              <a:solidFill>
                <a:srgbClr val="FFFFFF"/>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8933" y="104466"/>
            <a:ext cx="586696" cy="7322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43636" y="3803842"/>
            <a:ext cx="2748843" cy="2145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3" y="4002137"/>
            <a:ext cx="4693679" cy="19471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396107" y="1374031"/>
            <a:ext cx="7913687" cy="525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p>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r>
              <a:rPr lang="ru-RU" altLang="ru-RU" sz="2800" dirty="0">
                <a:solidFill>
                  <a:srgbClr val="FF0000"/>
                </a:solidFill>
                <a:latin typeface="Candara" pitchFamily="32" charset="0"/>
              </a:rPr>
              <a:t>Цель программы</a:t>
            </a:r>
          </a:p>
          <a:p>
            <a:pPr eaLnBrk="1" hangingPunct="1">
              <a:spcBef>
                <a:spcPts val="350"/>
              </a:spcBef>
              <a:spcAft>
                <a:spcPct val="0"/>
              </a:spcAft>
              <a:buClrTx/>
              <a:buSzPct val="100000"/>
              <a:buFontTx/>
              <a:buNone/>
            </a:pPr>
            <a:endParaRPr lang="ru-RU" altLang="ru-RU" sz="1400" dirty="0">
              <a:solidFill>
                <a:srgbClr val="031F43"/>
              </a:solidFill>
              <a:latin typeface="Candara" pitchFamily="32" charset="0"/>
            </a:endParaRP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Сохранение и развитие сети автомобильных дорог  местного значения в границах муниципального образования Юрьев-Польский район</a:t>
            </a:r>
            <a:endParaRPr lang="ru-RU" altLang="ru-RU" sz="2000" dirty="0">
              <a:solidFill>
                <a:srgbClr val="031F43"/>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endParaRPr lang="ru-RU" altLang="ru-RU" sz="2000" dirty="0">
              <a:solidFill>
                <a:srgbClr val="031F43"/>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2021 год </a:t>
            </a:r>
            <a:r>
              <a:rPr lang="ru-RU" altLang="ru-RU" sz="2000" dirty="0" smtClean="0">
                <a:solidFill>
                  <a:srgbClr val="03706D"/>
                </a:solidFill>
                <a:latin typeface="Times New Roman" panose="02020603050405020304" pitchFamily="18" charset="0"/>
                <a:cs typeface="Times New Roman" panose="02020603050405020304" pitchFamily="18" charset="0"/>
              </a:rPr>
              <a:t>–22195,00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a:t>
            </a:r>
            <a:r>
              <a:rPr lang="ru-RU" altLang="ru-RU" sz="2000" dirty="0" smtClean="0">
                <a:solidFill>
                  <a:srgbClr val="03706D"/>
                </a:solidFill>
                <a:latin typeface="Times New Roman" panose="02020603050405020304" pitchFamily="18" charset="0"/>
                <a:cs typeface="Times New Roman" panose="02020603050405020304" pitchFamily="18" charset="0"/>
              </a:rPr>
              <a:t>–22250,00 </a:t>
            </a:r>
            <a:r>
              <a:rPr lang="ru-RU" altLang="ru-RU" sz="2000" dirty="0">
                <a:solidFill>
                  <a:srgbClr val="03706D"/>
                </a:solidFill>
                <a:latin typeface="Times New Roman" panose="02020603050405020304" pitchFamily="18" charset="0"/>
                <a:cs typeface="Times New Roman" panose="02020603050405020304" pitchFamily="18" charset="0"/>
              </a:rPr>
              <a:t>тыс. рублей, 2023 год – </a:t>
            </a:r>
            <a:r>
              <a:rPr lang="ru-RU" altLang="ru-RU" sz="2000" dirty="0" smtClean="0">
                <a:solidFill>
                  <a:srgbClr val="03706D"/>
                </a:solidFill>
                <a:latin typeface="Times New Roman" panose="02020603050405020304" pitchFamily="18" charset="0"/>
                <a:cs typeface="Times New Roman" panose="02020603050405020304" pitchFamily="18" charset="0"/>
              </a:rPr>
              <a:t>22300,00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p:txBody>
      </p:sp>
      <p:sp>
        <p:nvSpPr>
          <p:cNvPr id="66563" name="Text Box 2"/>
          <p:cNvSpPr txBox="1">
            <a:spLocks noChangeArrowheads="1"/>
          </p:cNvSpPr>
          <p:nvPr/>
        </p:nvSpPr>
        <p:spPr bwMode="auto">
          <a:xfrm>
            <a:off x="323850" y="260350"/>
            <a:ext cx="836295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«Развитие сети автомобильных дорог</a:t>
            </a:r>
          </a:p>
          <a:p>
            <a:pPr algn="ctr" eaLnBrk="1" hangingPunct="1">
              <a:spcBef>
                <a:spcPct val="0"/>
              </a:spcBef>
              <a:spcAft>
                <a:spcPct val="0"/>
              </a:spcAft>
              <a:buClrTx/>
              <a:buSzPct val="100000"/>
              <a:buFontTx/>
              <a:buNone/>
            </a:pPr>
            <a:r>
              <a:rPr lang="ru-RU" altLang="ru-RU" sz="2000" dirty="0" smtClean="0">
                <a:solidFill>
                  <a:srgbClr val="7030A0"/>
                </a:solidFill>
                <a:latin typeface="Times New Roman" pitchFamily="16" charset="0"/>
                <a:cs typeface="Times New Roman" pitchFamily="16" charset="0"/>
              </a:rPr>
              <a:t>общего пользования местного значения муниципального образования  Юрьев-Польский район»</a:t>
            </a:r>
            <a:r>
              <a:rPr lang="ru-RU" altLang="ru-RU" sz="1400" dirty="0" smtClean="0">
                <a:solidFill>
                  <a:srgbClr val="FFFFFF"/>
                </a:solidFill>
                <a:latin typeface="Times New Roman" pitchFamily="16" charset="0"/>
                <a:cs typeface="Times New Roman" pitchFamily="16" charset="0"/>
              </a:rPr>
              <a:t/>
            </a:r>
            <a:br>
              <a:rPr lang="ru-RU" altLang="ru-RU" sz="1400" dirty="0" smtClean="0">
                <a:solidFill>
                  <a:srgbClr val="FFFFFF"/>
                </a:solidFill>
                <a:latin typeface="Times New Roman" pitchFamily="16" charset="0"/>
                <a:cs typeface="Times New Roman" pitchFamily="16" charset="0"/>
              </a:rPr>
            </a:br>
            <a:endParaRPr lang="ru-RU" altLang="ru-RU" sz="1400" dirty="0">
              <a:solidFill>
                <a:srgbClr val="FFFFFF"/>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8933" y="104466"/>
            <a:ext cx="586696" cy="732246"/>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3284984"/>
            <a:ext cx="3436758" cy="2121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Рисунок 6" descr="https://avatars.mds.yandex.net/get-pdb/1649566/2b6baf0d-bb6f-4278-95f8-a6f274312015/s1200"/>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645024"/>
            <a:ext cx="3381350" cy="1924658"/>
          </a:xfrm>
          <a:prstGeom prst="rect">
            <a:avLst/>
          </a:prstGeom>
          <a:noFill/>
          <a:ln>
            <a:noFill/>
          </a:ln>
        </p:spPr>
      </p:pic>
    </p:spTree>
    <p:extLst>
      <p:ext uri="{BB962C8B-B14F-4D97-AF65-F5344CB8AC3E}">
        <p14:creationId xmlns:p14="http://schemas.microsoft.com/office/powerpoint/2010/main" xmlns="" val="28114807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250825" y="1557338"/>
            <a:ext cx="8569325" cy="4319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500"/>
              </a:spcBef>
              <a:spcAft>
                <a:spcPct val="0"/>
              </a:spcAft>
              <a:buClrTx/>
              <a:buSzPct val="100000"/>
              <a:buFontTx/>
              <a:buNone/>
            </a:pPr>
            <a:r>
              <a:rPr lang="ru-RU" altLang="ru-RU" sz="2000" dirty="0" smtClean="0">
                <a:solidFill>
                  <a:srgbClr val="FF5050"/>
                </a:solidFill>
                <a:latin typeface="Candara" pitchFamily="32" charset="0"/>
              </a:rPr>
              <a:t>                                               </a:t>
            </a:r>
            <a:r>
              <a:rPr lang="ru-RU" altLang="ru-RU" sz="2800" dirty="0" smtClean="0">
                <a:solidFill>
                  <a:srgbClr val="FF5050"/>
                </a:solidFill>
                <a:latin typeface="Candara" pitchFamily="32" charset="0"/>
              </a:rPr>
              <a:t>Цели программы</a:t>
            </a:r>
            <a:r>
              <a:rPr lang="ru-RU" altLang="ru-RU" sz="2000" dirty="0" smtClean="0">
                <a:solidFill>
                  <a:srgbClr val="073E87"/>
                </a:solidFill>
                <a:latin typeface="Candara" pitchFamily="32" charset="0"/>
              </a:rPr>
              <a:t> </a:t>
            </a:r>
          </a:p>
          <a:p>
            <a:pPr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 </a:t>
            </a:r>
            <a:r>
              <a:rPr lang="ru-RU" altLang="ru-RU" sz="2000" dirty="0">
                <a:solidFill>
                  <a:srgbClr val="000000"/>
                </a:solidFill>
                <a:latin typeface="Times New Roman" pitchFamily="16" charset="0"/>
                <a:cs typeface="Times New Roman" pitchFamily="16" charset="0"/>
              </a:rPr>
              <a:t>р</a:t>
            </a:r>
            <a:r>
              <a:rPr lang="ru-RU" altLang="ru-RU" sz="2000" dirty="0" smtClean="0">
                <a:solidFill>
                  <a:srgbClr val="000000"/>
                </a:solidFill>
                <a:latin typeface="Times New Roman" pitchFamily="16" charset="0"/>
                <a:cs typeface="Times New Roman" pitchFamily="16" charset="0"/>
              </a:rPr>
              <a:t>еализация стратегической роли культуры как </a:t>
            </a:r>
          </a:p>
          <a:p>
            <a:pPr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духовно-нравственного основания развития личности;</a:t>
            </a:r>
          </a:p>
          <a:p>
            <a:pPr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 укрепление единства российской нации, проживающей на территории</a:t>
            </a:r>
          </a:p>
          <a:p>
            <a:pPr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Юрьев- Польского района</a:t>
            </a: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smtClean="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smtClean="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smtClean="0">
              <a:solidFill>
                <a:srgbClr val="000000"/>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a:t>
            </a:r>
            <a:r>
              <a:rPr lang="ru-RU" altLang="ru-RU" sz="2000" dirty="0">
                <a:solidFill>
                  <a:srgbClr val="03706D"/>
                </a:solidFill>
                <a:latin typeface="Times New Roman" panose="02020603050405020304" pitchFamily="18" charset="0"/>
                <a:cs typeface="Times New Roman" panose="02020603050405020304" pitchFamily="18" charset="0"/>
              </a:rPr>
              <a:t>на реализацию: 2021 год </a:t>
            </a:r>
            <a:r>
              <a:rPr lang="ru-RU" altLang="ru-RU" sz="2000" dirty="0" smtClean="0">
                <a:solidFill>
                  <a:srgbClr val="03706D"/>
                </a:solidFill>
                <a:latin typeface="Times New Roman" panose="02020603050405020304" pitchFamily="18" charset="0"/>
                <a:cs typeface="Times New Roman" panose="02020603050405020304" pitchFamily="18" charset="0"/>
              </a:rPr>
              <a:t>–147850,10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a:t>
            </a:r>
            <a:r>
              <a:rPr lang="ru-RU" altLang="ru-RU" sz="2000" dirty="0" smtClean="0">
                <a:solidFill>
                  <a:srgbClr val="03706D"/>
                </a:solidFill>
                <a:latin typeface="Times New Roman" panose="02020603050405020304" pitchFamily="18" charset="0"/>
                <a:cs typeface="Times New Roman" panose="02020603050405020304" pitchFamily="18" charset="0"/>
              </a:rPr>
              <a:t>–137131,80 </a:t>
            </a:r>
            <a:r>
              <a:rPr lang="ru-RU" altLang="ru-RU" sz="2000" dirty="0">
                <a:solidFill>
                  <a:srgbClr val="03706D"/>
                </a:solidFill>
                <a:latin typeface="Times New Roman" panose="02020603050405020304" pitchFamily="18" charset="0"/>
                <a:cs typeface="Times New Roman" panose="02020603050405020304" pitchFamily="18" charset="0"/>
              </a:rPr>
              <a:t>тыс. рублей, 2023 год </a:t>
            </a:r>
            <a:r>
              <a:rPr lang="ru-RU" altLang="ru-RU" sz="2000" dirty="0" smtClean="0">
                <a:solidFill>
                  <a:srgbClr val="03706D"/>
                </a:solidFill>
                <a:latin typeface="Times New Roman" panose="02020603050405020304" pitchFamily="18" charset="0"/>
                <a:cs typeface="Times New Roman" panose="02020603050405020304" pitchFamily="18" charset="0"/>
              </a:rPr>
              <a:t>–122450,21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67587" name="Text Box 2"/>
          <p:cNvSpPr txBox="1">
            <a:spLocks noChangeArrowheads="1"/>
          </p:cNvSpPr>
          <p:nvPr/>
        </p:nvSpPr>
        <p:spPr bwMode="auto">
          <a:xfrm>
            <a:off x="465138" y="333375"/>
            <a:ext cx="8291512"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культуры и туризма муниципального образования Юрьев- Польский </a:t>
            </a:r>
            <a:r>
              <a:rPr lang="ru-RU" altLang="ru-RU" sz="2000" dirty="0" smtClean="0">
                <a:solidFill>
                  <a:srgbClr val="7030A0"/>
                </a:solidFill>
                <a:latin typeface="Times New Roman" pitchFamily="16" charset="0"/>
                <a:cs typeface="Times New Roman" pitchFamily="16" charset="0"/>
              </a:rPr>
              <a:t>район»</a:t>
            </a:r>
            <a:endParaRPr lang="ru-RU" altLang="ru-RU" sz="2000" dirty="0">
              <a:solidFill>
                <a:srgbClr val="7030A0"/>
              </a:solidFill>
              <a:latin typeface="Times New Roman" pitchFamily="16" charset="0"/>
              <a:cs typeface="Times New Roman" pitchFamily="16" charset="0"/>
            </a:endParaRPr>
          </a:p>
        </p:txBody>
      </p:sp>
      <p:pic>
        <p:nvPicPr>
          <p:cNvPr id="6758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6835" y="3598416"/>
            <a:ext cx="3073400"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7589"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8756" y="3573016"/>
            <a:ext cx="3097213"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53340" y="1125538"/>
            <a:ext cx="8435975"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endParaRPr lang="ru-RU" altLang="ru-RU" sz="2000" dirty="0" smtClean="0">
              <a:solidFill>
                <a:srgbClr val="FF5050"/>
              </a:solidFill>
              <a:latin typeface="Candara" pitchFamily="32" charset="0"/>
            </a:endParaRPr>
          </a:p>
          <a:p>
            <a:pPr algn="ctr" eaLnBrk="1" hangingPunct="1">
              <a:lnSpc>
                <a:spcPct val="90000"/>
              </a:lnSpc>
              <a:spcBef>
                <a:spcPts val="700"/>
              </a:spcBef>
              <a:spcAft>
                <a:spcPct val="0"/>
              </a:spcAft>
              <a:buClrTx/>
              <a:buSzPct val="100000"/>
              <a:buFontTx/>
              <a:buNone/>
            </a:pPr>
            <a:r>
              <a:rPr lang="ru-RU" altLang="ru-RU" sz="2000" dirty="0" smtClean="0">
                <a:solidFill>
                  <a:srgbClr val="FF5050"/>
                </a:solidFill>
                <a:latin typeface="Candara" pitchFamily="32" charset="0"/>
              </a:rPr>
              <a:t>     </a:t>
            </a:r>
            <a:r>
              <a:rPr lang="ru-RU" altLang="ru-RU" sz="2800" dirty="0" smtClean="0">
                <a:solidFill>
                  <a:srgbClr val="FF5050"/>
                </a:solidFill>
                <a:latin typeface="Candara" pitchFamily="32" charset="0"/>
              </a:rPr>
              <a:t>Цель </a:t>
            </a:r>
            <a:r>
              <a:rPr lang="ru-RU" altLang="ru-RU" sz="2800" dirty="0">
                <a:solidFill>
                  <a:srgbClr val="FF5050"/>
                </a:solidFill>
                <a:latin typeface="Candara" pitchFamily="32" charset="0"/>
              </a:rPr>
              <a:t>программы</a:t>
            </a:r>
          </a:p>
          <a:p>
            <a:pPr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Обеспечение эффективной деятельности «Управления» в сфере развития сельского хозяйства</a:t>
            </a:r>
          </a:p>
          <a:p>
            <a:pPr algn="just" eaLnBrk="1" hangingPunct="1">
              <a:lnSpc>
                <a:spcPct val="90000"/>
              </a:lnSpc>
              <a:spcBef>
                <a:spcPts val="500"/>
              </a:spcBef>
              <a:spcAft>
                <a:spcPct val="0"/>
              </a:spcAft>
              <a:buClrTx/>
              <a:buSzPct val="100000"/>
              <a:buFontTx/>
              <a:buNone/>
            </a:pPr>
            <a:endParaRPr lang="ru-RU" altLang="ru-RU" sz="2000" dirty="0">
              <a:solidFill>
                <a:srgbClr val="000000"/>
              </a:solidFill>
              <a:latin typeface="Times New Roman" pitchFamily="16" charset="0"/>
              <a:cs typeface="Times New Roman" pitchFamily="16"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6140,00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6202,00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a:t>
            </a:r>
            <a:r>
              <a:rPr lang="ru-RU" altLang="ru-RU" sz="2000" dirty="0" smtClean="0">
                <a:solidFill>
                  <a:srgbClr val="03706D"/>
                </a:solidFill>
                <a:latin typeface="Times New Roman" panose="02020603050405020304" pitchFamily="18" charset="0"/>
                <a:cs typeface="Times New Roman" panose="02020603050405020304" pitchFamily="18" charset="0"/>
              </a:rPr>
              <a:t>–5873,00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p:txBody>
      </p:sp>
      <p:sp>
        <p:nvSpPr>
          <p:cNvPr id="70659" name="Text Box 2"/>
          <p:cNvSpPr txBox="1">
            <a:spLocks noChangeArrowheads="1"/>
          </p:cNvSpPr>
          <p:nvPr/>
        </p:nvSpPr>
        <p:spPr bwMode="auto">
          <a:xfrm>
            <a:off x="0" y="188913"/>
            <a:ext cx="8893175"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агропромышленного</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комплекса  муниципального образования Юрьев- </a:t>
            </a:r>
            <a:r>
              <a:rPr lang="ru-RU" altLang="ru-RU" sz="2000" dirty="0" smtClean="0">
                <a:solidFill>
                  <a:srgbClr val="7030A0"/>
                </a:solidFill>
                <a:latin typeface="Times New Roman" pitchFamily="16" charset="0"/>
                <a:cs typeface="Times New Roman" pitchFamily="16" charset="0"/>
              </a:rPr>
              <a:t>Польский район</a:t>
            </a:r>
            <a:r>
              <a:rPr lang="ru-RU" altLang="ru-RU" sz="1600" dirty="0" smtClean="0">
                <a:solidFill>
                  <a:srgbClr val="7030A0"/>
                </a:solidFill>
                <a:latin typeface="Times New Roman" pitchFamily="16" charset="0"/>
                <a:cs typeface="Times New Roman" pitchFamily="16" charset="0"/>
              </a:rPr>
              <a:t>»</a:t>
            </a:r>
            <a:r>
              <a:rPr lang="ru-RU" altLang="ru-RU" sz="2500" dirty="0">
                <a:solidFill>
                  <a:srgbClr val="F69200"/>
                </a:solidFill>
                <a:latin typeface="Arial" charset="0"/>
                <a:cs typeface="Times New Roman" pitchFamily="16" charset="0"/>
              </a:rPr>
              <a:t/>
            </a:r>
            <a:br>
              <a:rPr lang="ru-RU" altLang="ru-RU" sz="2500" dirty="0">
                <a:solidFill>
                  <a:srgbClr val="F69200"/>
                </a:solidFill>
                <a:latin typeface="Arial" charset="0"/>
                <a:cs typeface="Times New Roman" pitchFamily="16" charset="0"/>
              </a:rPr>
            </a:br>
            <a:r>
              <a:rPr lang="ru-RU" altLang="ru-RU" sz="2500" dirty="0">
                <a:solidFill>
                  <a:srgbClr val="F69200"/>
                </a:solidFill>
                <a:latin typeface="Arial" charset="0"/>
              </a:rPr>
              <a:t> </a:t>
            </a:r>
          </a:p>
        </p:txBody>
      </p:sp>
      <p:pic>
        <p:nvPicPr>
          <p:cNvPr id="7066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4926632"/>
            <a:ext cx="3445955" cy="174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6438" y="3356992"/>
            <a:ext cx="4224259" cy="28134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50825" y="476250"/>
            <a:ext cx="8435975" cy="626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endParaRPr lang="ru-RU" altLang="ru-RU" sz="2800" dirty="0">
              <a:solidFill>
                <a:srgbClr val="FF5050"/>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FF5050"/>
              </a:solidFill>
              <a:latin typeface="Candara" pitchFamily="32" charset="0"/>
            </a:endParaRPr>
          </a:p>
          <a:p>
            <a:pPr eaLnBrk="1" hangingPunct="1">
              <a:lnSpc>
                <a:spcPct val="90000"/>
              </a:lnSpc>
              <a:spcBef>
                <a:spcPts val="700"/>
              </a:spcBef>
              <a:spcAft>
                <a:spcPct val="0"/>
              </a:spcAft>
              <a:buClrTx/>
              <a:buSzPct val="100000"/>
              <a:buFontTx/>
              <a:buNone/>
            </a:pPr>
            <a:r>
              <a:rPr lang="ru-RU" altLang="ru-RU" sz="2800" dirty="0">
                <a:solidFill>
                  <a:srgbClr val="FF5050"/>
                </a:solidFill>
                <a:latin typeface="Candara" pitchFamily="32" charset="0"/>
              </a:rPr>
              <a:t>                                    </a:t>
            </a:r>
            <a:r>
              <a:rPr lang="ru-RU" altLang="ru-RU" sz="2800" dirty="0" smtClean="0">
                <a:solidFill>
                  <a:srgbClr val="FF5050"/>
                </a:solidFill>
                <a:latin typeface="Candara" pitchFamily="32" charset="0"/>
              </a:rPr>
              <a:t>Цели </a:t>
            </a:r>
            <a:r>
              <a:rPr lang="ru-RU" altLang="ru-RU" sz="2800" dirty="0">
                <a:solidFill>
                  <a:srgbClr val="FF5050"/>
                </a:solidFill>
                <a:latin typeface="Candara" pitchFamily="32" charset="0"/>
              </a:rPr>
              <a:t>программы</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r>
              <a:rPr lang="ru-RU" altLang="ru-RU" sz="2000" dirty="0" smtClean="0">
                <a:solidFill>
                  <a:schemeClr val="tx1"/>
                </a:solidFill>
                <a:latin typeface="Candara" pitchFamily="32" charset="0"/>
              </a:rPr>
              <a:t>- с</a:t>
            </a:r>
            <a:r>
              <a:rPr lang="ru-RU" altLang="ru-RU" sz="2000" dirty="0" smtClean="0">
                <a:solidFill>
                  <a:srgbClr val="000000"/>
                </a:solidFill>
                <a:latin typeface="Times New Roman" pitchFamily="16" charset="0"/>
                <a:cs typeface="Times New Roman" pitchFamily="16" charset="0"/>
              </a:rPr>
              <a:t>нижение </a:t>
            </a:r>
            <a:r>
              <a:rPr lang="ru-RU" altLang="ru-RU" sz="2000" dirty="0">
                <a:solidFill>
                  <a:srgbClr val="000000"/>
                </a:solidFill>
                <a:latin typeface="Times New Roman" pitchFamily="16" charset="0"/>
                <a:cs typeface="Times New Roman" pitchFamily="16" charset="0"/>
              </a:rPr>
              <a:t>уровня потребления и незаконного оборота наркотиков в интересах сохранения здоровья </a:t>
            </a:r>
            <a:r>
              <a:rPr lang="ru-RU" altLang="ru-RU" sz="2000" dirty="0" smtClean="0">
                <a:solidFill>
                  <a:srgbClr val="000000"/>
                </a:solidFill>
                <a:latin typeface="Times New Roman" pitchFamily="16" charset="0"/>
                <a:cs typeface="Times New Roman" pitchFamily="16" charset="0"/>
              </a:rPr>
              <a:t>населения;</a:t>
            </a:r>
          </a:p>
          <a:p>
            <a:pPr algn="just" eaLnBrk="1" hangingPunct="1">
              <a:lnSpc>
                <a:spcPct val="90000"/>
              </a:lnSpc>
              <a:spcBef>
                <a:spcPts val="5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 улучшение </a:t>
            </a:r>
            <a:r>
              <a:rPr lang="ru-RU" altLang="ru-RU" sz="2000" dirty="0">
                <a:solidFill>
                  <a:srgbClr val="000000"/>
                </a:solidFill>
                <a:latin typeface="Times New Roman" pitchFamily="16" charset="0"/>
                <a:cs typeface="Times New Roman" pitchFamily="16" charset="0"/>
              </a:rPr>
              <a:t>демографической </a:t>
            </a:r>
            <a:r>
              <a:rPr lang="ru-RU" altLang="ru-RU" sz="2000" dirty="0" smtClean="0">
                <a:solidFill>
                  <a:srgbClr val="000000"/>
                </a:solidFill>
                <a:latin typeface="Times New Roman" pitchFamily="16" charset="0"/>
                <a:cs typeface="Times New Roman" pitchFamily="16" charset="0"/>
              </a:rPr>
              <a:t>ситуации;</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 улучшение инвестиционной привлекательности и эффективное  социально-экономическое развитие района;</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 совершенствование системы профилактики правонарушений;</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 комплексное обеспечение правопорядка;</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 повышение уровня личной безопасности граждан и их собственности</a:t>
            </a:r>
          </a:p>
          <a:p>
            <a:pPr algn="just" eaLnBrk="1" hangingPunct="1">
              <a:lnSpc>
                <a:spcPct val="90000"/>
              </a:lnSpc>
              <a:spcBef>
                <a:spcPts val="500"/>
              </a:spcBef>
              <a:spcAft>
                <a:spcPct val="0"/>
              </a:spcAft>
              <a:buClrTx/>
              <a:buSzPct val="100000"/>
              <a:buFontTx/>
              <a:buNone/>
            </a:pPr>
            <a:r>
              <a:rPr lang="ru-RU" altLang="ru-RU" sz="2800" dirty="0" smtClean="0">
                <a:solidFill>
                  <a:srgbClr val="073E87"/>
                </a:solidFill>
                <a:latin typeface="Candara" pitchFamily="32" charset="0"/>
              </a:rPr>
              <a:t>   </a:t>
            </a: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smtClean="0">
                <a:solidFill>
                  <a:srgbClr val="03706D"/>
                </a:solidFill>
                <a:latin typeface="Times New Roman" panose="02020603050405020304" pitchFamily="18" charset="0"/>
                <a:cs typeface="Times New Roman" panose="02020603050405020304" pitchFamily="18" charset="0"/>
              </a:rPr>
              <a:t>2021 </a:t>
            </a:r>
            <a:r>
              <a:rPr lang="ru-RU" altLang="ru-RU" sz="2000" dirty="0">
                <a:solidFill>
                  <a:srgbClr val="03706D"/>
                </a:solidFill>
                <a:latin typeface="Times New Roman" panose="02020603050405020304" pitchFamily="18" charset="0"/>
                <a:cs typeface="Times New Roman" panose="02020603050405020304" pitchFamily="18" charset="0"/>
              </a:rPr>
              <a:t>год – </a:t>
            </a:r>
            <a:r>
              <a:rPr lang="ru-RU" altLang="ru-RU" sz="2000" dirty="0" smtClean="0">
                <a:solidFill>
                  <a:srgbClr val="03706D"/>
                </a:solidFill>
                <a:latin typeface="Times New Roman" panose="02020603050405020304" pitchFamily="18" charset="0"/>
                <a:cs typeface="Times New Roman" panose="02020603050405020304" pitchFamily="18" charset="0"/>
              </a:rPr>
              <a:t>18,00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18,00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2023 год – </a:t>
            </a:r>
            <a:r>
              <a:rPr lang="ru-RU" altLang="ru-RU" sz="2000" dirty="0" smtClean="0">
                <a:solidFill>
                  <a:srgbClr val="03706D"/>
                </a:solidFill>
                <a:latin typeface="Times New Roman" panose="02020603050405020304" pitchFamily="18" charset="0"/>
                <a:cs typeface="Times New Roman" panose="02020603050405020304" pitchFamily="18" charset="0"/>
              </a:rPr>
              <a:t>18,00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71683" name="Text Box 2"/>
          <p:cNvSpPr txBox="1">
            <a:spLocks noChangeArrowheads="1"/>
          </p:cNvSpPr>
          <p:nvPr/>
        </p:nvSpPr>
        <p:spPr bwMode="auto">
          <a:xfrm>
            <a:off x="457200" y="260350"/>
            <a:ext cx="829151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«Комплексные меры противодействия злоупотреблению наркотиками и их незаконному обороту на</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территории МО Юрьев- Польский район на </a:t>
            </a:r>
            <a:r>
              <a:rPr lang="ru-RU" altLang="ru-RU" sz="2000" dirty="0" smtClean="0">
                <a:solidFill>
                  <a:srgbClr val="7030A0"/>
                </a:solidFill>
                <a:latin typeface="Times New Roman" pitchFamily="16" charset="0"/>
                <a:cs typeface="Times New Roman" pitchFamily="16" charset="0"/>
              </a:rPr>
              <a:t>2021-2023 </a:t>
            </a:r>
            <a:r>
              <a:rPr lang="ru-RU" altLang="ru-RU" sz="2000" dirty="0">
                <a:solidFill>
                  <a:srgbClr val="7030A0"/>
                </a:solidFill>
                <a:latin typeface="Times New Roman" pitchFamily="16" charset="0"/>
                <a:cs typeface="Times New Roman" pitchFamily="16" charset="0"/>
              </a:rPr>
              <a:t>годы»</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7168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0152" y="4529123"/>
            <a:ext cx="2952626" cy="221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16416" y="104465"/>
            <a:ext cx="709214" cy="88515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68313" y="1125538"/>
            <a:ext cx="7767637"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073E87"/>
                </a:solidFill>
                <a:latin typeface="Candara" pitchFamily="32" charset="0"/>
              </a:rPr>
              <a:t>                                       </a:t>
            </a:r>
            <a:r>
              <a:rPr lang="ru-RU" altLang="ru-RU" sz="2600" dirty="0">
                <a:solidFill>
                  <a:srgbClr val="FF0000"/>
                </a:solidFill>
                <a:latin typeface="Candara" pitchFamily="32" charset="0"/>
              </a:rPr>
              <a:t>Цели программы</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-совершенствование организации муниципальной службы </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-повышение ее эффективности и результативности;</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-развитие её кадрового потенциала;</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-создание условий для развития  и повышения престижа муниципальной службы</a:t>
            </a:r>
          </a:p>
          <a:p>
            <a:pPr eaLnBrk="1" hangingPunct="1">
              <a:spcBef>
                <a:spcPts val="700"/>
              </a:spcBef>
              <a:spcAft>
                <a:spcPct val="0"/>
              </a:spcAft>
              <a:buClrTx/>
              <a:buSzPct val="100000"/>
              <a:buFontTx/>
              <a:buNone/>
            </a:pPr>
            <a:endParaRPr lang="ru-RU" altLang="ru-RU" sz="26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1600" dirty="0">
              <a:solidFill>
                <a:srgbClr val="03706D"/>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r>
              <a:rPr lang="ru-RU" altLang="ru-RU" sz="2000" dirty="0" smtClean="0">
                <a:solidFill>
                  <a:srgbClr val="03706D"/>
                </a:solidFill>
                <a:latin typeface="Times New Roman" panose="02020603050405020304" pitchFamily="18" charset="0"/>
                <a:cs typeface="Times New Roman" panose="02020603050405020304" pitchFamily="18" charset="0"/>
              </a:rPr>
              <a:t>2021 </a:t>
            </a:r>
            <a:r>
              <a:rPr lang="ru-RU" altLang="ru-RU" sz="2000" dirty="0">
                <a:solidFill>
                  <a:srgbClr val="03706D"/>
                </a:solidFill>
                <a:latin typeface="Times New Roman" panose="02020603050405020304" pitchFamily="18" charset="0"/>
                <a:cs typeface="Times New Roman" panose="02020603050405020304" pitchFamily="18" charset="0"/>
              </a:rPr>
              <a:t>год – </a:t>
            </a:r>
            <a:r>
              <a:rPr lang="ru-RU" altLang="ru-RU" sz="2000" dirty="0" smtClean="0">
                <a:solidFill>
                  <a:srgbClr val="03706D"/>
                </a:solidFill>
                <a:latin typeface="Times New Roman" panose="02020603050405020304" pitchFamily="18" charset="0"/>
                <a:cs typeface="Times New Roman" panose="02020603050405020304" pitchFamily="18" charset="0"/>
              </a:rPr>
              <a:t>243,00 </a:t>
            </a:r>
            <a:r>
              <a:rPr lang="ru-RU" altLang="ru-RU" sz="2000" dirty="0">
                <a:solidFill>
                  <a:srgbClr val="03706D"/>
                </a:solidFill>
                <a:latin typeface="Times New Roman" panose="02020603050405020304" pitchFamily="18" charset="0"/>
                <a:cs typeface="Times New Roman" panose="02020603050405020304" pitchFamily="18" charset="0"/>
              </a:rPr>
              <a:t>тыс. </a:t>
            </a:r>
            <a:r>
              <a:rPr lang="ru-RU" altLang="ru-RU" sz="2000" dirty="0" smtClean="0">
                <a:solidFill>
                  <a:srgbClr val="03706D"/>
                </a:solidFill>
                <a:latin typeface="Times New Roman" panose="02020603050405020304" pitchFamily="18" charset="0"/>
                <a:cs typeface="Times New Roman" panose="02020603050405020304" pitchFamily="18" charset="0"/>
              </a:rPr>
              <a:t>рублей,</a:t>
            </a: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243,00 </a:t>
            </a:r>
            <a:r>
              <a:rPr lang="ru-RU" altLang="ru-RU" sz="2000" dirty="0">
                <a:solidFill>
                  <a:srgbClr val="03706D"/>
                </a:solidFill>
                <a:latin typeface="Times New Roman" panose="02020603050405020304" pitchFamily="18" charset="0"/>
                <a:cs typeface="Times New Roman" panose="02020603050405020304" pitchFamily="18" charset="0"/>
              </a:rPr>
              <a:t>тыс. </a:t>
            </a:r>
            <a:r>
              <a:rPr lang="ru-RU" altLang="ru-RU" sz="2000" dirty="0" smtClean="0">
                <a:solidFill>
                  <a:srgbClr val="03706D"/>
                </a:solidFill>
                <a:latin typeface="Times New Roman" panose="02020603050405020304" pitchFamily="18" charset="0"/>
                <a:cs typeface="Times New Roman" panose="02020603050405020304" pitchFamily="18" charset="0"/>
              </a:rPr>
              <a:t>рублей</a:t>
            </a:r>
            <a:endParaRPr lang="ru-RU" altLang="ru-RU" sz="36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p:txBody>
      </p:sp>
      <p:sp>
        <p:nvSpPr>
          <p:cNvPr id="72707" name="Text Box 2"/>
          <p:cNvSpPr txBox="1">
            <a:spLocks noChangeArrowheads="1"/>
          </p:cNvSpPr>
          <p:nvPr/>
        </p:nvSpPr>
        <p:spPr bwMode="auto">
          <a:xfrm>
            <a:off x="457200" y="338138"/>
            <a:ext cx="82296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муниципальной службы в муниципальном образовании Юрьев-Польский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2020-2022 </a:t>
            </a:r>
            <a:r>
              <a:rPr lang="ru-RU" altLang="ru-RU" sz="2000" dirty="0">
                <a:solidFill>
                  <a:srgbClr val="7030A0"/>
                </a:solidFill>
                <a:latin typeface="Times New Roman" pitchFamily="16" charset="0"/>
                <a:cs typeface="Times New Roman" pitchFamily="16" charset="0"/>
              </a:rPr>
              <a:t>годы»</a:t>
            </a:r>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2131" y="3429000"/>
            <a:ext cx="3529012"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2709"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5575" y="3730211"/>
            <a:ext cx="2962725" cy="18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7518" y="104465"/>
            <a:ext cx="818112" cy="102107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94917" y="1102605"/>
            <a:ext cx="7767637"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073E87"/>
                </a:solidFill>
                <a:latin typeface="Candara" pitchFamily="32" charset="0"/>
              </a:rPr>
              <a:t>                                       </a:t>
            </a:r>
            <a:endParaRPr lang="ru-RU" altLang="ru-RU" sz="2400" dirty="0" smtClean="0">
              <a:solidFill>
                <a:srgbClr val="073E87"/>
              </a:solidFill>
              <a:latin typeface="Candara" pitchFamily="32" charset="0"/>
            </a:endParaRPr>
          </a:p>
          <a:p>
            <a:pPr algn="ctr" eaLnBrk="1" hangingPunct="1">
              <a:spcBef>
                <a:spcPts val="700"/>
              </a:spcBef>
              <a:spcAft>
                <a:spcPct val="0"/>
              </a:spcAft>
              <a:buClrTx/>
              <a:buSzPct val="100000"/>
              <a:buFontTx/>
              <a:buNone/>
            </a:pPr>
            <a:r>
              <a:rPr lang="ru-RU" altLang="ru-RU" sz="2600" dirty="0" smtClean="0">
                <a:solidFill>
                  <a:srgbClr val="FF0000"/>
                </a:solidFill>
                <a:latin typeface="Candara" pitchFamily="32" charset="0"/>
              </a:rPr>
              <a:t>Цель </a:t>
            </a:r>
            <a:r>
              <a:rPr lang="ru-RU" altLang="ru-RU" sz="2600" dirty="0">
                <a:solidFill>
                  <a:srgbClr val="FF0000"/>
                </a:solidFill>
                <a:latin typeface="Candara" pitchFamily="32" charset="0"/>
              </a:rPr>
              <a:t>программы</a:t>
            </a:r>
          </a:p>
          <a:p>
            <a:pPr eaLnBrk="1" hangingPunct="1">
              <a:spcBef>
                <a:spcPts val="7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         Повышение уровня доступности приоритетных объектов и услуг в сфере жизнедеятельности инвалидов и других маломобильных групп населения.</a:t>
            </a:r>
            <a:endParaRPr lang="ru-RU" altLang="ru-RU" sz="26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1600" dirty="0" smtClean="0">
              <a:solidFill>
                <a:srgbClr val="03706D"/>
              </a:solidFill>
              <a:latin typeface="Candara" pitchFamily="32" charset="0"/>
            </a:endParaRPr>
          </a:p>
          <a:p>
            <a:pPr eaLnBrk="1" hangingPunct="1">
              <a:spcBef>
                <a:spcPts val="700"/>
              </a:spcBef>
              <a:spcAft>
                <a:spcPct val="0"/>
              </a:spcAft>
              <a:buClrTx/>
              <a:buSzPct val="100000"/>
              <a:buFontTx/>
              <a:buNone/>
            </a:pPr>
            <a:endParaRPr lang="ru-RU" altLang="ru-RU" sz="1600" dirty="0">
              <a:solidFill>
                <a:srgbClr val="03706D"/>
              </a:solidFill>
              <a:latin typeface="Candara" pitchFamily="32" charset="0"/>
            </a:endParaRPr>
          </a:p>
          <a:p>
            <a:pPr eaLnBrk="1" hangingPunct="1">
              <a:spcBef>
                <a:spcPts val="700"/>
              </a:spcBef>
              <a:spcAft>
                <a:spcPct val="0"/>
              </a:spcAft>
              <a:buClrTx/>
              <a:buSzPct val="100000"/>
              <a:buFontTx/>
              <a:buNone/>
            </a:pPr>
            <a:endParaRPr lang="ru-RU" altLang="ru-RU" sz="1600" dirty="0">
              <a:solidFill>
                <a:srgbClr val="03706D"/>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1684,30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p:txBody>
      </p:sp>
      <p:sp>
        <p:nvSpPr>
          <p:cNvPr id="72707" name="Text Box 2"/>
          <p:cNvSpPr txBox="1">
            <a:spLocks noChangeArrowheads="1"/>
          </p:cNvSpPr>
          <p:nvPr/>
        </p:nvSpPr>
        <p:spPr bwMode="auto">
          <a:xfrm>
            <a:off x="457200" y="338138"/>
            <a:ext cx="82296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«Формирование доступной среды жизнедеятельности для инвалидов муниципального образовании</a:t>
            </a:r>
          </a:p>
          <a:p>
            <a:pPr algn="ctr" eaLnBrk="1" hangingPunct="1">
              <a:spcBef>
                <a:spcPct val="0"/>
              </a:spcBef>
              <a:spcAft>
                <a:spcPct val="0"/>
              </a:spcAft>
              <a:buClrTx/>
              <a:buSzPct val="100000"/>
              <a:buFontTx/>
              <a:buNone/>
            </a:pPr>
            <a:r>
              <a:rPr lang="ru-RU" altLang="ru-RU" sz="2000" dirty="0" smtClean="0">
                <a:solidFill>
                  <a:srgbClr val="7030A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Юрьев-Польский район </a:t>
            </a:r>
            <a:r>
              <a:rPr lang="ru-RU" altLang="ru-RU" sz="2000" dirty="0" smtClean="0">
                <a:solidFill>
                  <a:srgbClr val="7030A0"/>
                </a:solidFill>
                <a:latin typeface="Times New Roman" pitchFamily="16" charset="0"/>
                <a:cs typeface="Times New Roman" pitchFamily="16" charset="0"/>
              </a:rPr>
              <a:t>на 2020-2025 </a:t>
            </a:r>
            <a:r>
              <a:rPr lang="ru-RU" altLang="ru-RU" sz="2000" dirty="0">
                <a:solidFill>
                  <a:srgbClr val="7030A0"/>
                </a:solidFill>
                <a:latin typeface="Times New Roman" pitchFamily="16" charset="0"/>
                <a:cs typeface="Times New Roman" pitchFamily="16" charset="0"/>
              </a:rPr>
              <a:t>годы»</a:t>
            </a:r>
          </a:p>
        </p:txBody>
      </p:sp>
      <p:pic>
        <p:nvPicPr>
          <p:cNvPr id="7"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7518" y="104465"/>
            <a:ext cx="818112" cy="10210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Фомина\11_05_LEV_PANDUS_61641m2v_snapshot_0126_[20160512_10084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3111211"/>
            <a:ext cx="2958296" cy="22197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45872" y="4221088"/>
            <a:ext cx="3264363" cy="2448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51594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68313" y="1125538"/>
            <a:ext cx="7767637"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073E87"/>
                </a:solidFill>
                <a:latin typeface="Candara" pitchFamily="32" charset="0"/>
              </a:rPr>
              <a:t>                                       </a:t>
            </a:r>
            <a:endParaRPr lang="ru-RU" altLang="ru-RU" sz="2400" dirty="0" smtClean="0">
              <a:solidFill>
                <a:srgbClr val="073E87"/>
              </a:solidFill>
              <a:latin typeface="Candara" pitchFamily="32" charset="0"/>
            </a:endParaRPr>
          </a:p>
          <a:p>
            <a:pPr algn="ctr" eaLnBrk="1" hangingPunct="1">
              <a:spcBef>
                <a:spcPts val="700"/>
              </a:spcBef>
              <a:spcAft>
                <a:spcPct val="0"/>
              </a:spcAft>
              <a:buClrTx/>
              <a:buSzPct val="100000"/>
              <a:buFontTx/>
              <a:buNone/>
            </a:pPr>
            <a:r>
              <a:rPr lang="ru-RU" altLang="ru-RU" sz="2600" dirty="0" smtClean="0">
                <a:solidFill>
                  <a:srgbClr val="FF0000"/>
                </a:solidFill>
                <a:latin typeface="Candara" pitchFamily="32" charset="0"/>
              </a:rPr>
              <a:t>Цель </a:t>
            </a:r>
            <a:r>
              <a:rPr lang="ru-RU" altLang="ru-RU" sz="2600" dirty="0">
                <a:solidFill>
                  <a:srgbClr val="FF0000"/>
                </a:solidFill>
                <a:latin typeface="Candara" pitchFamily="32" charset="0"/>
              </a:rPr>
              <a:t>программы</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a:t>
            </a:r>
            <a:r>
              <a:rPr lang="ru-RU" altLang="ru-RU" sz="2000" dirty="0" smtClean="0">
                <a:solidFill>
                  <a:srgbClr val="000000"/>
                </a:solidFill>
                <a:latin typeface="Times New Roman" pitchFamily="16" charset="0"/>
                <a:cs typeface="Times New Roman" pitchFamily="16" charset="0"/>
              </a:rPr>
              <a:t>   Формирование на муниципальном уровне системы поддержки социально ориентированных некоммерческих организаций, осуществляющих деятельность на территории муниципального образования Юрьев-Польский район</a:t>
            </a:r>
            <a:endParaRPr lang="ru-RU" altLang="ru-RU" sz="26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smtClean="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2021 год – </a:t>
            </a:r>
            <a:r>
              <a:rPr lang="ru-RU" altLang="ru-RU" sz="2000" dirty="0" smtClean="0">
                <a:solidFill>
                  <a:srgbClr val="03706D"/>
                </a:solidFill>
                <a:latin typeface="Times New Roman" panose="02020603050405020304" pitchFamily="18" charset="0"/>
                <a:cs typeface="Times New Roman" panose="02020603050405020304" pitchFamily="18" charset="0"/>
              </a:rPr>
              <a:t>25,00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2022 год – </a:t>
            </a:r>
            <a:r>
              <a:rPr lang="ru-RU" altLang="ru-RU" sz="2000" dirty="0" smtClean="0">
                <a:solidFill>
                  <a:srgbClr val="03706D"/>
                </a:solidFill>
                <a:latin typeface="Times New Roman" panose="02020603050405020304" pitchFamily="18" charset="0"/>
                <a:cs typeface="Times New Roman" panose="02020603050405020304" pitchFamily="18" charset="0"/>
              </a:rPr>
              <a:t>25,00 </a:t>
            </a:r>
            <a:r>
              <a:rPr lang="ru-RU" altLang="ru-RU" sz="2000" dirty="0">
                <a:solidFill>
                  <a:srgbClr val="03706D"/>
                </a:solidFill>
                <a:latin typeface="Times New Roman" panose="02020603050405020304" pitchFamily="18" charset="0"/>
                <a:cs typeface="Times New Roman" panose="02020603050405020304" pitchFamily="18" charset="0"/>
              </a:rPr>
              <a:t>тыс. рублей</a:t>
            </a: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p:txBody>
      </p:sp>
      <p:sp>
        <p:nvSpPr>
          <p:cNvPr id="72707" name="Text Box 2"/>
          <p:cNvSpPr txBox="1">
            <a:spLocks noChangeArrowheads="1"/>
          </p:cNvSpPr>
          <p:nvPr/>
        </p:nvSpPr>
        <p:spPr bwMode="auto">
          <a:xfrm>
            <a:off x="457200" y="338138"/>
            <a:ext cx="82296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«Оказание поддержки деятельности социально ориентированных некоммерческих организаций в </a:t>
            </a:r>
            <a:r>
              <a:rPr lang="ru-RU" altLang="ru-RU" sz="2000" dirty="0">
                <a:solidFill>
                  <a:srgbClr val="7030A0"/>
                </a:solidFill>
                <a:latin typeface="Times New Roman" pitchFamily="16" charset="0"/>
                <a:cs typeface="Times New Roman" pitchFamily="16" charset="0"/>
              </a:rPr>
              <a:t>муниципальном образовании Юрьев-Польский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2020-2022 </a:t>
            </a:r>
            <a:r>
              <a:rPr lang="ru-RU" altLang="ru-RU" sz="2000" dirty="0">
                <a:solidFill>
                  <a:srgbClr val="7030A0"/>
                </a:solidFill>
                <a:latin typeface="Times New Roman" pitchFamily="16" charset="0"/>
                <a:cs typeface="Times New Roman" pitchFamily="16" charset="0"/>
              </a:rPr>
              <a:t>годы»</a:t>
            </a:r>
          </a:p>
        </p:txBody>
      </p:sp>
      <p:pic>
        <p:nvPicPr>
          <p:cNvPr id="7"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7518" y="104465"/>
            <a:ext cx="818112" cy="102107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Фомина\d451247996dcd62fde9351f1ed42f49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19059" y="3581948"/>
            <a:ext cx="4767741" cy="3019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3898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Text Box 17"/>
          <p:cNvSpPr txBox="1">
            <a:spLocks noChangeArrowheads="1"/>
          </p:cNvSpPr>
          <p:nvPr/>
        </p:nvSpPr>
        <p:spPr bwMode="auto">
          <a:xfrm>
            <a:off x="161925" y="323850"/>
            <a:ext cx="8713788" cy="1325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Распределение межбюджетных трансфертов из бюджета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муниципального образования Юрьев-Польский район бюджетам муниципальных образований  </a:t>
            </a:r>
            <a:r>
              <a:rPr lang="ru-RU" altLang="ru-RU" sz="2000" dirty="0" smtClean="0">
                <a:solidFill>
                  <a:srgbClr val="7030A0"/>
                </a:solidFill>
                <a:latin typeface="Times New Roman" pitchFamily="16" charset="0"/>
                <a:cs typeface="Times New Roman" pitchFamily="16" charset="0"/>
              </a:rPr>
              <a:t>на  2021 год и на плановый</a:t>
            </a:r>
          </a:p>
          <a:p>
            <a:pPr algn="ctr" eaLnBrk="1" hangingPunct="1">
              <a:spcBef>
                <a:spcPct val="0"/>
              </a:spcBef>
              <a:spcAft>
                <a:spcPct val="0"/>
              </a:spcAft>
              <a:buClrTx/>
              <a:buSzPct val="100000"/>
              <a:buFontTx/>
              <a:buNone/>
            </a:pPr>
            <a:r>
              <a:rPr lang="ru-RU" altLang="ru-RU" sz="2000" dirty="0" smtClean="0">
                <a:solidFill>
                  <a:srgbClr val="7030A0"/>
                </a:solidFill>
                <a:latin typeface="Times New Roman" pitchFamily="16" charset="0"/>
                <a:cs typeface="Times New Roman" pitchFamily="16" charset="0"/>
              </a:rPr>
              <a:t> период 2022 и 2023 годов (тыс. рублей)</a:t>
            </a:r>
            <a:endParaRPr lang="ru-RU" altLang="ru-RU" sz="2000" dirty="0">
              <a:solidFill>
                <a:srgbClr val="7030A0"/>
              </a:solidFill>
              <a:latin typeface="Times New Roman" pitchFamily="16" charset="0"/>
              <a:cs typeface="Times New Roman" pitchFamily="16" charset="0"/>
            </a:endParaRPr>
          </a:p>
        </p:txBody>
      </p:sp>
      <p:pic>
        <p:nvPicPr>
          <p:cNvPr id="22"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Диаграмма 1"/>
          <p:cNvGraphicFramePr/>
          <p:nvPr>
            <p:extLst>
              <p:ext uri="{D42A27DB-BD31-4B8C-83A1-F6EECF244321}">
                <p14:modId xmlns:p14="http://schemas.microsoft.com/office/powerpoint/2010/main" xmlns="" val="702556130"/>
              </p:ext>
            </p:extLst>
          </p:nvPr>
        </p:nvGraphicFramePr>
        <p:xfrm>
          <a:off x="1" y="1397000"/>
          <a:ext cx="9025630" cy="546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612926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042988" y="1916113"/>
            <a:ext cx="7667625" cy="238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1800"/>
              </a:spcBef>
              <a:spcAft>
                <a:spcPct val="0"/>
              </a:spcAft>
              <a:buClrTx/>
              <a:buSzPct val="100000"/>
              <a:buFontTx/>
              <a:buNone/>
            </a:pPr>
            <a:r>
              <a:rPr lang="ru-RU" altLang="ru-RU" sz="3200" dirty="0">
                <a:solidFill>
                  <a:srgbClr val="073E87"/>
                </a:solidFill>
                <a:latin typeface="Candara" pitchFamily="32" charset="0"/>
              </a:rPr>
              <a:t>Дополнительная информация к проекту бюджета муниципального образования Юрьев-Польский район на </a:t>
            </a:r>
            <a:r>
              <a:rPr lang="ru-RU" altLang="ru-RU" sz="3200" dirty="0" smtClean="0">
                <a:solidFill>
                  <a:srgbClr val="073E87"/>
                </a:solidFill>
                <a:latin typeface="Times New Roman" pitchFamily="16" charset="0"/>
                <a:cs typeface="Times New Roman" pitchFamily="16" charset="0"/>
              </a:rPr>
              <a:t>2021 </a:t>
            </a:r>
            <a:r>
              <a:rPr lang="ru-RU" altLang="ru-RU" sz="3200" dirty="0">
                <a:solidFill>
                  <a:srgbClr val="073E87"/>
                </a:solidFill>
                <a:latin typeface="Times New Roman" pitchFamily="16" charset="0"/>
                <a:cs typeface="Times New Roman" pitchFamily="16" charset="0"/>
              </a:rPr>
              <a:t>год </a:t>
            </a:r>
          </a:p>
        </p:txBody>
      </p:sp>
      <p:pic>
        <p:nvPicPr>
          <p:cNvPr id="7577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4437063"/>
            <a:ext cx="2987675" cy="2160587"/>
          </a:xfrm>
          <a:prstGeom prst="rect">
            <a:avLst/>
          </a:prstGeom>
          <a:noFill/>
          <a:ln>
            <a:noFill/>
          </a:ln>
          <a:effectLst>
            <a:outerShdw dist="165240" dir="5400000" algn="ctr" rotWithShape="0">
              <a:srgbClr val="000000">
                <a:alpha val="8201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552" y="908720"/>
            <a:ext cx="8207375" cy="4635500"/>
          </a:xfrm>
          <a:prstGeom prst="rect">
            <a:avLst/>
          </a:prstGeom>
        </p:spPr>
        <p:txBody>
          <a:bodyPr rtlCol="0">
            <a:normAutofit/>
          </a:bodyPr>
          <a:lstStyle/>
          <a:p>
            <a:pPr marL="0" indent="0" eaLnBrk="1" fontAlgn="auto" hangingPunct="1">
              <a:spcAft>
                <a:spcPts val="0"/>
              </a:spcAft>
              <a:buNone/>
              <a:defRPr/>
            </a:pPr>
            <a:r>
              <a:rPr lang="ru-RU" altLang="ru-RU" sz="1600" dirty="0" smtClean="0">
                <a:solidFill>
                  <a:srgbClr val="000000"/>
                </a:solidFill>
                <a:latin typeface="Times New Roman" pitchFamily="16" charset="0"/>
                <a:cs typeface="Times New Roman" pitchFamily="16" charset="0"/>
              </a:rPr>
              <a:t>    Консолидированный </a:t>
            </a:r>
            <a:r>
              <a:rPr lang="ru-RU" altLang="ru-RU" sz="1600" dirty="0">
                <a:solidFill>
                  <a:srgbClr val="000000"/>
                </a:solidFill>
                <a:latin typeface="Times New Roman" pitchFamily="16" charset="0"/>
                <a:cs typeface="Times New Roman" pitchFamily="16" charset="0"/>
              </a:rPr>
              <a:t>бюджет Юрьев- Польского района представляет собой свод бюджета муниципального района и местных бюджетов Юрьев- Польского района за исключением межбюджетных трансфертов между этими бюджетами. В состав местных бюджетов Юрьев- Польского района включаются бюджеты 1 городского поселения и 3 сельских поселений.</a:t>
            </a:r>
          </a:p>
          <a:p>
            <a:pPr marL="68580" indent="0" eaLnBrk="1" fontAlgn="auto" hangingPunct="1">
              <a:spcAft>
                <a:spcPts val="0"/>
              </a:spcAft>
              <a:buFont typeface="Wingdings 2" pitchFamily="18" charset="2"/>
              <a:buNone/>
              <a:defRPr/>
            </a:pPr>
            <a:endParaRPr lang="ru-RU" sz="1400" dirty="0"/>
          </a:p>
        </p:txBody>
      </p:sp>
      <p:graphicFrame>
        <p:nvGraphicFramePr>
          <p:cNvPr id="6" name="Схема 5"/>
          <p:cNvGraphicFramePr/>
          <p:nvPr>
            <p:extLst>
              <p:ext uri="{D42A27DB-BD31-4B8C-83A1-F6EECF244321}">
                <p14:modId xmlns:p14="http://schemas.microsoft.com/office/powerpoint/2010/main" xmlns="" val="418976673"/>
              </p:ext>
            </p:extLst>
          </p:nvPr>
        </p:nvGraphicFramePr>
        <p:xfrm>
          <a:off x="611560" y="2564904"/>
          <a:ext cx="7776864" cy="39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Прямая соединительная линия 6"/>
          <p:cNvCxnSpPr/>
          <p:nvPr/>
        </p:nvCxnSpPr>
        <p:spPr>
          <a:xfrm>
            <a:off x="6702425" y="5084763"/>
            <a:ext cx="0" cy="20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259632" y="188640"/>
            <a:ext cx="6480720" cy="400110"/>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Консолидированный бюджет  Юрьев –Польского района</a:t>
            </a:r>
          </a:p>
        </p:txBody>
      </p:sp>
      <p:pic>
        <p:nvPicPr>
          <p:cNvPr id="8" name="Picture 2" descr="H:\Фомина\Герб ЮП район (ходовой).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65848" y="104465"/>
            <a:ext cx="759781" cy="948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00681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3" name="Group 1"/>
          <p:cNvGraphicFramePr>
            <a:graphicFrameLocks noGrp="1"/>
          </p:cNvGraphicFramePr>
          <p:nvPr>
            <p:extLst>
              <p:ext uri="{D42A27DB-BD31-4B8C-83A1-F6EECF244321}">
                <p14:modId xmlns:p14="http://schemas.microsoft.com/office/powerpoint/2010/main" xmlns="" val="876144488"/>
              </p:ext>
            </p:extLst>
          </p:nvPr>
        </p:nvGraphicFramePr>
        <p:xfrm>
          <a:off x="611188" y="476250"/>
          <a:ext cx="7924800" cy="5819779"/>
        </p:xfrm>
        <a:graphic>
          <a:graphicData uri="http://schemas.openxmlformats.org/drawingml/2006/table">
            <a:tbl>
              <a:tblPr/>
              <a:tblGrid>
                <a:gridCol w="431800"/>
                <a:gridCol w="5764212"/>
                <a:gridCol w="720725"/>
                <a:gridCol w="1008063"/>
              </a:tblGrid>
              <a:tr h="33655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1" i="0" u="none" strike="noStrike" cap="none" normalizeH="0" baseline="0" dirty="0" smtClean="0">
                          <a:ln>
                            <a:noFill/>
                          </a:ln>
                          <a:solidFill>
                            <a:srgbClr val="000000"/>
                          </a:solidFill>
                          <a:effectLst/>
                          <a:latin typeface="Times New Roman" pitchFamily="16" charset="0"/>
                          <a:cs typeface="Times New Roman" pitchFamily="16" charset="0"/>
                        </a:rPr>
                        <a:t>N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1" i="0" u="none" strike="noStrike" cap="none" normalizeH="0" baseline="0" dirty="0" smtClean="0">
                          <a:ln>
                            <a:noFill/>
                          </a:ln>
                          <a:solidFill>
                            <a:srgbClr val="000000"/>
                          </a:solidFill>
                          <a:effectLst/>
                          <a:latin typeface="Times New Roman" pitchFamily="16" charset="0"/>
                          <a:cs typeface="Times New Roman" pitchFamily="16" charset="0"/>
                        </a:rPr>
                        <a:t>п/п</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smtClean="0">
                          <a:ln>
                            <a:noFill/>
                          </a:ln>
                          <a:solidFill>
                            <a:srgbClr val="000000"/>
                          </a:solidFill>
                          <a:effectLst/>
                          <a:latin typeface="Times New Roman" pitchFamily="16" charset="0"/>
                          <a:cs typeface="Times New Roman" pitchFamily="16" charset="0"/>
                        </a:rPr>
                        <a:t>Наименование показателя</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rgbClr val="000000"/>
                          </a:solidFill>
                          <a:effectLst/>
                          <a:latin typeface="Times New Roman" pitchFamily="16" charset="0"/>
                          <a:cs typeface="Times New Roman" pitchFamily="16" charset="0"/>
                        </a:rPr>
                        <a:t>Ед. изм.</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smtClean="0">
                          <a:ln>
                            <a:noFill/>
                          </a:ln>
                          <a:solidFill>
                            <a:srgbClr val="000000"/>
                          </a:solidFill>
                          <a:effectLst/>
                          <a:latin typeface="Times New Roman" pitchFamily="16" charset="0"/>
                          <a:cs typeface="Times New Roman" pitchFamily="16" charset="0"/>
                        </a:rPr>
                        <a:t>Показатель</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1.</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Индекс потребительских цен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104,0</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1">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2.</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Среднемесячная  номинальная начисленная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заработная плата  работников организаций (без учета субъектов малого  предпринимательства)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32886,1</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3.</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Прожиточный минимум  за 2 квартал 2020 года</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11468</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4.</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Численность постоянного населения на 01.01.2020 года</a:t>
                      </a:r>
                    </a:p>
                  </a:txBody>
                  <a:tcPr marL="21600" marR="21600" marT="7826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34,1</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5.</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доходов бюджета  муниципального образования Юрьев-Польский район в расчете на 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25,582</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6.</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доходов бюджета  муниципального образования Юрьев-Польский район, всего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872332,3</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7.</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в расчете на 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25,802</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8.</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всего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879832,3</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9.</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жилищно-коммунальное хозяйство в расчете на1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0,421</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10.</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жилищно-коммунальное хозяйство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14349,4</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11.</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образование в расчете на 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16,195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12.</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образование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552240</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7" name="Group 1"/>
          <p:cNvGraphicFramePr>
            <a:graphicFrameLocks noGrp="1"/>
          </p:cNvGraphicFramePr>
          <p:nvPr>
            <p:extLst>
              <p:ext uri="{D42A27DB-BD31-4B8C-83A1-F6EECF244321}">
                <p14:modId xmlns:p14="http://schemas.microsoft.com/office/powerpoint/2010/main" xmlns="" val="1905993279"/>
              </p:ext>
            </p:extLst>
          </p:nvPr>
        </p:nvGraphicFramePr>
        <p:xfrm>
          <a:off x="611188" y="620713"/>
          <a:ext cx="7851775" cy="5710240"/>
        </p:xfrm>
        <a:graphic>
          <a:graphicData uri="http://schemas.openxmlformats.org/drawingml/2006/table">
            <a:tbl>
              <a:tblPr/>
              <a:tblGrid>
                <a:gridCol w="314325"/>
                <a:gridCol w="5808662"/>
                <a:gridCol w="792163"/>
                <a:gridCol w="936625"/>
              </a:tblGrid>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6" charset="0"/>
                          <a:cs typeface="Times New Roman" pitchFamily="16" charset="0"/>
                        </a:rPr>
                        <a:t>13.</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муниципального образования Юрьев-Польский район на культуру в</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расчете на 1 жителя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3,507</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14.</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муниципального образования Юрьев-Польский район на культуру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119595,5</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15.</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муниципального образования Юрьев-Польский район на социальную политику в расчете на 1жителя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1,183</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16.</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социальную политику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40349,2</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17.</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физическую культуру и спорт в расчете на 1 жителя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0,015</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18.</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физическую культуру и спорт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520,0</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19.</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содержание   работников ОМС в расчете на 1 единицу  штатной численности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701,9</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21.</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педагогических работников общеобразовательных учреждений</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29664</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22.</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педагогических работников дошкольных образовательных учреждений</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29256</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23.</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педагогических работников учреждений дополнительного образования</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31661</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24.</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работников муниципальных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учреждений культуры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31661</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1" name="Group 1"/>
          <p:cNvGraphicFramePr>
            <a:graphicFrameLocks noGrp="1"/>
          </p:cNvGraphicFramePr>
          <p:nvPr>
            <p:extLst>
              <p:ext uri="{D42A27DB-BD31-4B8C-83A1-F6EECF244321}">
                <p14:modId xmlns:p14="http://schemas.microsoft.com/office/powerpoint/2010/main" xmlns="" val="3707636023"/>
              </p:ext>
            </p:extLst>
          </p:nvPr>
        </p:nvGraphicFramePr>
        <p:xfrm>
          <a:off x="611188" y="908050"/>
          <a:ext cx="7856537" cy="4295777"/>
        </p:xfrm>
        <a:graphic>
          <a:graphicData uri="http://schemas.openxmlformats.org/drawingml/2006/table">
            <a:tbl>
              <a:tblPr/>
              <a:tblGrid>
                <a:gridCol w="360412"/>
                <a:gridCol w="5768925"/>
                <a:gridCol w="858838"/>
                <a:gridCol w="868362"/>
              </a:tblGrid>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6" charset="0"/>
                          <a:cs typeface="Times New Roman" pitchFamily="16" charset="0"/>
                        </a:rPr>
                        <a:t>26.</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Общее число  муниципальных  общеобразовательных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единиц</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14</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27.</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Общее число муниципальных дошкольных 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единиц</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9</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28.</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Общая численность  обучающихся в муниципальных   общеобразовательных учреждениях</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3031</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29.</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общее  образование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тыс.руб.</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296918</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30.</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Расходы бюджета муниципального образования Юрьев-Польский район на общее образование  в расчете на 1 обучающегося в   муниципальных     общеобразовательных  учреждениях</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тыс.руб.</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98</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31.</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Общая численность выпускников муниципальных  общеобразовательных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72</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32.</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Численность обучающихся выпускного класса общеобразовательных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учреждений, не получивших аттестат о  среднем (полном)образовании</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0</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2073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33.</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Доля 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0</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5" name="Group 1"/>
          <p:cNvGraphicFramePr>
            <a:graphicFrameLocks noGrp="1"/>
          </p:cNvGraphicFramePr>
          <p:nvPr>
            <p:extLst>
              <p:ext uri="{D42A27DB-BD31-4B8C-83A1-F6EECF244321}">
                <p14:modId xmlns:p14="http://schemas.microsoft.com/office/powerpoint/2010/main" xmlns="" val="3067642796"/>
              </p:ext>
            </p:extLst>
          </p:nvPr>
        </p:nvGraphicFramePr>
        <p:xfrm>
          <a:off x="971600" y="764704"/>
          <a:ext cx="7104062" cy="4278312"/>
        </p:xfrm>
        <a:graphic>
          <a:graphicData uri="http://schemas.openxmlformats.org/drawingml/2006/table">
            <a:tbl>
              <a:tblPr/>
              <a:tblGrid>
                <a:gridCol w="432048"/>
                <a:gridCol w="5370933"/>
                <a:gridCol w="677738"/>
                <a:gridCol w="623343"/>
              </a:tblGrid>
              <a:tr h="116998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34.</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Доля выпускников муниципальных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100</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35.</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Численность детей в возрасте 1 - 6 лет в муниципальном образовании</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человек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2204</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36.</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Численность детей в возрасте 1 - 6 лет,  стоящих на учете для  определения в муниципальные дошкольные образовательные учреждения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0</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2073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37.</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Доля детей в возрасте  1 - 6 лет, стоящих на учете для  определения в муниципальные  дошкольные образовательные  учреждения, в общей    численности детей в возрасте 1 - 6 лет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0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16998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38.</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Доля детей, оставшихся без попечения родителей, и лиц из их числа, обеспеченных жилыми помещениями за отчетный год, в общей численности детей, оставшихся без попечения родителей и лиц из их числа, состоящих на учете на начало отчетного года на получение жилого помещения (включая лиц в возрасте от 23 лет и старше)</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14</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57200" y="260350"/>
            <a:ext cx="8224838"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a:r>
            <a:br>
              <a:rPr lang="ru-RU" altLang="ru-RU" sz="2000" dirty="0">
                <a:solidFill>
                  <a:srgbClr val="7030A0"/>
                </a:solidFill>
                <a:latin typeface="Times New Roman" pitchFamily="16" charset="0"/>
                <a:cs typeface="Times New Roman" pitchFamily="16" charset="0"/>
              </a:rPr>
            </a:br>
            <a:r>
              <a:rPr lang="ru-RU" altLang="ru-RU" sz="2000" dirty="0" smtClean="0">
                <a:solidFill>
                  <a:srgbClr val="7030A0"/>
                </a:solidFill>
                <a:latin typeface="Times New Roman" pitchFamily="16" charset="0"/>
                <a:cs typeface="Times New Roman" pitchFamily="16" charset="0"/>
              </a:rPr>
              <a:t>09 </a:t>
            </a:r>
            <a:r>
              <a:rPr lang="ru-RU" altLang="ru-RU" sz="2000" dirty="0">
                <a:solidFill>
                  <a:srgbClr val="7030A0"/>
                </a:solidFill>
                <a:latin typeface="Times New Roman" pitchFamily="16" charset="0"/>
                <a:cs typeface="Times New Roman" pitchFamily="16" charset="0"/>
              </a:rPr>
              <a:t>декабря </a:t>
            </a:r>
            <a:r>
              <a:rPr lang="ru-RU" altLang="ru-RU" sz="2000" dirty="0" smtClean="0">
                <a:solidFill>
                  <a:srgbClr val="7030A0"/>
                </a:solidFill>
                <a:latin typeface="Times New Roman" pitchFamily="16" charset="0"/>
                <a:cs typeface="Times New Roman" pitchFamily="16" charset="0"/>
              </a:rPr>
              <a:t>2020 года </a:t>
            </a:r>
            <a:r>
              <a:rPr lang="ru-RU" altLang="ru-RU" sz="2000" dirty="0">
                <a:solidFill>
                  <a:srgbClr val="7030A0"/>
                </a:solidFill>
                <a:latin typeface="Times New Roman" pitchFamily="16" charset="0"/>
                <a:cs typeface="Times New Roman" pitchFamily="16" charset="0"/>
              </a:rPr>
              <a:t>Совет народных депутатов муниципального</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образования Юрьев-Польский район проведет  публичные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слушания  по  проекту  бюджета муниципального образования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Юрьев-Польский район  на  </a:t>
            </a:r>
            <a:r>
              <a:rPr lang="ru-RU" altLang="ru-RU" sz="2000" dirty="0" smtClean="0">
                <a:solidFill>
                  <a:srgbClr val="7030A0"/>
                </a:solidFill>
                <a:latin typeface="Times New Roman" pitchFamily="16" charset="0"/>
                <a:cs typeface="Times New Roman" pitchFamily="16" charset="0"/>
              </a:rPr>
              <a:t>2021  </a:t>
            </a:r>
            <a:r>
              <a:rPr lang="ru-RU" altLang="ru-RU" sz="2000" dirty="0">
                <a:solidFill>
                  <a:srgbClr val="7030A0"/>
                </a:solidFill>
                <a:latin typeface="Times New Roman" pitchFamily="16" charset="0"/>
                <a:cs typeface="Times New Roman" pitchFamily="16" charset="0"/>
              </a:rPr>
              <a:t>год </a:t>
            </a:r>
            <a:r>
              <a:rPr lang="ru-RU" altLang="ru-RU" sz="2000" dirty="0" smtClean="0">
                <a:solidFill>
                  <a:srgbClr val="7030A0"/>
                </a:solidFill>
                <a:latin typeface="Times New Roman" pitchFamily="16" charset="0"/>
                <a:cs typeface="Times New Roman" pitchFamily="16" charset="0"/>
              </a:rPr>
              <a:t>и на плановый период </a:t>
            </a:r>
          </a:p>
          <a:p>
            <a:pPr algn="ctr" eaLnBrk="1" hangingPunct="1">
              <a:spcBef>
                <a:spcPct val="0"/>
              </a:spcBef>
              <a:spcAft>
                <a:spcPct val="0"/>
              </a:spcAft>
              <a:buClrTx/>
              <a:buSzPct val="100000"/>
              <a:buFontTx/>
              <a:buNone/>
            </a:pPr>
            <a:r>
              <a:rPr lang="ru-RU" altLang="ru-RU" sz="2000" dirty="0" smtClean="0">
                <a:solidFill>
                  <a:srgbClr val="7030A0"/>
                </a:solidFill>
                <a:latin typeface="Times New Roman" pitchFamily="16" charset="0"/>
                <a:cs typeface="Times New Roman" pitchFamily="16" charset="0"/>
              </a:rPr>
              <a:t>2022 и 2023 годов</a:t>
            </a:r>
            <a:r>
              <a:rPr lang="ru-RU" altLang="ru-RU" sz="2000" dirty="0">
                <a:solidFill>
                  <a:srgbClr val="7030A0"/>
                </a:solidFill>
                <a:latin typeface="Times New Roman" pitchFamily="16" charset="0"/>
                <a:cs typeface="Times New Roman" pitchFamily="16" charset="0"/>
              </a:rPr>
              <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sp>
        <p:nvSpPr>
          <p:cNvPr id="80899" name="Text Box 2"/>
          <p:cNvSpPr txBox="1">
            <a:spLocks noChangeArrowheads="1"/>
          </p:cNvSpPr>
          <p:nvPr/>
        </p:nvSpPr>
        <p:spPr bwMode="auto">
          <a:xfrm>
            <a:off x="179388" y="1663700"/>
            <a:ext cx="8785225" cy="473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000" dirty="0">
                <a:solidFill>
                  <a:srgbClr val="073E87"/>
                </a:solidFill>
                <a:latin typeface="Times New Roman" pitchFamily="16" charset="0"/>
                <a:cs typeface="Times New Roman" pitchFamily="16" charset="0"/>
              </a:rPr>
              <a:t>                                                 Место проведения: </a:t>
            </a:r>
          </a:p>
          <a:p>
            <a:pPr eaLnBrk="1" hangingPunct="1">
              <a:spcBef>
                <a:spcPts val="600"/>
              </a:spcBef>
              <a:spcAft>
                <a:spcPct val="0"/>
              </a:spcAft>
              <a:buClrTx/>
              <a:buSzPct val="100000"/>
              <a:buFontTx/>
              <a:buNone/>
            </a:pPr>
            <a:r>
              <a:rPr lang="ru-RU" altLang="ru-RU" sz="2000" dirty="0">
                <a:solidFill>
                  <a:srgbClr val="073E87"/>
                </a:solidFill>
                <a:latin typeface="Times New Roman" pitchFamily="16" charset="0"/>
                <a:cs typeface="Times New Roman" pitchFamily="16" charset="0"/>
              </a:rPr>
              <a:t>                              г</a:t>
            </a:r>
            <a:r>
              <a:rPr lang="ru-RU" altLang="ru-RU" sz="2000" dirty="0" smtClean="0">
                <a:solidFill>
                  <a:srgbClr val="073E87"/>
                </a:solidFill>
                <a:latin typeface="Times New Roman" pitchFamily="16" charset="0"/>
                <a:cs typeface="Times New Roman" pitchFamily="16" charset="0"/>
              </a:rPr>
              <a:t>. Юрьев-Польский</a:t>
            </a:r>
            <a:r>
              <a:rPr lang="ru-RU" altLang="ru-RU" sz="2000" dirty="0">
                <a:solidFill>
                  <a:srgbClr val="073E87"/>
                </a:solidFill>
                <a:latin typeface="Times New Roman" pitchFamily="16" charset="0"/>
                <a:cs typeface="Times New Roman" pitchFamily="16" charset="0"/>
              </a:rPr>
              <a:t>, ул. </a:t>
            </a:r>
            <a:r>
              <a:rPr lang="ru-RU" altLang="ru-RU" sz="2000" dirty="0" err="1">
                <a:solidFill>
                  <a:srgbClr val="073E87"/>
                </a:solidFill>
                <a:latin typeface="Times New Roman" pitchFamily="16" charset="0"/>
                <a:cs typeface="Times New Roman" pitchFamily="16" charset="0"/>
              </a:rPr>
              <a:t>Шибанкова</a:t>
            </a:r>
            <a:r>
              <a:rPr lang="ru-RU" altLang="ru-RU" sz="2000" dirty="0">
                <a:solidFill>
                  <a:srgbClr val="073E87"/>
                </a:solidFill>
                <a:latin typeface="Times New Roman" pitchFamily="16" charset="0"/>
                <a:cs typeface="Times New Roman" pitchFamily="16" charset="0"/>
              </a:rPr>
              <a:t>, дом 33</a:t>
            </a:r>
          </a:p>
          <a:p>
            <a:pPr eaLnBrk="1" hangingPunct="1">
              <a:spcBef>
                <a:spcPts val="600"/>
              </a:spcBef>
              <a:spcAft>
                <a:spcPct val="0"/>
              </a:spcAft>
              <a:buClrTx/>
              <a:buSzPct val="100000"/>
              <a:buFontTx/>
              <a:buNone/>
            </a:pPr>
            <a:r>
              <a:rPr lang="ru-RU" altLang="ru-RU" sz="2000" dirty="0">
                <a:solidFill>
                  <a:srgbClr val="073E87"/>
                </a:solidFill>
                <a:latin typeface="Times New Roman" pitchFamily="16" charset="0"/>
                <a:cs typeface="Times New Roman" pitchFamily="16" charset="0"/>
              </a:rPr>
              <a:t>                                                     Начало  в </a:t>
            </a:r>
            <a:r>
              <a:rPr lang="ru-RU" altLang="ru-RU" sz="2000" dirty="0" smtClean="0">
                <a:solidFill>
                  <a:srgbClr val="073E87"/>
                </a:solidFill>
                <a:latin typeface="Times New Roman" pitchFamily="16" charset="0"/>
                <a:cs typeface="Times New Roman" pitchFamily="16" charset="0"/>
              </a:rPr>
              <a:t>13.30</a:t>
            </a:r>
            <a:endParaRPr lang="ru-RU" altLang="ru-RU" sz="2000" dirty="0">
              <a:solidFill>
                <a:srgbClr val="073E87"/>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Проект  бюджета муниципального образования Юрьев-Польский район на  </a:t>
            </a:r>
            <a:r>
              <a:rPr lang="ru-RU" altLang="ru-RU" sz="1800" dirty="0" smtClean="0">
                <a:solidFill>
                  <a:srgbClr val="073E87"/>
                </a:solidFill>
                <a:latin typeface="Times New Roman" pitchFamily="16" charset="0"/>
                <a:cs typeface="Times New Roman" pitchFamily="16" charset="0"/>
              </a:rPr>
              <a:t>2021  </a:t>
            </a:r>
            <a:r>
              <a:rPr lang="ru-RU" altLang="ru-RU" sz="1800" dirty="0">
                <a:solidFill>
                  <a:srgbClr val="073E87"/>
                </a:solidFill>
                <a:latin typeface="Times New Roman" pitchFamily="16" charset="0"/>
                <a:cs typeface="Times New Roman" pitchFamily="16" charset="0"/>
              </a:rPr>
              <a:t>год </a:t>
            </a:r>
            <a:r>
              <a:rPr lang="ru-RU" altLang="ru-RU" sz="1800" dirty="0" smtClean="0">
                <a:solidFill>
                  <a:srgbClr val="073E87"/>
                </a:solidFill>
                <a:latin typeface="Times New Roman" pitchFamily="16" charset="0"/>
                <a:cs typeface="Times New Roman" pitchFamily="16" charset="0"/>
              </a:rPr>
              <a:t>и на плановый период 2022 и 2023 годов </a:t>
            </a:r>
            <a:r>
              <a:rPr lang="ru-RU" altLang="ru-RU" sz="1800" dirty="0">
                <a:solidFill>
                  <a:srgbClr val="073E87"/>
                </a:solidFill>
                <a:latin typeface="Times New Roman" pitchFamily="16" charset="0"/>
                <a:cs typeface="Times New Roman" pitchFamily="16" charset="0"/>
              </a:rPr>
              <a:t>внесен  в Совет народных депутатов муниципального образования Юрьев-Польский район </a:t>
            </a:r>
            <a:r>
              <a:rPr lang="ru-RU" altLang="ru-RU" sz="1800" dirty="0" smtClean="0">
                <a:solidFill>
                  <a:srgbClr val="073E87"/>
                </a:solidFill>
                <a:latin typeface="Times New Roman" pitchFamily="16" charset="0"/>
                <a:cs typeface="Times New Roman" pitchFamily="16" charset="0"/>
              </a:rPr>
              <a:t>13 </a:t>
            </a:r>
            <a:r>
              <a:rPr lang="ru-RU" altLang="ru-RU" sz="1800" dirty="0">
                <a:solidFill>
                  <a:srgbClr val="073E87"/>
                </a:solidFill>
                <a:latin typeface="Times New Roman" pitchFamily="16" charset="0"/>
                <a:cs typeface="Times New Roman" pitchFamily="16" charset="0"/>
              </a:rPr>
              <a:t>ноября </a:t>
            </a:r>
            <a:r>
              <a:rPr lang="ru-RU" altLang="ru-RU" sz="1800" dirty="0" smtClean="0">
                <a:solidFill>
                  <a:srgbClr val="073E87"/>
                </a:solidFill>
                <a:latin typeface="Times New Roman" pitchFamily="16" charset="0"/>
                <a:cs typeface="Times New Roman" pitchFamily="16" charset="0"/>
              </a:rPr>
              <a:t>2020 </a:t>
            </a:r>
            <a:r>
              <a:rPr lang="ru-RU" altLang="ru-RU" sz="1800" dirty="0">
                <a:solidFill>
                  <a:srgbClr val="073E87"/>
                </a:solidFill>
                <a:latin typeface="Times New Roman" pitchFamily="16" charset="0"/>
                <a:cs typeface="Times New Roman" pitchFamily="16" charset="0"/>
              </a:rPr>
              <a:t>года.</a:t>
            </a:r>
          </a:p>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Проект  бюджета муниципального образования Юрьев-Польский район на  </a:t>
            </a:r>
            <a:r>
              <a:rPr lang="ru-RU" altLang="ru-RU" sz="1800" dirty="0" smtClean="0">
                <a:solidFill>
                  <a:srgbClr val="073E87"/>
                </a:solidFill>
                <a:latin typeface="Times New Roman" pitchFamily="16" charset="0"/>
                <a:cs typeface="Times New Roman" pitchFamily="16" charset="0"/>
              </a:rPr>
              <a:t>2021 год и на плановый период 2022 и 2023 годов  </a:t>
            </a:r>
            <a:r>
              <a:rPr lang="ru-RU" altLang="ru-RU" sz="1800" dirty="0">
                <a:solidFill>
                  <a:srgbClr val="073E87"/>
                </a:solidFill>
                <a:latin typeface="Times New Roman" pitchFamily="16" charset="0"/>
                <a:cs typeface="Times New Roman" pitchFamily="16" charset="0"/>
              </a:rPr>
              <a:t>опубликован в официальном выпуске газеты «Вестник </a:t>
            </a:r>
            <a:r>
              <a:rPr lang="ru-RU" altLang="ru-RU" sz="1800" dirty="0" err="1">
                <a:solidFill>
                  <a:srgbClr val="073E87"/>
                </a:solidFill>
                <a:latin typeface="Times New Roman" pitchFamily="16" charset="0"/>
                <a:cs typeface="Times New Roman" pitchFamily="16" charset="0"/>
              </a:rPr>
              <a:t>Ополья</a:t>
            </a:r>
            <a:r>
              <a:rPr lang="ru-RU" altLang="ru-RU" sz="1800" dirty="0">
                <a:solidFill>
                  <a:srgbClr val="073E87"/>
                </a:solidFill>
                <a:latin typeface="Times New Roman" pitchFamily="16" charset="0"/>
                <a:cs typeface="Times New Roman" pitchFamily="16" charset="0"/>
              </a:rPr>
              <a:t>» </a:t>
            </a:r>
          </a:p>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от </a:t>
            </a:r>
            <a:r>
              <a:rPr lang="ru-RU" altLang="ru-RU" sz="1800" dirty="0" smtClean="0">
                <a:solidFill>
                  <a:srgbClr val="073E87"/>
                </a:solidFill>
                <a:latin typeface="Times New Roman" pitchFamily="16" charset="0"/>
                <a:cs typeface="Times New Roman" pitchFamily="16" charset="0"/>
              </a:rPr>
              <a:t>20 </a:t>
            </a:r>
            <a:r>
              <a:rPr lang="ru-RU" altLang="ru-RU" sz="1800" dirty="0">
                <a:solidFill>
                  <a:srgbClr val="073E87"/>
                </a:solidFill>
                <a:latin typeface="Times New Roman" pitchFamily="16" charset="0"/>
                <a:cs typeface="Times New Roman" pitchFamily="16" charset="0"/>
              </a:rPr>
              <a:t>ноября </a:t>
            </a:r>
            <a:r>
              <a:rPr lang="ru-RU" altLang="ru-RU" sz="1800" dirty="0" smtClean="0">
                <a:solidFill>
                  <a:srgbClr val="073E87"/>
                </a:solidFill>
                <a:latin typeface="Times New Roman" pitchFamily="16" charset="0"/>
                <a:cs typeface="Times New Roman" pitchFamily="16" charset="0"/>
              </a:rPr>
              <a:t>2020 года </a:t>
            </a:r>
            <a:r>
              <a:rPr lang="ru-RU" altLang="ru-RU" sz="1800" dirty="0">
                <a:solidFill>
                  <a:srgbClr val="073E87"/>
                </a:solidFill>
                <a:latin typeface="Times New Roman" pitchFamily="16" charset="0"/>
                <a:cs typeface="Times New Roman" pitchFamily="16" charset="0"/>
              </a:rPr>
              <a:t>№ </a:t>
            </a:r>
            <a:r>
              <a:rPr lang="ru-RU" altLang="ru-RU" sz="1800" dirty="0" smtClean="0">
                <a:solidFill>
                  <a:srgbClr val="073E87"/>
                </a:solidFill>
                <a:latin typeface="Times New Roman" pitchFamily="16" charset="0"/>
                <a:cs typeface="Times New Roman" pitchFamily="16" charset="0"/>
              </a:rPr>
              <a:t>104 </a:t>
            </a:r>
            <a:r>
              <a:rPr lang="ru-RU" altLang="ru-RU" sz="1800" dirty="0">
                <a:solidFill>
                  <a:srgbClr val="073E87"/>
                </a:solidFill>
                <a:latin typeface="Times New Roman" pitchFamily="16" charset="0"/>
                <a:cs typeface="Times New Roman" pitchFamily="16" charset="0"/>
              </a:rPr>
              <a:t>(</a:t>
            </a:r>
            <a:r>
              <a:rPr lang="ru-RU" altLang="ru-RU" sz="1800" dirty="0" smtClean="0">
                <a:solidFill>
                  <a:srgbClr val="073E87"/>
                </a:solidFill>
                <a:latin typeface="Times New Roman" pitchFamily="16" charset="0"/>
                <a:cs typeface="Times New Roman" pitchFamily="16" charset="0"/>
              </a:rPr>
              <a:t>10945).     </a:t>
            </a:r>
            <a:endParaRPr lang="ru-RU" altLang="ru-RU" sz="1800" dirty="0">
              <a:solidFill>
                <a:srgbClr val="073E87"/>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Также с проектом бюджета муниципального образования Юрьев-Польский район на  </a:t>
            </a:r>
            <a:r>
              <a:rPr lang="ru-RU" altLang="ru-RU" sz="1800" dirty="0" smtClean="0">
                <a:solidFill>
                  <a:srgbClr val="073E87"/>
                </a:solidFill>
                <a:latin typeface="Times New Roman" pitchFamily="16" charset="0"/>
                <a:cs typeface="Times New Roman" pitchFamily="16" charset="0"/>
              </a:rPr>
              <a:t>2021  </a:t>
            </a:r>
            <a:r>
              <a:rPr lang="ru-RU" altLang="ru-RU" sz="1800" dirty="0">
                <a:solidFill>
                  <a:srgbClr val="073E87"/>
                </a:solidFill>
                <a:latin typeface="Times New Roman" pitchFamily="16" charset="0"/>
                <a:cs typeface="Times New Roman" pitchFamily="16" charset="0"/>
              </a:rPr>
              <a:t>год и на плановый период 2022 и 2023 годов можно  ознакомиться  на  сайте  муниципального образования Юрьев-Польский район.  </a:t>
            </a:r>
          </a:p>
          <a:p>
            <a:pPr eaLnBrk="1" hangingPunct="1">
              <a:spcBef>
                <a:spcPts val="600"/>
              </a:spcBef>
              <a:spcAft>
                <a:spcPct val="0"/>
              </a:spcAft>
              <a:buClrTx/>
              <a:buSzPct val="100000"/>
              <a:buFontTx/>
              <a:buNone/>
            </a:pPr>
            <a:endParaRPr lang="ru-RU" altLang="ru-RU" sz="1800" dirty="0">
              <a:solidFill>
                <a:srgbClr val="073E87"/>
              </a:solidFill>
              <a:latin typeface="Times New Roman" pitchFamily="16" charset="0"/>
              <a:cs typeface="Times New Roman" pitchFamily="16" charset="0"/>
            </a:endParaRPr>
          </a:p>
        </p:txBody>
      </p:sp>
      <p:pic>
        <p:nvPicPr>
          <p:cNvPr id="8090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56556" y="5643578"/>
            <a:ext cx="1673993" cy="1071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468313" y="0"/>
            <a:ext cx="8218487" cy="404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500" dirty="0">
                <a:solidFill>
                  <a:srgbClr val="000000"/>
                </a:solidFill>
                <a:latin typeface="Candara" pitchFamily="32" charset="0"/>
              </a:rPr>
              <a:t>Список источников и литературы</a:t>
            </a:r>
          </a:p>
        </p:txBody>
      </p:sp>
      <p:sp>
        <p:nvSpPr>
          <p:cNvPr id="81923" name="Rectangle 2"/>
          <p:cNvSpPr>
            <a:spLocks noChangeArrowheads="1"/>
          </p:cNvSpPr>
          <p:nvPr/>
        </p:nvSpPr>
        <p:spPr bwMode="auto">
          <a:xfrm>
            <a:off x="95249" y="332656"/>
            <a:ext cx="8964613" cy="6773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1.Конституция Российской Федерации (принята всенародным голосованием 12.12.1993). Собрание законодательства РФ. 2009. № 4. - ст. 445.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2.Бюджетный кодекс Российской Федерации от 31.07.1998 № 145-ФЗ. Собрание законодательства РФ. 1998. № 31. - ст. 3823.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3.Налоговый кодекс Российской Федерации (часть первая) от 31.07.1998 № 146-ФЗ. Собрание законодательства РФ. 1998. № 31. - ст. 3824.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4.Налоговый кодекс Российской Федерации (часть вторая) от 05.08.2000 № 117-ФЗ. Собрание законодательства РФ. 2000. № 32. - ст. 3340.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5.Федеральный Закон от 06.10.2003 № 131-ФЗ «Об общих принципах организации местного самоуправления в Российской Федерации». Собрание законодательства РФ. 2003. № 40. - ст. 3822.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6.Приказ Министерства финансов Российской Федерации от 22 сентября 2015 г. № 145н «Об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7.Закон Владимирской области от 10.10.2005 № 139-ОЗ «О межбюджетных отношениях во Владимирской области». Владимирские ведомости. 2005. № 316-319, 327-334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8.Решение Совета народных депутатов Юрьев-Польский район от 31.08.2005 №85 «Об утверждении Положения о бюджетном процессе в муниципальном образовании Юрьев-Польский  район»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9.Постановление администрации Юрьев-Польский район Владимирской области от 19.12.2016 № 1454 «Об утверждении Положения о составлении и публикации документа (информационного ресурса) «Бюджет для граждан».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10. Постановление 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14.05.2020 №416 </a:t>
            </a:r>
            <a:r>
              <a:rPr lang="ru-RU" altLang="ru-RU" sz="1400" dirty="0">
                <a:solidFill>
                  <a:srgbClr val="000000"/>
                </a:solidFill>
                <a:latin typeface="Times New Roman" pitchFamily="16" charset="0"/>
                <a:cs typeface="Times New Roman" pitchFamily="16" charset="0"/>
              </a:rPr>
              <a:t>«О порядке составления проекта бюджета муниципального образования Юрьев-Польский район на очередной финансовый </a:t>
            </a:r>
            <a:r>
              <a:rPr lang="ru-RU" altLang="ru-RU" sz="1400" dirty="0" smtClean="0">
                <a:solidFill>
                  <a:srgbClr val="000000"/>
                </a:solidFill>
                <a:latin typeface="Times New Roman" pitchFamily="16" charset="0"/>
                <a:cs typeface="Times New Roman" pitchFamily="16" charset="0"/>
              </a:rPr>
              <a:t>год и на плановый период»</a:t>
            </a:r>
            <a:endParaRPr lang="ru-RU" altLang="ru-RU" sz="1400" dirty="0">
              <a:solidFill>
                <a:srgbClr val="000000"/>
              </a:solidFill>
              <a:latin typeface="Times New Roman" pitchFamily="16" charset="0"/>
              <a:cs typeface="Times New Roman" pitchFamily="16" charset="0"/>
            </a:endParaRP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11.Постановление 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18.03.2020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282 </a:t>
            </a:r>
            <a:r>
              <a:rPr lang="ru-RU" altLang="ru-RU" sz="1400" dirty="0">
                <a:solidFill>
                  <a:srgbClr val="000000"/>
                </a:solidFill>
                <a:latin typeface="Times New Roman" pitchFamily="16" charset="0"/>
                <a:cs typeface="Times New Roman" pitchFamily="16" charset="0"/>
              </a:rPr>
              <a:t>«Об утверждении методики </a:t>
            </a:r>
            <a:r>
              <a:rPr lang="ru-RU" altLang="ru-RU" sz="1400" dirty="0" smtClean="0">
                <a:solidFill>
                  <a:srgbClr val="000000"/>
                </a:solidFill>
                <a:latin typeface="Times New Roman" pitchFamily="16" charset="0"/>
                <a:cs typeface="Times New Roman" pitchFamily="16" charset="0"/>
              </a:rPr>
              <a:t>прогнозирования поступлений доходов в бюджет </a:t>
            </a:r>
            <a:r>
              <a:rPr lang="ru-RU" altLang="ru-RU" sz="1400" dirty="0">
                <a:solidFill>
                  <a:srgbClr val="000000"/>
                </a:solidFill>
                <a:latin typeface="Times New Roman" pitchFamily="16" charset="0"/>
                <a:cs typeface="Times New Roman" pitchFamily="16" charset="0"/>
              </a:rPr>
              <a:t>муниципального образования Юрьев-Польский район».</a:t>
            </a:r>
          </a:p>
          <a:p>
            <a:pPr algn="just" eaLnBrk="1" hangingPunct="1">
              <a:spcBef>
                <a:spcPct val="0"/>
              </a:spcBef>
              <a:spcAft>
                <a:spcPct val="0"/>
              </a:spcAft>
              <a:buClrTx/>
              <a:buSzPct val="100000"/>
              <a:buFontTx/>
              <a:buNone/>
            </a:pPr>
            <a:r>
              <a:rPr lang="ru-RU" altLang="ru-RU" sz="1400" dirty="0">
                <a:solidFill>
                  <a:schemeClr val="tx1"/>
                </a:solidFill>
                <a:latin typeface="Times New Roman" pitchFamily="16" charset="0"/>
                <a:cs typeface="Times New Roman" pitchFamily="16" charset="0"/>
              </a:rPr>
              <a:t>12.Посланиие Президента Российской Федерации Федеральному Собранию от </a:t>
            </a:r>
            <a:r>
              <a:rPr lang="ru-RU" altLang="ru-RU" sz="1400" dirty="0" smtClean="0">
                <a:solidFill>
                  <a:schemeClr val="tx1"/>
                </a:solidFill>
                <a:latin typeface="Times New Roman" pitchFamily="16" charset="0"/>
                <a:cs typeface="Times New Roman" pitchFamily="16" charset="0"/>
              </a:rPr>
              <a:t>15 января 2020 года.</a:t>
            </a:r>
            <a:endParaRPr lang="ru-RU" altLang="ru-RU" sz="1400" dirty="0">
              <a:solidFill>
                <a:schemeClr val="tx1"/>
              </a:solidFill>
              <a:latin typeface="Times New Roman" pitchFamily="16" charset="0"/>
              <a:cs typeface="Times New Roman" pitchFamily="16" charset="0"/>
            </a:endParaRPr>
          </a:p>
          <a:p>
            <a:pPr algn="just" eaLnBrk="1" hangingPunct="1">
              <a:spcBef>
                <a:spcPct val="0"/>
              </a:spcBef>
              <a:spcAft>
                <a:spcPct val="0"/>
              </a:spcAft>
              <a:buClrTx/>
              <a:buSzPct val="100000"/>
              <a:buNone/>
            </a:pPr>
            <a:r>
              <a:rPr lang="ru-RU" altLang="ru-RU" sz="1400" dirty="0" smtClean="0">
                <a:solidFill>
                  <a:schemeClr val="tx1"/>
                </a:solidFill>
                <a:latin typeface="Times New Roman" pitchFamily="16" charset="0"/>
                <a:cs typeface="Times New Roman" pitchFamily="16" charset="0"/>
              </a:rPr>
              <a:t>13.Постановление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21.07.2020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630 </a:t>
            </a:r>
            <a:r>
              <a:rPr lang="ru-RU" altLang="ru-RU" sz="1400" dirty="0">
                <a:solidFill>
                  <a:schemeClr val="tx1"/>
                </a:solidFill>
                <a:latin typeface="Times New Roman" pitchFamily="16" charset="0"/>
                <a:cs typeface="Times New Roman" pitchFamily="16" charset="0"/>
              </a:rPr>
              <a:t>«Об утверждении муниципальной программы </a:t>
            </a:r>
            <a:r>
              <a:rPr lang="ru-RU" altLang="ru-RU" sz="1400" dirty="0" smtClean="0">
                <a:solidFill>
                  <a:schemeClr val="tx1"/>
                </a:solidFill>
                <a:latin typeface="Times New Roman" pitchFamily="16" charset="0"/>
                <a:cs typeface="Times New Roman" pitchFamily="16" charset="0"/>
              </a:rPr>
              <a:t>«Экологическая безопасность территории </a:t>
            </a:r>
            <a:r>
              <a:rPr lang="ru-RU" altLang="ru-RU" sz="1400" dirty="0">
                <a:solidFill>
                  <a:schemeClr val="tx1"/>
                </a:solidFill>
                <a:latin typeface="Times New Roman" pitchFamily="16" charset="0"/>
                <a:cs typeface="Times New Roman" pitchFamily="16" charset="0"/>
              </a:rPr>
              <a:t>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2021-2024 </a:t>
            </a:r>
            <a:r>
              <a:rPr lang="ru-RU" altLang="ru-RU" sz="1400" dirty="0">
                <a:solidFill>
                  <a:schemeClr val="tx1"/>
                </a:solidFill>
                <a:latin typeface="Times New Roman" pitchFamily="16" charset="0"/>
                <a:cs typeface="Times New Roman" pitchFamily="16" charset="0"/>
              </a:rPr>
              <a:t>годы».</a:t>
            </a:r>
          </a:p>
          <a:p>
            <a:pPr algn="just" eaLnBrk="1" hangingPunct="1">
              <a:spcBef>
                <a:spcPct val="0"/>
              </a:spcBef>
              <a:spcAft>
                <a:spcPct val="0"/>
              </a:spcAft>
              <a:buClrTx/>
              <a:buSzPct val="100000"/>
              <a:buFontTx/>
              <a:buNone/>
            </a:pPr>
            <a:endParaRPr lang="ru-RU" altLang="ru-RU" sz="1400" dirty="0">
              <a:solidFill>
                <a:srgbClr val="0A1703"/>
              </a:solidFill>
              <a:latin typeface="Times New Roman" pitchFamily="16" charset="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0" y="-171400"/>
            <a:ext cx="9144000" cy="7417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14</a:t>
            </a:r>
            <a:r>
              <a:rPr lang="ru-RU" altLang="ru-RU" sz="1400" dirty="0">
                <a:solidFill>
                  <a:srgbClr val="000000"/>
                </a:solidFill>
                <a:latin typeface="Times New Roman" pitchFamily="16" charset="0"/>
                <a:cs typeface="Times New Roman" pitchFamily="16" charset="0"/>
              </a:rPr>
              <a:t>. </a:t>
            </a:r>
            <a:r>
              <a:rPr lang="ru-RU" altLang="ru-RU" sz="1400" dirty="0">
                <a:solidFill>
                  <a:schemeClr val="tx1"/>
                </a:solidFill>
                <a:latin typeface="Times New Roman" pitchFamily="16" charset="0"/>
                <a:cs typeface="Times New Roman" pitchFamily="16" charset="0"/>
              </a:rPr>
              <a:t>Решение Совета народных депутатов муниципального образования Юрьев-Польский район от 29.02.2012 №6 «Об утверждении положения о публичных слушаниях в муниципальном образовании Юрьев-Польский район».</a:t>
            </a:r>
          </a:p>
          <a:p>
            <a:pPr algn="just" eaLnBrk="1" hangingPunct="1">
              <a:lnSpc>
                <a:spcPct val="80000"/>
              </a:lnSpc>
              <a:spcBef>
                <a:spcPts val="350"/>
              </a:spcBef>
              <a:spcAft>
                <a:spcPct val="0"/>
              </a:spcAft>
              <a:buClrTx/>
              <a:buSzPct val="100000"/>
              <a:buFontTx/>
              <a:buNone/>
            </a:pPr>
            <a:r>
              <a:rPr lang="ru-RU" altLang="ru-RU" sz="1400" dirty="0">
                <a:solidFill>
                  <a:schemeClr val="tx1"/>
                </a:solidFill>
                <a:latin typeface="Times New Roman" pitchFamily="16" charset="0"/>
                <a:cs typeface="Times New Roman" pitchFamily="16" charset="0"/>
              </a:rPr>
              <a:t>15. Постановление 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27.07.2020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660 «</a:t>
            </a:r>
            <a:r>
              <a:rPr lang="ru-RU" sz="1400" dirty="0">
                <a:solidFill>
                  <a:schemeClr val="tx1"/>
                </a:solidFill>
                <a:latin typeface="Times New Roman" panose="02020603050405020304" pitchFamily="18" charset="0"/>
                <a:cs typeface="Times New Roman" panose="02020603050405020304" pitchFamily="18" charset="0"/>
              </a:rPr>
              <a:t>Об утверждении исходных данных для составления проекта  бюджета муниципального образования Юрьев-Польский район на 2021 год и на плановый период 2022 и 2023 </a:t>
            </a:r>
            <a:r>
              <a:rPr lang="ru-RU" sz="1400" dirty="0" smtClean="0">
                <a:solidFill>
                  <a:schemeClr val="tx1"/>
                </a:solidFill>
                <a:latin typeface="Times New Roman" panose="02020603050405020304" pitchFamily="18" charset="0"/>
                <a:cs typeface="Times New Roman" panose="02020603050405020304" pitchFamily="18" charset="0"/>
              </a:rPr>
              <a:t>годов</a:t>
            </a:r>
            <a:r>
              <a:rPr lang="ru-RU" altLang="ru-RU" sz="1400" dirty="0" smtClean="0">
                <a:solidFill>
                  <a:schemeClr val="tx1"/>
                </a:solidFill>
                <a:latin typeface="Times New Roman" panose="02020603050405020304" pitchFamily="18" charset="0"/>
                <a:cs typeface="Times New Roman" panose="02020603050405020304" pitchFamily="18" charset="0"/>
              </a:rPr>
              <a:t>».</a:t>
            </a:r>
            <a:endParaRPr lang="ru-RU" altLang="ru-RU" sz="1400" dirty="0">
              <a:solidFill>
                <a:schemeClr val="tx1"/>
              </a:solidFill>
              <a:latin typeface="Times New Roman" panose="02020603050405020304" pitchFamily="18" charset="0"/>
              <a:cs typeface="Times New Roman" panose="02020603050405020304" pitchFamily="18" charset="0"/>
            </a:endParaRPr>
          </a:p>
          <a:p>
            <a:pPr algn="just" eaLnBrk="1" hangingPunct="1">
              <a:lnSpc>
                <a:spcPct val="80000"/>
              </a:lnSpc>
              <a:spcBef>
                <a:spcPts val="350"/>
              </a:spcBef>
              <a:spcAft>
                <a:spcPct val="0"/>
              </a:spcAft>
              <a:buClrTx/>
              <a:buSzPct val="100000"/>
              <a:buFontTx/>
              <a:buNone/>
            </a:pPr>
            <a:r>
              <a:rPr lang="ru-RU" altLang="ru-RU" sz="1400" dirty="0">
                <a:solidFill>
                  <a:schemeClr val="tx1"/>
                </a:solidFill>
                <a:latin typeface="Times New Roman" pitchFamily="16" charset="0"/>
                <a:cs typeface="Times New Roman" pitchFamily="16" charset="0"/>
              </a:rPr>
              <a:t>16.Постановление 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07.08.2020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753 </a:t>
            </a:r>
            <a:r>
              <a:rPr lang="ru-RU" altLang="ru-RU" sz="1400" dirty="0">
                <a:solidFill>
                  <a:schemeClr val="tx1"/>
                </a:solidFill>
                <a:latin typeface="Times New Roman" pitchFamily="16" charset="0"/>
                <a:cs typeface="Times New Roman" pitchFamily="16" charset="0"/>
              </a:rPr>
              <a:t>«Об утверждении муниципальной программы «Комплексные меры противодействия злоупотреблению наркотиками и их незаконному обороту на территории муниципального образования Юрьев-Польский на </a:t>
            </a:r>
            <a:r>
              <a:rPr lang="ru-RU" altLang="ru-RU" sz="1400" dirty="0" smtClean="0">
                <a:solidFill>
                  <a:schemeClr val="tx1"/>
                </a:solidFill>
                <a:latin typeface="Times New Roman" pitchFamily="16" charset="0"/>
                <a:cs typeface="Times New Roman" pitchFamily="16" charset="0"/>
              </a:rPr>
              <a:t>2021-2023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a:solidFill>
                  <a:schemeClr val="tx1"/>
                </a:solidFill>
                <a:latin typeface="Times New Roman" pitchFamily="16" charset="0"/>
                <a:cs typeface="Times New Roman" pitchFamily="16" charset="0"/>
              </a:rPr>
              <a:t>17.Постановление администрации муниципального образования Юрьев-Польский район  от 17.10.2016 № 1206 «Об утверждении муниципальной программы «Развитие сети автомобильных дорог общего пользования местного значения муниципального образования Юрьев-Польский </a:t>
            </a:r>
            <a:r>
              <a:rPr lang="ru-RU" altLang="ru-RU" sz="1400" dirty="0" smtClean="0">
                <a:solidFill>
                  <a:schemeClr val="tx1"/>
                </a:solidFill>
                <a:latin typeface="Times New Roman" pitchFamily="16" charset="0"/>
                <a:cs typeface="Times New Roman" pitchFamily="16" charset="0"/>
              </a:rPr>
              <a:t>район».</a:t>
            </a:r>
            <a:endParaRPr lang="ru-RU" altLang="ru-RU" sz="1400" dirty="0">
              <a:solidFill>
                <a:schemeClr val="tx1"/>
              </a:solidFill>
              <a:latin typeface="Times New Roman" pitchFamily="16" charset="0"/>
              <a:cs typeface="Times New Roman" pitchFamily="16" charset="0"/>
            </a:endParaRP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18.Постановление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23.06.2020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534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физической культуры и спорта на территории 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2021-2024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19.Постановление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30.08.2019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1174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информатизации администрации МО Юрьев-Польский район на </a:t>
            </a:r>
            <a:r>
              <a:rPr lang="ru-RU" altLang="ru-RU" sz="1400" dirty="0" smtClean="0">
                <a:solidFill>
                  <a:schemeClr val="tx1"/>
                </a:solidFill>
                <a:latin typeface="Times New Roman" pitchFamily="16" charset="0"/>
                <a:cs typeface="Times New Roman" pitchFamily="16" charset="0"/>
              </a:rPr>
              <a:t>2020-2022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20.Постановление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07.08.2020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752 </a:t>
            </a:r>
            <a:r>
              <a:rPr lang="ru-RU" altLang="ru-RU" sz="1400" dirty="0">
                <a:solidFill>
                  <a:schemeClr val="tx1"/>
                </a:solidFill>
                <a:latin typeface="Times New Roman" pitchFamily="16" charset="0"/>
                <a:cs typeface="Times New Roman" pitchFamily="16" charset="0"/>
              </a:rPr>
              <a:t>Об </a:t>
            </a:r>
            <a:r>
              <a:rPr lang="ru-RU" altLang="ru-RU" sz="1400" dirty="0" smtClean="0">
                <a:solidFill>
                  <a:schemeClr val="tx1"/>
                </a:solidFill>
                <a:latin typeface="Times New Roman" pitchFamily="16" charset="0"/>
                <a:cs typeface="Times New Roman" pitchFamily="16" charset="0"/>
              </a:rPr>
              <a:t>утверждении </a:t>
            </a:r>
            <a:r>
              <a:rPr lang="ru-RU" altLang="ru-RU" sz="1400" dirty="0">
                <a:solidFill>
                  <a:schemeClr val="tx1"/>
                </a:solidFill>
                <a:latin typeface="Times New Roman" pitchFamily="16" charset="0"/>
                <a:cs typeface="Times New Roman" pitchFamily="16" charset="0"/>
              </a:rPr>
              <a:t>муниципальной программы «Обеспечение общественного порядка и профилактики правонарушений на территории 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2021-2023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21.Постановление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30.08.2019 № 1168 Об утверждении муниципальной программы  «Содействие развитию малого и среднего предпринимательства в муниципальном образовании Юрьев-Польский район на 2020-2022 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22.Постановление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05.08.2020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739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системы гражданской обороны,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2021-2024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23.Постановление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04.08.2020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730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агропромышленного комплекса муниципального образования Юрьев-Польский </a:t>
            </a:r>
            <a:r>
              <a:rPr lang="ru-RU" altLang="ru-RU" sz="1400" dirty="0" smtClean="0">
                <a:solidFill>
                  <a:schemeClr val="tx1"/>
                </a:solidFill>
                <a:latin typeface="Times New Roman" pitchFamily="16" charset="0"/>
                <a:cs typeface="Times New Roman" pitchFamily="16" charset="0"/>
              </a:rPr>
              <a:t>район».</a:t>
            </a:r>
            <a:endParaRPr lang="ru-RU" altLang="ru-RU" sz="1400" dirty="0">
              <a:solidFill>
                <a:schemeClr val="tx1"/>
              </a:solidFill>
              <a:latin typeface="Times New Roman" pitchFamily="16" charset="0"/>
              <a:cs typeface="Times New Roman" pitchFamily="16" charset="0"/>
            </a:endParaRPr>
          </a:p>
          <a:p>
            <a:pPr eaLnBrk="1" hangingPunct="1">
              <a:lnSpc>
                <a:spcPct val="80000"/>
              </a:lnSpc>
              <a:spcBef>
                <a:spcPts val="250"/>
              </a:spcBef>
              <a:spcAft>
                <a:spcPct val="0"/>
              </a:spcAft>
              <a:buClrTx/>
              <a:buSzPct val="100000"/>
              <a:buFontTx/>
              <a:buNone/>
            </a:pPr>
            <a:endParaRPr lang="ru-RU" altLang="ru-RU" sz="1400" dirty="0">
              <a:solidFill>
                <a:schemeClr val="tx1"/>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chemeClr val="tx1"/>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chemeClr val="tx1"/>
              </a:solidFill>
              <a:latin typeface="Candar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0" y="404813"/>
            <a:ext cx="8856663" cy="674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24.Постановление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17.01.2020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29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образования на территории муниципального образования Юрьев-Польский район на </a:t>
            </a:r>
            <a:r>
              <a:rPr lang="ru-RU" altLang="ru-RU" sz="1400" dirty="0" smtClean="0">
                <a:solidFill>
                  <a:schemeClr val="tx1"/>
                </a:solidFill>
                <a:latin typeface="Times New Roman" pitchFamily="16" charset="0"/>
                <a:cs typeface="Times New Roman" pitchFamily="16" charset="0"/>
              </a:rPr>
              <a:t>2020-2025 </a:t>
            </a:r>
            <a:r>
              <a:rPr lang="ru-RU" altLang="ru-RU" sz="1400" dirty="0">
                <a:solidFill>
                  <a:schemeClr val="tx1"/>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chemeClr val="tx1"/>
                </a:solidFill>
                <a:latin typeface="Times New Roman" pitchFamily="16" charset="0"/>
                <a:cs typeface="Times New Roman" pitchFamily="16" charset="0"/>
              </a:rPr>
              <a:t>25.Постановление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17.07.2020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616 </a:t>
            </a:r>
            <a:r>
              <a:rPr lang="ru-RU" altLang="ru-RU" sz="1400" dirty="0">
                <a:solidFill>
                  <a:schemeClr val="tx1"/>
                </a:solidFill>
                <a:latin typeface="Times New Roman" pitchFamily="16" charset="0"/>
                <a:cs typeface="Times New Roman" pitchFamily="16" charset="0"/>
              </a:rPr>
              <a:t>Об утверждении муниципальной программы «Развитие культуры и туризма муниципального образования Юрьев-Польский </a:t>
            </a:r>
            <a:r>
              <a:rPr lang="ru-RU" altLang="ru-RU" sz="1400" dirty="0" smtClean="0">
                <a:solidFill>
                  <a:schemeClr val="tx1"/>
                </a:solidFill>
                <a:latin typeface="Times New Roman" pitchFamily="16" charset="0"/>
                <a:cs typeface="Times New Roman" pitchFamily="16" charset="0"/>
              </a:rPr>
              <a:t>район».</a:t>
            </a:r>
            <a:endParaRPr lang="ru-RU" altLang="ru-RU" sz="1400" dirty="0">
              <a:solidFill>
                <a:schemeClr val="tx1"/>
              </a:solidFill>
              <a:latin typeface="Times New Roman" pitchFamily="16" charset="0"/>
              <a:cs typeface="Times New Roman" pitchFamily="16" charset="0"/>
            </a:endParaRPr>
          </a:p>
          <a:p>
            <a:pPr algn="just" eaLnBrk="1" hangingPunct="1">
              <a:lnSpc>
                <a:spcPct val="80000"/>
              </a:lnSpc>
              <a:spcBef>
                <a:spcPts val="350"/>
              </a:spcBef>
              <a:spcAft>
                <a:spcPct val="0"/>
              </a:spcAft>
              <a:buClrTx/>
              <a:buSzPct val="100000"/>
              <a:buNone/>
            </a:pPr>
            <a:r>
              <a:rPr lang="ru-RU" altLang="ru-RU" sz="1400" dirty="0" smtClean="0">
                <a:solidFill>
                  <a:schemeClr val="tx1"/>
                </a:solidFill>
                <a:latin typeface="Times New Roman" pitchFamily="16" charset="0"/>
                <a:cs typeface="Times New Roman" pitchFamily="16" charset="0"/>
              </a:rPr>
              <a:t>26.Постановление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26.08.2019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1149 Управление муниципальными финансами и муниципальным долгом муниципального образования Юрьев-Польский </a:t>
            </a:r>
            <a:r>
              <a:rPr lang="ru-RU" altLang="ru-RU" sz="1400" dirty="0">
                <a:solidFill>
                  <a:schemeClr val="tx1"/>
                </a:solidFill>
                <a:latin typeface="Times New Roman" pitchFamily="16" charset="0"/>
                <a:cs typeface="Times New Roman" pitchFamily="16" charset="0"/>
              </a:rPr>
              <a:t>район </a:t>
            </a:r>
            <a:r>
              <a:rPr lang="ru-RU" altLang="ru-RU" sz="1400" dirty="0" smtClean="0">
                <a:solidFill>
                  <a:schemeClr val="tx1"/>
                </a:solidFill>
                <a:latin typeface="Times New Roman" pitchFamily="16" charset="0"/>
                <a:cs typeface="Times New Roman" pitchFamily="16" charset="0"/>
              </a:rPr>
              <a:t>».</a:t>
            </a:r>
            <a:endParaRPr lang="ru-RU" altLang="ru-RU" sz="1400" dirty="0">
              <a:solidFill>
                <a:schemeClr val="tx1"/>
              </a:solidFill>
              <a:latin typeface="Times New Roman" pitchFamily="16" charset="0"/>
              <a:cs typeface="Times New Roman" pitchFamily="16" charset="0"/>
            </a:endParaRPr>
          </a:p>
          <a:p>
            <a:pPr algn="just" eaLnBrk="1" hangingPunct="1">
              <a:lnSpc>
                <a:spcPct val="80000"/>
              </a:lnSpc>
              <a:spcBef>
                <a:spcPts val="350"/>
              </a:spcBef>
              <a:spcAft>
                <a:spcPct val="0"/>
              </a:spcAft>
              <a:buClrTx/>
              <a:buSzPct val="100000"/>
              <a:buNone/>
            </a:pPr>
            <a:r>
              <a:rPr lang="ru-RU" altLang="ru-RU" sz="1400" dirty="0" smtClean="0">
                <a:solidFill>
                  <a:schemeClr val="tx1"/>
                </a:solidFill>
                <a:latin typeface="Times New Roman" pitchFamily="16" charset="0"/>
                <a:cs typeface="Times New Roman" pitchFamily="16" charset="0"/>
              </a:rPr>
              <a:t>27.Постановление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12.08.2020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780 </a:t>
            </a:r>
            <a:r>
              <a:rPr lang="ru-RU" altLang="ru-RU" sz="1400" dirty="0">
                <a:solidFill>
                  <a:schemeClr val="tx1"/>
                </a:solidFill>
                <a:latin typeface="Times New Roman" pitchFamily="16" charset="0"/>
                <a:cs typeface="Times New Roman" pitchFamily="16" charset="0"/>
              </a:rPr>
              <a:t>Об утверждении муниципальной программы </a:t>
            </a:r>
            <a:r>
              <a:rPr lang="ru-RU" altLang="ru-RU" sz="1400" dirty="0" smtClean="0">
                <a:solidFill>
                  <a:schemeClr val="tx1"/>
                </a:solidFill>
                <a:latin typeface="Times New Roman" pitchFamily="16" charset="0"/>
                <a:cs typeface="Times New Roman" pitchFamily="16" charset="0"/>
              </a:rPr>
              <a:t>«Комплексное развитие сельских территорий на 2021-2025 годы» </a:t>
            </a:r>
            <a:r>
              <a:rPr lang="ru-RU" altLang="ru-RU" sz="1400" dirty="0">
                <a:solidFill>
                  <a:schemeClr val="tx1"/>
                </a:solidFill>
                <a:latin typeface="Times New Roman" pitchFamily="16" charset="0"/>
                <a:cs typeface="Times New Roman" pitchFamily="16" charset="0"/>
              </a:rPr>
              <a:t>муниципального образования Юрьев-Польский </a:t>
            </a:r>
            <a:r>
              <a:rPr lang="ru-RU" altLang="ru-RU" sz="1400" dirty="0" smtClean="0">
                <a:solidFill>
                  <a:schemeClr val="tx1"/>
                </a:solidFill>
                <a:latin typeface="Times New Roman" pitchFamily="16" charset="0"/>
                <a:cs typeface="Times New Roman" pitchFamily="16" charset="0"/>
              </a:rPr>
              <a:t>район</a:t>
            </a:r>
            <a:endParaRPr lang="ru-RU" altLang="ru-RU" sz="1400" dirty="0">
              <a:solidFill>
                <a:schemeClr val="tx1"/>
              </a:solidFill>
              <a:latin typeface="Candara" pitchFamily="32" charset="0"/>
            </a:endParaRPr>
          </a:p>
          <a:p>
            <a:pPr algn="just" eaLnBrk="1" hangingPunct="1">
              <a:lnSpc>
                <a:spcPct val="80000"/>
              </a:lnSpc>
              <a:spcBef>
                <a:spcPts val="350"/>
              </a:spcBef>
              <a:spcAft>
                <a:spcPct val="0"/>
              </a:spcAft>
              <a:buClrTx/>
              <a:buSzPct val="100000"/>
              <a:buNone/>
            </a:pPr>
            <a:r>
              <a:rPr lang="ru-RU" altLang="ru-RU" sz="1400" dirty="0" smtClean="0">
                <a:solidFill>
                  <a:schemeClr val="tx1"/>
                </a:solidFill>
                <a:latin typeface="Times New Roman" pitchFamily="16" charset="0"/>
                <a:cs typeface="Times New Roman" pitchFamily="16" charset="0"/>
              </a:rPr>
              <a:t>28.Постановление </a:t>
            </a:r>
            <a:r>
              <a:rPr lang="ru-RU" altLang="ru-RU" sz="1400" dirty="0">
                <a:solidFill>
                  <a:schemeClr val="tx1"/>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chemeClr val="tx1"/>
                </a:solidFill>
                <a:latin typeface="Times New Roman" pitchFamily="16" charset="0"/>
                <a:cs typeface="Times New Roman" pitchFamily="16" charset="0"/>
              </a:rPr>
              <a:t>07.08.2020  </a:t>
            </a:r>
            <a:r>
              <a:rPr lang="ru-RU" altLang="ru-RU" sz="1400" dirty="0">
                <a:solidFill>
                  <a:schemeClr val="tx1"/>
                </a:solidFill>
                <a:latin typeface="Times New Roman" pitchFamily="16" charset="0"/>
                <a:cs typeface="Times New Roman" pitchFamily="16" charset="0"/>
              </a:rPr>
              <a:t>№ </a:t>
            </a:r>
            <a:r>
              <a:rPr lang="ru-RU" altLang="ru-RU" sz="1400" dirty="0" smtClean="0">
                <a:solidFill>
                  <a:schemeClr val="tx1"/>
                </a:solidFill>
                <a:latin typeface="Times New Roman" pitchFamily="16" charset="0"/>
                <a:cs typeface="Times New Roman" pitchFamily="16" charset="0"/>
              </a:rPr>
              <a:t>751 </a:t>
            </a:r>
            <a:r>
              <a:rPr lang="ru-RU" altLang="ru-RU" sz="1400" dirty="0">
                <a:solidFill>
                  <a:schemeClr val="tx1"/>
                </a:solidFill>
                <a:latin typeface="Times New Roman" pitchFamily="16" charset="0"/>
                <a:cs typeface="Times New Roman" pitchFamily="16" charset="0"/>
              </a:rPr>
              <a:t>Об утверждении муниципальной программы </a:t>
            </a:r>
            <a:r>
              <a:rPr lang="ru-RU" altLang="ru-RU" sz="1400" dirty="0" smtClean="0">
                <a:solidFill>
                  <a:schemeClr val="tx1"/>
                </a:solidFill>
                <a:latin typeface="Times New Roman" pitchFamily="16" charset="0"/>
                <a:cs typeface="Times New Roman" pitchFamily="16" charset="0"/>
              </a:rPr>
              <a:t>«Профилактика терроризма и экстремизма, а также минимизации и (или) ликвидации последствий проявлений терроризма и экстремизма на территории муниципального </a:t>
            </a:r>
            <a:r>
              <a:rPr lang="ru-RU" altLang="ru-RU" sz="1400" dirty="0">
                <a:solidFill>
                  <a:schemeClr val="tx1"/>
                </a:solidFill>
                <a:latin typeface="Times New Roman" pitchFamily="16" charset="0"/>
                <a:cs typeface="Times New Roman" pitchFamily="16" charset="0"/>
              </a:rPr>
              <a:t>образования Юрьев-Польский </a:t>
            </a:r>
            <a:r>
              <a:rPr lang="ru-RU" altLang="ru-RU" sz="1400" dirty="0" smtClean="0">
                <a:solidFill>
                  <a:schemeClr val="tx1"/>
                </a:solidFill>
                <a:latin typeface="Times New Roman" pitchFamily="16" charset="0"/>
                <a:cs typeface="Times New Roman" pitchFamily="16" charset="0"/>
              </a:rPr>
              <a:t>район на 2021-2023 годы».</a:t>
            </a:r>
            <a:endParaRPr lang="ru-RU" altLang="ru-RU" sz="1400" dirty="0">
              <a:solidFill>
                <a:schemeClr val="tx1"/>
              </a:solidFill>
              <a:latin typeface="Times New Roman" pitchFamily="16" charset="0"/>
              <a:cs typeface="Times New Roman" pitchFamily="16" charset="0"/>
            </a:endParaRPr>
          </a:p>
          <a:p>
            <a:pPr eaLnBrk="1" hangingPunct="1">
              <a:lnSpc>
                <a:spcPct val="80000"/>
              </a:lnSpc>
              <a:spcBef>
                <a:spcPts val="350"/>
              </a:spcBef>
              <a:spcAft>
                <a:spcPct val="0"/>
              </a:spcAft>
              <a:buClrTx/>
              <a:buSzPct val="100000"/>
              <a:buFontTx/>
              <a:buNone/>
            </a:pPr>
            <a:endParaRPr lang="ru-RU" altLang="ru-RU" sz="1400" dirty="0">
              <a:solidFill>
                <a:schemeClr val="tx1"/>
              </a:solidFill>
              <a:latin typeface="Candar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79388" y="1125538"/>
            <a:ext cx="8785225" cy="547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Финансовое управление администрации муниципального образования</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 </a:t>
            </a:r>
            <a:r>
              <a:rPr lang="ru-RU" altLang="ru-RU" sz="1800" dirty="0">
                <a:solidFill>
                  <a:srgbClr val="073E87"/>
                </a:solidFill>
                <a:latin typeface="Times New Roman" pitchFamily="16" charset="0"/>
                <a:cs typeface="Times New Roman" pitchFamily="16" charset="0"/>
              </a:rPr>
              <a:t>Юрьев- Польский район</a:t>
            </a: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Адрес: 601800, Владимирская область, г. Юрьев-Польский, ул. </a:t>
            </a:r>
            <a:r>
              <a:rPr lang="ru-RU" altLang="ru-RU" sz="1800" dirty="0" err="1">
                <a:solidFill>
                  <a:srgbClr val="073E87"/>
                </a:solidFill>
                <a:latin typeface="Times New Roman" pitchFamily="16" charset="0"/>
                <a:cs typeface="Times New Roman" pitchFamily="16" charset="0"/>
              </a:rPr>
              <a:t>Шибанкова</a:t>
            </a:r>
            <a:r>
              <a:rPr lang="ru-RU" altLang="ru-RU" sz="1800" dirty="0">
                <a:solidFill>
                  <a:srgbClr val="073E87"/>
                </a:solidFill>
                <a:latin typeface="Times New Roman" pitchFamily="16" charset="0"/>
                <a:cs typeface="Times New Roman" pitchFamily="16" charset="0"/>
              </a:rPr>
              <a:t>, д.33</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Тел:8(49246)2-21-91</a:t>
            </a:r>
            <a:r>
              <a:rPr lang="ru-RU" altLang="ru-RU" sz="1800" dirty="0">
                <a:solidFill>
                  <a:srgbClr val="073E87"/>
                </a:solidFill>
                <a:latin typeface="Times New Roman" pitchFamily="16" charset="0"/>
                <a:cs typeface="Times New Roman" pitchFamily="16" charset="0"/>
              </a:rPr>
              <a:t>, факс 8(49246)2-25-07</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 </a:t>
            </a:r>
            <a:r>
              <a:rPr lang="ru-RU" altLang="ru-RU" sz="1800" dirty="0">
                <a:solidFill>
                  <a:srgbClr val="073E87"/>
                </a:solidFill>
                <a:latin typeface="Times New Roman" pitchFamily="16" charset="0"/>
                <a:cs typeface="Times New Roman" pitchFamily="16" charset="0"/>
              </a:rPr>
              <a:t>адрес электронной почты: </a:t>
            </a:r>
            <a:r>
              <a:rPr lang="en-US" altLang="ru-RU" sz="1800" dirty="0" err="1">
                <a:solidFill>
                  <a:srgbClr val="073E87"/>
                </a:solidFill>
                <a:latin typeface="Times New Roman" pitchFamily="16" charset="0"/>
                <a:cs typeface="Times New Roman" pitchFamily="16" charset="0"/>
              </a:rPr>
              <a:t>finupryu-pol@mail</a:t>
            </a:r>
            <a:r>
              <a:rPr lang="ru-RU" altLang="ru-RU" sz="1800" dirty="0">
                <a:solidFill>
                  <a:srgbClr val="073E87"/>
                </a:solidFill>
                <a:latin typeface="Times New Roman" pitchFamily="16" charset="0"/>
                <a:cs typeface="Times New Roman" pitchFamily="16" charset="0"/>
              </a:rPr>
              <a:t>.</a:t>
            </a:r>
            <a:r>
              <a:rPr lang="en-US" altLang="ru-RU" sz="1800" dirty="0" err="1">
                <a:solidFill>
                  <a:srgbClr val="073E87"/>
                </a:solidFill>
                <a:latin typeface="Times New Roman" pitchFamily="16" charset="0"/>
                <a:cs typeface="Times New Roman" pitchFamily="16" charset="0"/>
              </a:rPr>
              <a:t>ru</a:t>
            </a:r>
            <a:endParaRPr lang="en-US" altLang="ru-RU" sz="1800" dirty="0">
              <a:solidFill>
                <a:srgbClr val="073E87"/>
              </a:solidFill>
              <a:latin typeface="Times New Roman" pitchFamily="16" charset="0"/>
              <a:cs typeface="Times New Roman" pitchFamily="16" charset="0"/>
            </a:endParaRPr>
          </a:p>
          <a:p>
            <a:pPr eaLnBrk="1" hangingPunct="1">
              <a:spcBef>
                <a:spcPts val="450"/>
              </a:spcBef>
              <a:spcAft>
                <a:spcPct val="0"/>
              </a:spcAft>
              <a:buClrTx/>
              <a:buSzPct val="100000"/>
              <a:buFontTx/>
              <a:buNone/>
            </a:pPr>
            <a:endParaRPr lang="en-US" altLang="ru-RU" sz="1800" dirty="0">
              <a:solidFill>
                <a:srgbClr val="073E87"/>
              </a:solidFill>
              <a:latin typeface="Times New Roman" pitchFamily="16" charset="0"/>
              <a:cs typeface="Times New Roman" pitchFamily="16" charset="0"/>
            </a:endParaRPr>
          </a:p>
        </p:txBody>
      </p:sp>
      <p:sp>
        <p:nvSpPr>
          <p:cNvPr id="84995" name="Text Box 2"/>
          <p:cNvSpPr txBox="1">
            <a:spLocks noChangeArrowheads="1"/>
          </p:cNvSpPr>
          <p:nvPr/>
        </p:nvSpPr>
        <p:spPr bwMode="auto">
          <a:xfrm>
            <a:off x="482600" y="260350"/>
            <a:ext cx="8229600"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4400">
                <a:solidFill>
                  <a:srgbClr val="262699"/>
                </a:solidFill>
                <a:latin typeface="Candara" pitchFamily="32" charset="0"/>
              </a:rPr>
              <a:t>Контактная информация</a:t>
            </a:r>
          </a:p>
        </p:txBody>
      </p:sp>
      <p:pic>
        <p:nvPicPr>
          <p:cNvPr id="8499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71800" y="3755752"/>
            <a:ext cx="3744913" cy="2809875"/>
          </a:xfrm>
          <a:prstGeom prst="rect">
            <a:avLst/>
          </a:prstGeom>
          <a:noFill/>
          <a:ln>
            <a:noFill/>
          </a:ln>
          <a:effectLst>
            <a:outerShdw dist="76368" dir="2700000" algn="ctr" rotWithShape="0">
              <a:srgbClr val="808080">
                <a:alpha val="93004"/>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04238" y="155575"/>
            <a:ext cx="522287" cy="71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5" name="Text Box 1"/>
          <p:cNvSpPr txBox="1">
            <a:spLocks noChangeArrowheads="1"/>
          </p:cNvSpPr>
          <p:nvPr/>
        </p:nvSpPr>
        <p:spPr bwMode="auto">
          <a:xfrm>
            <a:off x="506413" y="1411288"/>
            <a:ext cx="8893175" cy="5043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400">
                <a:solidFill>
                  <a:srgbClr val="073E87"/>
                </a:solidFill>
                <a:latin typeface="Candara" pitchFamily="32" charset="0"/>
              </a:rPr>
              <a:t> </a:t>
            </a: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p:txBody>
      </p:sp>
      <p:sp>
        <p:nvSpPr>
          <p:cNvPr id="13316" name="Text Box 2"/>
          <p:cNvSpPr txBox="1">
            <a:spLocks noChangeArrowheads="1"/>
          </p:cNvSpPr>
          <p:nvPr/>
        </p:nvSpPr>
        <p:spPr bwMode="auto">
          <a:xfrm>
            <a:off x="0" y="188913"/>
            <a:ext cx="8388350" cy="135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indent="358775"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Times New Roman" pitchFamily="16" charset="0"/>
                <a:cs typeface="Times New Roman" pitchFamily="16" charset="0"/>
              </a:rPr>
              <a:t>Доходы бюджета</a:t>
            </a:r>
            <a:r>
              <a:rPr lang="ru-RU" altLang="ru-RU" sz="2000" dirty="0">
                <a:solidFill>
                  <a:srgbClr val="FF000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 </a:t>
            </a:r>
            <a:r>
              <a:rPr lang="ru-RU" altLang="ru-RU" sz="1600" dirty="0">
                <a:solidFill>
                  <a:srgbClr val="000000"/>
                </a:solidFill>
                <a:latin typeface="Times New Roman" pitchFamily="16" charset="0"/>
                <a:cs typeface="Times New Roman" pitchFamily="16" charset="0"/>
              </a:rPr>
              <a:t>это денежные средства, поступающие в бюджет.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Доходы бюджетов формируются в соответствии с бюджетным законодательством РФ,   законодательством о налогах и сборах и законодательством об иных обязательных платежах.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В соответствии с Бюджетным кодексом Российской Федерации доходы бюджетов </a:t>
            </a:r>
            <a:r>
              <a:rPr lang="ru-RU" altLang="ru-RU" sz="1600" dirty="0" smtClean="0">
                <a:solidFill>
                  <a:srgbClr val="000000"/>
                </a:solidFill>
                <a:latin typeface="Times New Roman" pitchFamily="16" charset="0"/>
                <a:cs typeface="Times New Roman" pitchFamily="16" charset="0"/>
              </a:rPr>
              <a:t>состоят из налоговых </a:t>
            </a:r>
            <a:r>
              <a:rPr lang="ru-RU" altLang="ru-RU" sz="1600" dirty="0">
                <a:solidFill>
                  <a:srgbClr val="000000"/>
                </a:solidFill>
                <a:latin typeface="Times New Roman" pitchFamily="16" charset="0"/>
                <a:cs typeface="Times New Roman" pitchFamily="16" charset="0"/>
              </a:rPr>
              <a:t>и неналоговых доходов, а также </a:t>
            </a:r>
            <a:r>
              <a:rPr lang="ru-RU" altLang="ru-RU" sz="1600" dirty="0" smtClean="0">
                <a:solidFill>
                  <a:srgbClr val="000000"/>
                </a:solidFill>
                <a:latin typeface="Times New Roman" pitchFamily="16" charset="0"/>
                <a:cs typeface="Times New Roman" pitchFamily="16" charset="0"/>
              </a:rPr>
              <a:t>безвозмездных </a:t>
            </a:r>
            <a:r>
              <a:rPr lang="ru-RU" altLang="ru-RU" sz="1600" dirty="0">
                <a:solidFill>
                  <a:srgbClr val="000000"/>
                </a:solidFill>
                <a:latin typeface="Times New Roman" pitchFamily="16" charset="0"/>
                <a:cs typeface="Times New Roman" pitchFamily="16" charset="0"/>
              </a:rPr>
              <a:t>поступлений.</a:t>
            </a:r>
          </a:p>
        </p:txBody>
      </p:sp>
      <p:sp>
        <p:nvSpPr>
          <p:cNvPr id="13317" name="AutoShape 3"/>
          <p:cNvSpPr>
            <a:spLocks noChangeArrowheads="1"/>
          </p:cNvSpPr>
          <p:nvPr/>
        </p:nvSpPr>
        <p:spPr bwMode="auto">
          <a:xfrm>
            <a:off x="5526088" y="3873500"/>
            <a:ext cx="3490912" cy="2401888"/>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u="sng"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r>
              <a:rPr lang="ru-RU" altLang="ru-RU" sz="1400" dirty="0" smtClean="0">
                <a:solidFill>
                  <a:srgbClr val="000000"/>
                </a:solidFill>
              </a:rPr>
              <a:t>Доходы бюджетов от предусмотренных </a:t>
            </a:r>
          </a:p>
          <a:p>
            <a:pPr algn="ctr" eaLnBrk="1" hangingPunct="1">
              <a:buClrTx/>
              <a:buFontTx/>
              <a:buNone/>
              <a:defRPr/>
            </a:pPr>
            <a:r>
              <a:rPr lang="ru-RU" altLang="ru-RU" sz="1400" dirty="0" smtClean="0">
                <a:solidFill>
                  <a:srgbClr val="000000"/>
                </a:solidFill>
              </a:rPr>
              <a:t>законодательством РФ о налогах</a:t>
            </a:r>
          </a:p>
          <a:p>
            <a:pPr algn="ctr" eaLnBrk="1" hangingPunct="1">
              <a:buClrTx/>
              <a:buFontTx/>
              <a:buNone/>
              <a:defRPr/>
            </a:pPr>
            <a:r>
              <a:rPr lang="ru-RU" altLang="ru-RU" sz="1400" dirty="0" smtClean="0">
                <a:solidFill>
                  <a:srgbClr val="000000"/>
                </a:solidFill>
              </a:rPr>
              <a:t> и сборах федеральных налогов и </a:t>
            </a:r>
          </a:p>
          <a:p>
            <a:pPr algn="ctr" eaLnBrk="1" hangingPunct="1">
              <a:buClrTx/>
              <a:buFontTx/>
              <a:buNone/>
              <a:defRPr/>
            </a:pPr>
            <a:r>
              <a:rPr lang="ru-RU" altLang="ru-RU" sz="1400" dirty="0" smtClean="0">
                <a:solidFill>
                  <a:srgbClr val="000000"/>
                </a:solidFill>
              </a:rPr>
              <a:t>сборов, в т. ч. от налогов, </a:t>
            </a:r>
          </a:p>
          <a:p>
            <a:pPr algn="ctr" eaLnBrk="1" hangingPunct="1">
              <a:buClrTx/>
              <a:buFontTx/>
              <a:buNone/>
              <a:defRPr/>
            </a:pPr>
            <a:r>
              <a:rPr lang="ru-RU" altLang="ru-RU" sz="1400" dirty="0" smtClean="0">
                <a:solidFill>
                  <a:srgbClr val="000000"/>
                </a:solidFill>
              </a:rPr>
              <a:t>предусмотренных специальными</a:t>
            </a:r>
          </a:p>
          <a:p>
            <a:pPr algn="ctr" eaLnBrk="1" hangingPunct="1">
              <a:buClrTx/>
              <a:buFontTx/>
              <a:buNone/>
              <a:defRPr/>
            </a:pPr>
            <a:r>
              <a:rPr lang="ru-RU" altLang="ru-RU" sz="1400" dirty="0" smtClean="0">
                <a:solidFill>
                  <a:srgbClr val="000000"/>
                </a:solidFill>
              </a:rPr>
              <a:t> налоговыми режимами, </a:t>
            </a:r>
          </a:p>
          <a:p>
            <a:pPr algn="ctr" eaLnBrk="1" hangingPunct="1">
              <a:buClrTx/>
              <a:buFontTx/>
              <a:buNone/>
              <a:defRPr/>
            </a:pPr>
            <a:r>
              <a:rPr lang="ru-RU" altLang="ru-RU" sz="1400" dirty="0" smtClean="0">
                <a:solidFill>
                  <a:srgbClr val="000000"/>
                </a:solidFill>
              </a:rPr>
              <a:t>региональных налогов, </a:t>
            </a:r>
          </a:p>
          <a:p>
            <a:pPr algn="ctr" eaLnBrk="1" hangingPunct="1">
              <a:buClrTx/>
              <a:buFontTx/>
              <a:buNone/>
              <a:defRPr/>
            </a:pPr>
            <a:r>
              <a:rPr lang="ru-RU" altLang="ru-RU" sz="1400" dirty="0" smtClean="0">
                <a:solidFill>
                  <a:srgbClr val="000000"/>
                </a:solidFill>
              </a:rPr>
              <a:t>местных налогов и сборов, </a:t>
            </a:r>
          </a:p>
          <a:p>
            <a:pPr algn="ctr" eaLnBrk="1" hangingPunct="1">
              <a:buClrTx/>
              <a:buFontTx/>
              <a:buNone/>
              <a:defRPr/>
            </a:pPr>
            <a:r>
              <a:rPr lang="ru-RU" altLang="ru-RU" sz="1400" dirty="0" smtClean="0">
                <a:solidFill>
                  <a:srgbClr val="000000"/>
                </a:solidFill>
              </a:rPr>
              <a:t>а также пеней и штрафов по ним </a:t>
            </a:r>
          </a:p>
          <a:p>
            <a:pPr algn="ctr" eaLnBrk="1" hangingPunct="1">
              <a:buClrTx/>
              <a:buFontTx/>
              <a:buNone/>
              <a:defRPr/>
            </a:pPr>
            <a:endParaRPr lang="ru-RU" altLang="ru-RU" sz="1400" u="sng" dirty="0" smtClean="0">
              <a:solidFill>
                <a:srgbClr val="C6E7FC"/>
              </a:solidFill>
            </a:endParaRPr>
          </a:p>
          <a:p>
            <a:pPr algn="ctr" eaLnBrk="1" hangingPunct="1">
              <a:buClrTx/>
              <a:buFontTx/>
              <a:buNone/>
              <a:defRPr/>
            </a:pPr>
            <a:endParaRPr lang="ru-RU" altLang="ru-RU" sz="1400" u="sng" dirty="0" smtClean="0">
              <a:solidFill>
                <a:srgbClr val="000000"/>
              </a:solidFill>
            </a:endParaRPr>
          </a:p>
          <a:p>
            <a:pPr algn="ctr" eaLnBrk="1" hangingPunct="1">
              <a:buClrTx/>
              <a:buFontTx/>
              <a:buNone/>
              <a:defRPr/>
            </a:pPr>
            <a:endParaRPr lang="ru-RU" altLang="ru-RU" sz="1400" u="sng" dirty="0" smtClean="0">
              <a:solidFill>
                <a:srgbClr val="000000"/>
              </a:solidFill>
            </a:endParaRPr>
          </a:p>
        </p:txBody>
      </p:sp>
      <p:sp>
        <p:nvSpPr>
          <p:cNvPr id="13318" name="AutoShape 4"/>
          <p:cNvSpPr>
            <a:spLocks noChangeArrowheads="1"/>
          </p:cNvSpPr>
          <p:nvPr/>
        </p:nvSpPr>
        <p:spPr bwMode="auto">
          <a:xfrm>
            <a:off x="2679700" y="3787775"/>
            <a:ext cx="2617788" cy="2487613"/>
          </a:xfrm>
          <a:prstGeom prst="roundRect">
            <a:avLst/>
          </a:prstGeom>
          <a:solidFill>
            <a:schemeClr val="accent3">
              <a:lumMod val="40000"/>
              <a:lumOff val="60000"/>
            </a:schemeClr>
          </a:solidFill>
          <a:ln w="9360" cap="sq">
            <a:solidFill>
              <a:srgbClr val="000000"/>
            </a:solidFill>
            <a:miter lim="800000"/>
            <a:headEnd/>
            <a:tailEnd/>
          </a:ln>
          <a:effectLst>
            <a:outerShdw dist="63640" dir="2700000" algn="ctr" rotWithShape="0">
              <a:srgbClr val="808080">
                <a:alpha val="89005"/>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rgbClr val="000000"/>
                </a:solidFill>
              </a:rPr>
              <a:t>Доходы от продажи </a:t>
            </a:r>
          </a:p>
          <a:p>
            <a:pPr algn="ctr" eaLnBrk="1" hangingPunct="1">
              <a:buClrTx/>
              <a:buFontTx/>
              <a:buNone/>
              <a:defRPr/>
            </a:pPr>
            <a:r>
              <a:rPr lang="ru-RU" altLang="ru-RU" sz="1400" dirty="0" smtClean="0">
                <a:solidFill>
                  <a:srgbClr val="000000"/>
                </a:solidFill>
              </a:rPr>
              <a:t>и использования </a:t>
            </a:r>
          </a:p>
          <a:p>
            <a:pPr algn="ctr" eaLnBrk="1" hangingPunct="1">
              <a:buClrTx/>
              <a:buFontTx/>
              <a:buNone/>
              <a:defRPr/>
            </a:pPr>
            <a:r>
              <a:rPr lang="ru-RU" altLang="ru-RU" sz="1400" dirty="0" smtClean="0">
                <a:solidFill>
                  <a:srgbClr val="000000"/>
                </a:solidFill>
              </a:rPr>
              <a:t>государственного или </a:t>
            </a:r>
          </a:p>
          <a:p>
            <a:pPr algn="ctr" eaLnBrk="1" hangingPunct="1">
              <a:buClrTx/>
              <a:buFontTx/>
              <a:buNone/>
              <a:defRPr/>
            </a:pPr>
            <a:r>
              <a:rPr lang="ru-RU" altLang="ru-RU" sz="1400" dirty="0" smtClean="0">
                <a:solidFill>
                  <a:srgbClr val="000000"/>
                </a:solidFill>
              </a:rPr>
              <a:t>муниципального </a:t>
            </a:r>
          </a:p>
          <a:p>
            <a:pPr algn="ctr" eaLnBrk="1" hangingPunct="1">
              <a:buClrTx/>
              <a:buFontTx/>
              <a:buNone/>
              <a:defRPr/>
            </a:pPr>
            <a:r>
              <a:rPr lang="ru-RU" altLang="ru-RU" sz="1400" dirty="0" smtClean="0">
                <a:solidFill>
                  <a:srgbClr val="000000"/>
                </a:solidFill>
              </a:rPr>
              <a:t>имущества,</a:t>
            </a:r>
          </a:p>
          <a:p>
            <a:pPr algn="ctr" eaLnBrk="1" hangingPunct="1">
              <a:buClrTx/>
              <a:buFontTx/>
              <a:buNone/>
              <a:defRPr/>
            </a:pPr>
            <a:r>
              <a:rPr lang="ru-RU" altLang="ru-RU" sz="1400" dirty="0" smtClean="0">
                <a:solidFill>
                  <a:srgbClr val="000000"/>
                </a:solidFill>
              </a:rPr>
              <a:t>штрафы за нарушение</a:t>
            </a:r>
          </a:p>
          <a:p>
            <a:pPr algn="ctr" eaLnBrk="1" hangingPunct="1">
              <a:buClrTx/>
              <a:buFontTx/>
              <a:buNone/>
              <a:defRPr/>
            </a:pPr>
            <a:r>
              <a:rPr lang="ru-RU" altLang="ru-RU" sz="1400" dirty="0" smtClean="0">
                <a:solidFill>
                  <a:srgbClr val="000000"/>
                </a:solidFill>
              </a:rPr>
              <a:t>законодательства и пр.</a:t>
            </a:r>
            <a:endParaRPr lang="ru-RU" altLang="ru-RU" sz="1600" u="sng" dirty="0" smtClean="0">
              <a:solidFill>
                <a:srgbClr val="000000"/>
              </a:solidFill>
            </a:endParaRPr>
          </a:p>
        </p:txBody>
      </p:sp>
      <p:sp>
        <p:nvSpPr>
          <p:cNvPr id="13319" name="AutoShape 5"/>
          <p:cNvSpPr>
            <a:spLocks noChangeArrowheads="1"/>
          </p:cNvSpPr>
          <p:nvPr/>
        </p:nvSpPr>
        <p:spPr bwMode="auto">
          <a:xfrm>
            <a:off x="258763" y="3746500"/>
            <a:ext cx="2189162" cy="2447925"/>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rgbClr val="000000"/>
                </a:solidFill>
              </a:rPr>
              <a:t>средства, </a:t>
            </a:r>
          </a:p>
          <a:p>
            <a:pPr algn="ctr" eaLnBrk="1" hangingPunct="1">
              <a:buClrTx/>
              <a:buFontTx/>
              <a:buNone/>
              <a:defRPr/>
            </a:pPr>
            <a:r>
              <a:rPr lang="ru-RU" altLang="ru-RU" sz="1400" dirty="0" smtClean="0">
                <a:solidFill>
                  <a:srgbClr val="000000"/>
                </a:solidFill>
              </a:rPr>
              <a:t>поступающие</a:t>
            </a:r>
            <a:endParaRPr lang="ru-RU" altLang="ru-RU" sz="1400" u="sng" dirty="0" smtClean="0">
              <a:solidFill>
                <a:srgbClr val="000000"/>
              </a:solidFill>
            </a:endParaRPr>
          </a:p>
          <a:p>
            <a:pPr algn="ctr" eaLnBrk="1" hangingPunct="1">
              <a:buClrTx/>
              <a:buFontTx/>
              <a:buNone/>
              <a:defRPr/>
            </a:pPr>
            <a:r>
              <a:rPr lang="ru-RU" altLang="ru-RU" sz="1400" dirty="0" smtClean="0">
                <a:solidFill>
                  <a:srgbClr val="000000"/>
                </a:solidFill>
              </a:rPr>
              <a:t>из бюджетов других</a:t>
            </a:r>
          </a:p>
          <a:p>
            <a:pPr algn="ctr" eaLnBrk="1" hangingPunct="1">
              <a:buClrTx/>
              <a:buFontTx/>
              <a:buNone/>
              <a:defRPr/>
            </a:pPr>
            <a:r>
              <a:rPr lang="ru-RU" altLang="ru-RU" sz="1400" dirty="0" smtClean="0">
                <a:solidFill>
                  <a:srgbClr val="000000"/>
                </a:solidFill>
              </a:rPr>
              <a:t> уровней</a:t>
            </a:r>
            <a:endParaRPr lang="ru-RU" altLang="ru-RU" sz="1400" dirty="0" smtClean="0">
              <a:solidFill>
                <a:srgbClr val="000000"/>
              </a:solidFill>
            </a:endParaRPr>
          </a:p>
        </p:txBody>
      </p:sp>
      <p:sp>
        <p:nvSpPr>
          <p:cNvPr id="13320" name="Oval 6"/>
          <p:cNvSpPr>
            <a:spLocks noChangeArrowheads="1"/>
          </p:cNvSpPr>
          <p:nvPr/>
        </p:nvSpPr>
        <p:spPr bwMode="auto">
          <a:xfrm>
            <a:off x="2339975" y="1847850"/>
            <a:ext cx="4032250" cy="723900"/>
          </a:xfrm>
          <a:prstGeom prst="roundRect">
            <a:avLst/>
          </a:prstGeom>
          <a:solidFill>
            <a:schemeClr val="accent5">
              <a:lumMod val="40000"/>
              <a:lumOff val="60000"/>
            </a:schemeClr>
          </a:solidFill>
          <a:ln w="9360" cap="sq">
            <a:solidFill>
              <a:srgbClr val="000000"/>
            </a:solidFill>
            <a:miter lim="800000"/>
            <a:headEnd/>
            <a:tailEnd/>
          </a:ln>
          <a:effectLst>
            <a:outerShdw dist="101823"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990099"/>
                </a:solidFill>
              </a:rPr>
              <a:t>Виды доходов</a:t>
            </a:r>
          </a:p>
        </p:txBody>
      </p:sp>
      <p:sp>
        <p:nvSpPr>
          <p:cNvPr id="2" name="Скругленный прямоугольник 1"/>
          <p:cNvSpPr/>
          <p:nvPr/>
        </p:nvSpPr>
        <p:spPr>
          <a:xfrm>
            <a:off x="222250" y="3187700"/>
            <a:ext cx="2262188" cy="746125"/>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ru-RU" altLang="ru-RU" b="1" u="sng" dirty="0">
              <a:solidFill>
                <a:srgbClr val="000000"/>
              </a:solidFill>
            </a:endParaRPr>
          </a:p>
          <a:p>
            <a:pPr algn="ctr">
              <a:buClrTx/>
              <a:buFontTx/>
              <a:buNone/>
              <a:defRPr/>
            </a:pPr>
            <a:r>
              <a:rPr lang="ru-RU" altLang="ru-RU" b="1" dirty="0">
                <a:solidFill>
                  <a:srgbClr val="660066"/>
                </a:solidFill>
              </a:rPr>
              <a:t>Безвозмездные </a:t>
            </a:r>
          </a:p>
          <a:p>
            <a:pPr algn="ctr">
              <a:buClrTx/>
              <a:buFontTx/>
              <a:buNone/>
              <a:defRPr/>
            </a:pPr>
            <a:r>
              <a:rPr lang="ru-RU" altLang="ru-RU" dirty="0">
                <a:solidFill>
                  <a:srgbClr val="660066"/>
                </a:solidFill>
              </a:rPr>
              <a:t>поступления </a:t>
            </a:r>
          </a:p>
          <a:p>
            <a:pPr algn="ctr">
              <a:defRPr/>
            </a:pPr>
            <a:endParaRPr lang="ru-RU" dirty="0"/>
          </a:p>
        </p:txBody>
      </p:sp>
      <p:sp>
        <p:nvSpPr>
          <p:cNvPr id="3" name="Скругленный прямоугольник 2"/>
          <p:cNvSpPr/>
          <p:nvPr/>
        </p:nvSpPr>
        <p:spPr>
          <a:xfrm>
            <a:off x="2987675" y="3230563"/>
            <a:ext cx="2089150" cy="673100"/>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Неналоговые</a:t>
            </a:r>
          </a:p>
          <a:p>
            <a:pPr algn="ctr">
              <a:defRPr/>
            </a:pPr>
            <a:endParaRPr lang="ru-RU" dirty="0"/>
          </a:p>
        </p:txBody>
      </p:sp>
      <p:sp>
        <p:nvSpPr>
          <p:cNvPr id="4" name="Скругленный прямоугольник 3"/>
          <p:cNvSpPr/>
          <p:nvPr/>
        </p:nvSpPr>
        <p:spPr>
          <a:xfrm>
            <a:off x="6011863" y="3221038"/>
            <a:ext cx="2752725" cy="652462"/>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Налоговые</a:t>
            </a:r>
            <a:r>
              <a:rPr lang="ru-RU" altLang="ru-RU" b="1" dirty="0">
                <a:solidFill>
                  <a:srgbClr val="000000"/>
                </a:solidFill>
              </a:rPr>
              <a:t> </a:t>
            </a:r>
          </a:p>
          <a:p>
            <a:pPr algn="ctr">
              <a:defRPr/>
            </a:pPr>
            <a:endParaRPr lang="ru-RU" dirty="0"/>
          </a:p>
        </p:txBody>
      </p:sp>
      <p:cxnSp>
        <p:nvCxnSpPr>
          <p:cNvPr id="6" name="Прямая со стрелкой 5"/>
          <p:cNvCxnSpPr/>
          <p:nvPr/>
        </p:nvCxnSpPr>
        <p:spPr>
          <a:xfrm>
            <a:off x="4032250" y="2571750"/>
            <a:ext cx="0" cy="61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1325563" y="2568575"/>
            <a:ext cx="1851025"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292725" y="2571750"/>
            <a:ext cx="1978025" cy="614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21387</TotalTime>
  <Words>10339</Words>
  <Application>Microsoft Office PowerPoint</Application>
  <PresentationFormat>Экран (4:3)</PresentationFormat>
  <Paragraphs>1758</Paragraphs>
  <Slides>88</Slides>
  <Notes>55</Notes>
  <HiddenSlides>0</HiddenSlides>
  <MMClips>0</MMClips>
  <ScaleCrop>false</ScaleCrop>
  <HeadingPairs>
    <vt:vector size="4" baseType="variant">
      <vt:variant>
        <vt:lpstr>Тема</vt:lpstr>
      </vt:variant>
      <vt:variant>
        <vt:i4>1</vt:i4>
      </vt:variant>
      <vt:variant>
        <vt:lpstr>Заголовки слайдов</vt:lpstr>
      </vt:variant>
      <vt:variant>
        <vt:i4>88</vt:i4>
      </vt:variant>
    </vt:vector>
  </HeadingPairs>
  <TitlesOfParts>
    <vt:vector size="89" baseType="lpstr">
      <vt:lpstr>7_Воздушный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Bydjet-01</dc:creator>
  <cp:lastModifiedBy>Бюджетный отдел 04</cp:lastModifiedBy>
  <cp:revision>1114</cp:revision>
  <cp:lastPrinted>2020-11-20T12:43:32Z</cp:lastPrinted>
  <dcterms:created xsi:type="dcterms:W3CDTF">2016-10-19T08:58:54Z</dcterms:created>
  <dcterms:modified xsi:type="dcterms:W3CDTF">2020-11-24T10:36:28Z</dcterms:modified>
</cp:coreProperties>
</file>