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8" r:id="rId1"/>
  </p:sldMasterIdLst>
  <p:notesMasterIdLst>
    <p:notesMasterId r:id="rId103"/>
  </p:notesMasterIdLst>
  <p:sldIdLst>
    <p:sldId id="256" r:id="rId2"/>
    <p:sldId id="257" r:id="rId3"/>
    <p:sldId id="258" r:id="rId4"/>
    <p:sldId id="259" r:id="rId5"/>
    <p:sldId id="260" r:id="rId6"/>
    <p:sldId id="261" r:id="rId7"/>
    <p:sldId id="262" r:id="rId8"/>
    <p:sldId id="429" r:id="rId9"/>
    <p:sldId id="264" r:id="rId10"/>
    <p:sldId id="265" r:id="rId11"/>
    <p:sldId id="266" r:id="rId12"/>
    <p:sldId id="267" r:id="rId13"/>
    <p:sldId id="440" r:id="rId14"/>
    <p:sldId id="441" r:id="rId15"/>
    <p:sldId id="442" r:id="rId16"/>
    <p:sldId id="391" r:id="rId17"/>
    <p:sldId id="513" r:id="rId18"/>
    <p:sldId id="271" r:id="rId19"/>
    <p:sldId id="272" r:id="rId20"/>
    <p:sldId id="486" r:id="rId21"/>
    <p:sldId id="487" r:id="rId22"/>
    <p:sldId id="275" r:id="rId23"/>
    <p:sldId id="443" r:id="rId24"/>
    <p:sldId id="444" r:id="rId25"/>
    <p:sldId id="445" r:id="rId26"/>
    <p:sldId id="446" r:id="rId27"/>
    <p:sldId id="447" r:id="rId28"/>
    <p:sldId id="448" r:id="rId29"/>
    <p:sldId id="449" r:id="rId30"/>
    <p:sldId id="450" r:id="rId31"/>
    <p:sldId id="451" r:id="rId32"/>
    <p:sldId id="452" r:id="rId33"/>
    <p:sldId id="453" r:id="rId34"/>
    <p:sldId id="454" r:id="rId35"/>
    <p:sldId id="455" r:id="rId36"/>
    <p:sldId id="456" r:id="rId37"/>
    <p:sldId id="457" r:id="rId38"/>
    <p:sldId id="458" r:id="rId39"/>
    <p:sldId id="459" r:id="rId40"/>
    <p:sldId id="460" r:id="rId41"/>
    <p:sldId id="461" r:id="rId42"/>
    <p:sldId id="462" r:id="rId43"/>
    <p:sldId id="463" r:id="rId44"/>
    <p:sldId id="464" r:id="rId45"/>
    <p:sldId id="465" r:id="rId46"/>
    <p:sldId id="466" r:id="rId47"/>
    <p:sldId id="467" r:id="rId48"/>
    <p:sldId id="468" r:id="rId49"/>
    <p:sldId id="289" r:id="rId50"/>
    <p:sldId id="469" r:id="rId51"/>
    <p:sldId id="470" r:id="rId52"/>
    <p:sldId id="471" r:id="rId53"/>
    <p:sldId id="472" r:id="rId54"/>
    <p:sldId id="295" r:id="rId55"/>
    <p:sldId id="473" r:id="rId56"/>
    <p:sldId id="474" r:id="rId57"/>
    <p:sldId id="475" r:id="rId58"/>
    <p:sldId id="476" r:id="rId59"/>
    <p:sldId id="477" r:id="rId60"/>
    <p:sldId id="478" r:id="rId61"/>
    <p:sldId id="479" r:id="rId62"/>
    <p:sldId id="480" r:id="rId63"/>
    <p:sldId id="481" r:id="rId64"/>
    <p:sldId id="482" r:id="rId65"/>
    <p:sldId id="439" r:id="rId66"/>
    <p:sldId id="514" r:id="rId67"/>
    <p:sldId id="512" r:id="rId68"/>
    <p:sldId id="483" r:id="rId69"/>
    <p:sldId id="484" r:id="rId70"/>
    <p:sldId id="485" r:id="rId71"/>
    <p:sldId id="494" r:id="rId72"/>
    <p:sldId id="495" r:id="rId73"/>
    <p:sldId id="496" r:id="rId74"/>
    <p:sldId id="498" r:id="rId75"/>
    <p:sldId id="499" r:id="rId76"/>
    <p:sldId id="497" r:id="rId77"/>
    <p:sldId id="500" r:id="rId78"/>
    <p:sldId id="501" r:id="rId79"/>
    <p:sldId id="502" r:id="rId80"/>
    <p:sldId id="503" r:id="rId81"/>
    <p:sldId id="504" r:id="rId82"/>
    <p:sldId id="505" r:id="rId83"/>
    <p:sldId id="506" r:id="rId84"/>
    <p:sldId id="507" r:id="rId85"/>
    <p:sldId id="508" r:id="rId86"/>
    <p:sldId id="509" r:id="rId87"/>
    <p:sldId id="510" r:id="rId88"/>
    <p:sldId id="511" r:id="rId89"/>
    <p:sldId id="488" r:id="rId90"/>
    <p:sldId id="430" r:id="rId91"/>
    <p:sldId id="436" r:id="rId92"/>
    <p:sldId id="435" r:id="rId93"/>
    <p:sldId id="434" r:id="rId94"/>
    <p:sldId id="433" r:id="rId95"/>
    <p:sldId id="432" r:id="rId96"/>
    <p:sldId id="431" r:id="rId97"/>
    <p:sldId id="438" r:id="rId98"/>
    <p:sldId id="489" r:id="rId99"/>
    <p:sldId id="490" r:id="rId100"/>
    <p:sldId id="491" r:id="rId101"/>
    <p:sldId id="334" r:id="rId102"/>
  </p:sldIdLst>
  <p:sldSz cx="9144000" cy="6858000" type="screen4x3"/>
  <p:notesSz cx="6781800" cy="9925050"/>
  <p:defaultTextStyle>
    <a:defPPr>
      <a:defRPr lang="en-GB"/>
    </a:defPPr>
    <a:lvl1pPr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1pPr>
    <a:lvl2pPr marL="742950" indent="-28575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2pPr>
    <a:lvl3pPr marL="11430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3pPr>
    <a:lvl4pPr marL="16002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4pPr>
    <a:lvl5pPr marL="2057400" indent="-228600" algn="l" defTabSz="449263" rtl="0" fontAlgn="base">
      <a:spcBef>
        <a:spcPct val="0"/>
      </a:spcBef>
      <a:spcAft>
        <a:spcPct val="0"/>
      </a:spcAft>
      <a:buClr>
        <a:srgbClr val="000000"/>
      </a:buClr>
      <a:buSzPct val="100000"/>
      <a:buFont typeface="Times New Roman" pitchFamily="16" charset="0"/>
      <a:defRPr sz="2000" kern="1200">
        <a:solidFill>
          <a:schemeClr val="bg1"/>
        </a:solidFill>
        <a:latin typeface="Tahoma" pitchFamily="32" charset="0"/>
        <a:ea typeface="+mn-ea"/>
        <a:cs typeface="Arial Unicode MS" pitchFamily="32" charset="0"/>
      </a:defRPr>
    </a:lvl5pPr>
    <a:lvl6pPr marL="2286000" algn="l" defTabSz="914400" rtl="0" eaLnBrk="1" latinLnBrk="0" hangingPunct="1">
      <a:defRPr sz="2000" kern="1200">
        <a:solidFill>
          <a:schemeClr val="bg1"/>
        </a:solidFill>
        <a:latin typeface="Tahoma" pitchFamily="32" charset="0"/>
        <a:ea typeface="+mn-ea"/>
        <a:cs typeface="Arial Unicode MS" pitchFamily="32" charset="0"/>
      </a:defRPr>
    </a:lvl6pPr>
    <a:lvl7pPr marL="2743200" algn="l" defTabSz="914400" rtl="0" eaLnBrk="1" latinLnBrk="0" hangingPunct="1">
      <a:defRPr sz="2000" kern="1200">
        <a:solidFill>
          <a:schemeClr val="bg1"/>
        </a:solidFill>
        <a:latin typeface="Tahoma" pitchFamily="32" charset="0"/>
        <a:ea typeface="+mn-ea"/>
        <a:cs typeface="Arial Unicode MS" pitchFamily="32" charset="0"/>
      </a:defRPr>
    </a:lvl7pPr>
    <a:lvl8pPr marL="3200400" algn="l" defTabSz="914400" rtl="0" eaLnBrk="1" latinLnBrk="0" hangingPunct="1">
      <a:defRPr sz="2000" kern="1200">
        <a:solidFill>
          <a:schemeClr val="bg1"/>
        </a:solidFill>
        <a:latin typeface="Tahoma" pitchFamily="32" charset="0"/>
        <a:ea typeface="+mn-ea"/>
        <a:cs typeface="Arial Unicode MS" pitchFamily="32" charset="0"/>
      </a:defRPr>
    </a:lvl8pPr>
    <a:lvl9pPr marL="3657600" algn="l" defTabSz="914400" rtl="0" eaLnBrk="1" latinLnBrk="0" hangingPunct="1">
      <a:defRPr sz="2000" kern="1200">
        <a:solidFill>
          <a:schemeClr val="bg1"/>
        </a:solidFill>
        <a:latin typeface="Tahoma" pitchFamily="32" charset="0"/>
        <a:ea typeface="+mn-ea"/>
        <a:cs typeface="Arial Unicode MS" pitchFamily="32"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CCFFCC"/>
    <a:srgbClr val="CCECFF"/>
    <a:srgbClr val="C5F28E"/>
    <a:srgbClr val="FFCCFF"/>
    <a:srgbClr val="99FF99"/>
    <a:srgbClr val="DCD844"/>
    <a:srgbClr val="F0F67E"/>
    <a:srgbClr val="5D2466"/>
    <a:srgbClr val="FBF1A5"/>
    <a:srgbClr val="FCB2D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2" autoAdjust="0"/>
    <p:restoredTop sz="94705" autoAdjust="0"/>
  </p:normalViewPr>
  <p:slideViewPr>
    <p:cSldViewPr>
      <p:cViewPr>
        <p:scale>
          <a:sx n="84" d="100"/>
          <a:sy n="84" d="100"/>
        </p:scale>
        <p:origin x="-744" y="-510"/>
      </p:cViewPr>
      <p:guideLst>
        <p:guide orient="horz" pos="2160"/>
        <p:guide pos="2880"/>
      </p:guideLst>
    </p:cSldViewPr>
  </p:slideViewPr>
  <p:outlineViewPr>
    <p:cViewPr varScale="1">
      <p:scale>
        <a:sx n="170" d="200"/>
        <a:sy n="170" d="200"/>
      </p:scale>
      <p:origin x="0" y="11376"/>
    </p:cViewPr>
  </p:outlineViewPr>
  <p:notesTextViewPr>
    <p:cViewPr>
      <p:scale>
        <a:sx n="100" d="100"/>
        <a:sy n="100" d="100"/>
      </p:scale>
      <p:origin x="0" y="0"/>
    </p:cViewPr>
  </p:notesTextViewPr>
  <p:notesViewPr>
    <p:cSldViewPr>
      <p:cViewPr varScale="1">
        <p:scale>
          <a:sx n="62" d="100"/>
          <a:sy n="62" d="100"/>
        </p:scale>
        <p:origin x="-3293"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C4F72-DAE0-4CFF-8B24-2F689E09477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0C82321E-3D69-4B82-832F-3D953D25439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800" dirty="0" smtClean="0">
              <a:solidFill>
                <a:schemeClr val="tx1"/>
              </a:solidFill>
              <a:latin typeface="Times New Roman" pitchFamily="18" charset="0"/>
              <a:cs typeface="Times New Roman" pitchFamily="18" charset="0"/>
            </a:rPr>
            <a:t>Консолидированный бюджет Юрьев - Польского района</a:t>
          </a:r>
        </a:p>
        <a:p>
          <a:pPr defTabSz="533400">
            <a:lnSpc>
              <a:spcPct val="90000"/>
            </a:lnSpc>
            <a:spcBef>
              <a:spcPct val="0"/>
            </a:spcBef>
            <a:spcAft>
              <a:spcPct val="35000"/>
            </a:spcAft>
          </a:pPr>
          <a:endParaRPr lang="ru-RU" sz="1800" dirty="0"/>
        </a:p>
      </dgm:t>
    </dgm:pt>
    <dgm:pt modelId="{5A5E3416-BC49-4A7F-8F59-D2C35CD1F3DA}" type="parTrans" cxnId="{8BEACCC5-8B55-4056-92E1-858619C19AF1}">
      <dgm:prSet/>
      <dgm:spPr/>
      <dgm:t>
        <a:bodyPr/>
        <a:lstStyle/>
        <a:p>
          <a:endParaRPr lang="ru-RU"/>
        </a:p>
      </dgm:t>
    </dgm:pt>
    <dgm:pt modelId="{64469E1C-9F08-4815-BC70-85AA4423EB85}" type="sibTrans" cxnId="{8BEACCC5-8B55-4056-92E1-858619C19AF1}">
      <dgm:prSet/>
      <dgm:spPr/>
      <dgm:t>
        <a:bodyPr/>
        <a:lstStyle/>
        <a:p>
          <a:endParaRPr lang="ru-RU"/>
        </a:p>
      </dgm:t>
    </dgm:pt>
    <dgm:pt modelId="{7A04C850-AC1F-4667-A322-FD9AD7FDE984}">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600" dirty="0" smtClean="0">
              <a:solidFill>
                <a:schemeClr val="tx1"/>
              </a:solidFill>
              <a:latin typeface="Times New Roman" pitchFamily="18" charset="0"/>
              <a:cs typeface="Times New Roman" pitchFamily="18" charset="0"/>
            </a:rPr>
            <a:t>Бюджет муниципального</a:t>
          </a:r>
        </a:p>
        <a:p>
          <a:pPr marL="0" marR="0" indent="0" defTabSz="533400" eaLnBrk="1" fontAlgn="auto" latinLnBrk="0" hangingPunct="1">
            <a:lnSpc>
              <a:spcPct val="90000"/>
            </a:lnSpc>
            <a:spcBef>
              <a:spcPct val="0"/>
            </a:spcBef>
            <a:spcAft>
              <a:spcPct val="35000"/>
            </a:spcAft>
            <a:buClrTx/>
            <a:buSzTx/>
            <a:buFontTx/>
            <a:buNone/>
            <a:tabLst/>
            <a:defRPr/>
          </a:pPr>
          <a:r>
            <a:rPr lang="ru-RU" sz="1600" dirty="0" smtClean="0">
              <a:solidFill>
                <a:schemeClr val="tx1"/>
              </a:solidFill>
              <a:latin typeface="Times New Roman" pitchFamily="18" charset="0"/>
              <a:cs typeface="Times New Roman" pitchFamily="18" charset="0"/>
            </a:rPr>
            <a:t>района</a:t>
          </a:r>
        </a:p>
        <a:p>
          <a:pPr defTabSz="533400">
            <a:lnSpc>
              <a:spcPct val="90000"/>
            </a:lnSpc>
            <a:spcBef>
              <a:spcPct val="0"/>
            </a:spcBef>
            <a:spcAft>
              <a:spcPct val="35000"/>
            </a:spcAft>
          </a:pPr>
          <a:endParaRPr lang="ru-RU" sz="1000" dirty="0"/>
        </a:p>
      </dgm:t>
    </dgm:pt>
    <dgm:pt modelId="{C4B504E9-56A9-4ED5-A4A0-15088DA261C8}" type="parTrans" cxnId="{F5B56F50-7C7C-4AE4-B065-6376229F27A0}">
      <dgm:prSet/>
      <dgm:spPr>
        <a:ln>
          <a:solidFill>
            <a:schemeClr val="tx1"/>
          </a:solidFill>
        </a:ln>
      </dgm:spPr>
      <dgm:t>
        <a:bodyPr/>
        <a:lstStyle/>
        <a:p>
          <a:endParaRPr lang="ru-RU"/>
        </a:p>
      </dgm:t>
    </dgm:pt>
    <dgm:pt modelId="{39509BA9-FB62-491D-930F-0EF6C40B2B9C}" type="sibTrans" cxnId="{F5B56F50-7C7C-4AE4-B065-6376229F27A0}">
      <dgm:prSet/>
      <dgm:spPr/>
      <dgm:t>
        <a:bodyPr/>
        <a:lstStyle/>
        <a:p>
          <a:endParaRPr lang="ru-RU"/>
        </a:p>
      </dgm:t>
    </dgm:pt>
    <dgm:pt modelId="{9C670173-9962-4368-8CAD-DD2CFAC09ABE}">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solidFill>
                <a:schemeClr val="tx1"/>
              </a:solidFill>
              <a:latin typeface="Times New Roman" pitchFamily="18" charset="0"/>
              <a:cs typeface="Times New Roman" pitchFamily="18" charset="0"/>
            </a:rPr>
            <a:t>Бюджеты сельских поселений (3)</a:t>
          </a:r>
        </a:p>
        <a:p>
          <a:pPr defTabSz="355600">
            <a:lnSpc>
              <a:spcPct val="90000"/>
            </a:lnSpc>
            <a:spcBef>
              <a:spcPct val="0"/>
            </a:spcBef>
            <a:spcAft>
              <a:spcPct val="35000"/>
            </a:spcAft>
          </a:pPr>
          <a:r>
            <a:rPr lang="ru-RU" dirty="0" smtClean="0">
              <a:solidFill>
                <a:schemeClr val="tx1"/>
              </a:solidFill>
              <a:latin typeface="Times New Roman" pitchFamily="18" charset="0"/>
              <a:cs typeface="Times New Roman" pitchFamily="18" charset="0"/>
            </a:rPr>
            <a:t> </a:t>
          </a:r>
        </a:p>
        <a:p>
          <a:endParaRPr lang="ru-RU" dirty="0"/>
        </a:p>
      </dgm:t>
    </dgm:pt>
    <dgm:pt modelId="{D7192E9B-3DD9-4D8F-813D-81AD5F0881D7}" type="parTrans" cxnId="{A7D42EB2-BDB8-4E93-ABD2-7EFF4D904C42}">
      <dgm:prSet/>
      <dgm:spPr>
        <a:ln>
          <a:solidFill>
            <a:schemeClr val="tx1"/>
          </a:solidFill>
        </a:ln>
      </dgm:spPr>
      <dgm:t>
        <a:bodyPr/>
        <a:lstStyle/>
        <a:p>
          <a:endParaRPr lang="ru-RU"/>
        </a:p>
      </dgm:t>
    </dgm:pt>
    <dgm:pt modelId="{3E7E142F-730E-4E9A-9A82-8F6875B1079C}" type="sibTrans" cxnId="{A7D42EB2-BDB8-4E93-ABD2-7EFF4D904C42}">
      <dgm:prSet/>
      <dgm:spPr/>
      <dgm:t>
        <a:bodyPr/>
        <a:lstStyle/>
        <a:p>
          <a:endParaRPr lang="ru-RU"/>
        </a:p>
      </dgm:t>
    </dgm:pt>
    <dgm:pt modelId="{7C3684A9-79B6-45E5-92D4-BC56D3BE5BC1}">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600" dirty="0" smtClean="0">
              <a:solidFill>
                <a:schemeClr val="tx1"/>
              </a:solidFill>
              <a:latin typeface="Times New Roman" pitchFamily="18" charset="0"/>
              <a:cs typeface="Times New Roman" pitchFamily="18" charset="0"/>
            </a:rPr>
            <a:t>Свод бюджетов, поселений </a:t>
          </a:r>
        </a:p>
        <a:p>
          <a:pPr marL="0" marR="0" indent="0" defTabSz="914400" eaLnBrk="1" fontAlgn="auto" latinLnBrk="0" hangingPunct="1">
            <a:lnSpc>
              <a:spcPct val="100000"/>
            </a:lnSpc>
            <a:spcBef>
              <a:spcPts val="0"/>
            </a:spcBef>
            <a:spcAft>
              <a:spcPts val="0"/>
            </a:spcAft>
            <a:buClrTx/>
            <a:buSzTx/>
            <a:buFontTx/>
            <a:buNone/>
            <a:tabLst/>
            <a:defRPr/>
          </a:pPr>
          <a:r>
            <a:rPr lang="ru-RU" sz="1600" dirty="0" smtClean="0">
              <a:solidFill>
                <a:schemeClr val="tx1"/>
              </a:solidFill>
              <a:latin typeface="Times New Roman" pitchFamily="18" charset="0"/>
              <a:cs typeface="Times New Roman" pitchFamily="18" charset="0"/>
            </a:rPr>
            <a:t>входящих в состав района</a:t>
          </a:r>
        </a:p>
        <a:p>
          <a:endParaRPr lang="ru-RU" sz="1000" dirty="0"/>
        </a:p>
      </dgm:t>
    </dgm:pt>
    <dgm:pt modelId="{E5606E34-3F8E-4AEF-8CC3-C14639E79445}" type="sibTrans" cxnId="{89E40B93-E3BB-44F9-9FE8-A1B9E4BAB3D7}">
      <dgm:prSet/>
      <dgm:spPr/>
      <dgm:t>
        <a:bodyPr/>
        <a:lstStyle/>
        <a:p>
          <a:endParaRPr lang="ru-RU"/>
        </a:p>
      </dgm:t>
    </dgm:pt>
    <dgm:pt modelId="{436C2FBB-E20D-4A07-A4A1-C109CA9B89A1}" type="parTrans" cxnId="{89E40B93-E3BB-44F9-9FE8-A1B9E4BAB3D7}">
      <dgm:prSet/>
      <dgm:spPr>
        <a:ln>
          <a:solidFill>
            <a:schemeClr val="tx1"/>
          </a:solidFill>
        </a:ln>
      </dgm:spPr>
      <dgm:t>
        <a:bodyPr/>
        <a:lstStyle/>
        <a:p>
          <a:endParaRPr lang="ru-RU"/>
        </a:p>
      </dgm:t>
    </dgm:pt>
    <dgm:pt modelId="{1CDD6812-54EF-4F46-8204-57346B8E571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solidFill>
                <a:schemeClr val="tx1"/>
              </a:solidFill>
              <a:latin typeface="Times New Roman" pitchFamily="18" charset="0"/>
              <a:cs typeface="Times New Roman" pitchFamily="18" charset="0"/>
            </a:rPr>
            <a:t>Бюджет городского поселения (1)</a:t>
          </a:r>
        </a:p>
        <a:p>
          <a:pPr defTabSz="222250">
            <a:lnSpc>
              <a:spcPct val="90000"/>
            </a:lnSpc>
            <a:spcBef>
              <a:spcPct val="0"/>
            </a:spcBef>
            <a:spcAft>
              <a:spcPct val="35000"/>
            </a:spcAft>
          </a:pPr>
          <a:r>
            <a:rPr lang="ru-RU" dirty="0" smtClean="0">
              <a:solidFill>
                <a:schemeClr val="tx1"/>
              </a:solidFill>
              <a:latin typeface="Times New Roman" pitchFamily="18" charset="0"/>
              <a:cs typeface="Times New Roman" pitchFamily="18" charset="0"/>
            </a:rPr>
            <a:t> </a:t>
          </a:r>
          <a:endParaRPr lang="ru-RU" dirty="0">
            <a:solidFill>
              <a:schemeClr val="tx1"/>
            </a:solidFill>
            <a:latin typeface="Times New Roman" pitchFamily="18" charset="0"/>
            <a:cs typeface="Times New Roman" pitchFamily="18" charset="0"/>
          </a:endParaRPr>
        </a:p>
      </dgm:t>
    </dgm:pt>
    <dgm:pt modelId="{B7C33539-803D-4489-A4C4-1137A8F1D178}" type="parTrans" cxnId="{EC63CA79-1408-4BEF-8000-9A9F706FB5D0}">
      <dgm:prSet/>
      <dgm:spPr/>
      <dgm:t>
        <a:bodyPr/>
        <a:lstStyle/>
        <a:p>
          <a:endParaRPr lang="ru-RU"/>
        </a:p>
      </dgm:t>
    </dgm:pt>
    <dgm:pt modelId="{ED826907-6627-48A5-9EBB-12D5F9FAD9C5}" type="sibTrans" cxnId="{EC63CA79-1408-4BEF-8000-9A9F706FB5D0}">
      <dgm:prSet/>
      <dgm:spPr/>
      <dgm:t>
        <a:bodyPr/>
        <a:lstStyle/>
        <a:p>
          <a:endParaRPr lang="ru-RU"/>
        </a:p>
      </dgm:t>
    </dgm:pt>
    <dgm:pt modelId="{C9733060-285B-44F1-AA4A-2B831F412D83}" type="pres">
      <dgm:prSet presAssocID="{5A8C4F72-DAE0-4CFF-8B24-2F689E094774}" presName="hierChild1" presStyleCnt="0">
        <dgm:presLayoutVars>
          <dgm:chPref val="1"/>
          <dgm:dir/>
          <dgm:animOne val="branch"/>
          <dgm:animLvl val="lvl"/>
          <dgm:resizeHandles/>
        </dgm:presLayoutVars>
      </dgm:prSet>
      <dgm:spPr/>
      <dgm:t>
        <a:bodyPr/>
        <a:lstStyle/>
        <a:p>
          <a:endParaRPr lang="ru-RU"/>
        </a:p>
      </dgm:t>
    </dgm:pt>
    <dgm:pt modelId="{851D9645-7414-4883-9BE1-31ACE1D7EF72}" type="pres">
      <dgm:prSet presAssocID="{0C82321E-3D69-4B82-832F-3D953D254398}" presName="hierRoot1" presStyleCnt="0"/>
      <dgm:spPr/>
    </dgm:pt>
    <dgm:pt modelId="{9719C303-773D-4BA3-AE04-83DDFC9D0104}" type="pres">
      <dgm:prSet presAssocID="{0C82321E-3D69-4B82-832F-3D953D254398}" presName="composite" presStyleCnt="0"/>
      <dgm:spPr/>
    </dgm:pt>
    <dgm:pt modelId="{8894C94B-DA6A-4C80-A6C2-E97890072408}" type="pres">
      <dgm:prSet presAssocID="{0C82321E-3D69-4B82-832F-3D953D254398}" presName="background" presStyleLbl="node0" presStyleIdx="0" presStyleCnt="1"/>
      <dgm:spPr>
        <a:solidFill>
          <a:srgbClr val="00B0F0"/>
        </a:solidFill>
      </dgm:spPr>
    </dgm:pt>
    <dgm:pt modelId="{074E20FD-B7E5-4E4A-8327-9C3C0FA8DCBD}" type="pres">
      <dgm:prSet presAssocID="{0C82321E-3D69-4B82-832F-3D953D254398}" presName="text" presStyleLbl="fgAcc0" presStyleIdx="0" presStyleCnt="1" custScaleX="317002" custScaleY="101197" custLinFactNeighborX="2595" custLinFactNeighborY="-7523">
        <dgm:presLayoutVars>
          <dgm:chPref val="3"/>
        </dgm:presLayoutVars>
      </dgm:prSet>
      <dgm:spPr/>
      <dgm:t>
        <a:bodyPr/>
        <a:lstStyle/>
        <a:p>
          <a:endParaRPr lang="ru-RU"/>
        </a:p>
      </dgm:t>
    </dgm:pt>
    <dgm:pt modelId="{C0F19628-2A90-49E4-BB65-4B5DF2608416}" type="pres">
      <dgm:prSet presAssocID="{0C82321E-3D69-4B82-832F-3D953D254398}" presName="hierChild2" presStyleCnt="0"/>
      <dgm:spPr/>
    </dgm:pt>
    <dgm:pt modelId="{CA525364-0BFA-4C8C-B43A-17A6D29ECB82}" type="pres">
      <dgm:prSet presAssocID="{C4B504E9-56A9-4ED5-A4A0-15088DA261C8}" presName="Name10" presStyleLbl="parChTrans1D2" presStyleIdx="0" presStyleCnt="2"/>
      <dgm:spPr/>
      <dgm:t>
        <a:bodyPr/>
        <a:lstStyle/>
        <a:p>
          <a:endParaRPr lang="ru-RU"/>
        </a:p>
      </dgm:t>
    </dgm:pt>
    <dgm:pt modelId="{5F46B168-2C86-45EE-BE78-2971F71655C8}" type="pres">
      <dgm:prSet presAssocID="{7A04C850-AC1F-4667-A322-FD9AD7FDE984}" presName="hierRoot2" presStyleCnt="0"/>
      <dgm:spPr/>
    </dgm:pt>
    <dgm:pt modelId="{2E8A2F72-C31E-4DCB-ACA8-89E47113ACD8}" type="pres">
      <dgm:prSet presAssocID="{7A04C850-AC1F-4667-A322-FD9AD7FDE984}" presName="composite2" presStyleCnt="0"/>
      <dgm:spPr/>
    </dgm:pt>
    <dgm:pt modelId="{4F8E5CB0-D8E3-42AE-B86E-73E5277DD47A}" type="pres">
      <dgm:prSet presAssocID="{7A04C850-AC1F-4667-A322-FD9AD7FDE984}" presName="background2" presStyleLbl="node2" presStyleIdx="0" presStyleCnt="2"/>
      <dgm:spPr>
        <a:solidFill>
          <a:schemeClr val="accent3">
            <a:lumMod val="60000"/>
            <a:lumOff val="40000"/>
          </a:schemeClr>
        </a:solidFill>
      </dgm:spPr>
    </dgm:pt>
    <dgm:pt modelId="{5DDACB1A-57CE-4166-A8BE-21AA9FA819F0}" type="pres">
      <dgm:prSet presAssocID="{7A04C850-AC1F-4667-A322-FD9AD7FDE984}" presName="text2" presStyleLbl="fgAcc2" presStyleIdx="0" presStyleCnt="2" custScaleX="158044" custLinFactNeighborX="-18530" custLinFactNeighborY="-14111">
        <dgm:presLayoutVars>
          <dgm:chPref val="3"/>
        </dgm:presLayoutVars>
      </dgm:prSet>
      <dgm:spPr/>
      <dgm:t>
        <a:bodyPr/>
        <a:lstStyle/>
        <a:p>
          <a:endParaRPr lang="ru-RU"/>
        </a:p>
      </dgm:t>
    </dgm:pt>
    <dgm:pt modelId="{DBCEB0B8-F5B9-411F-AA24-73EABBD780A4}" type="pres">
      <dgm:prSet presAssocID="{7A04C850-AC1F-4667-A322-FD9AD7FDE984}" presName="hierChild3" presStyleCnt="0"/>
      <dgm:spPr/>
    </dgm:pt>
    <dgm:pt modelId="{238C5348-90FA-4F75-83B1-53517EC47214}" type="pres">
      <dgm:prSet presAssocID="{436C2FBB-E20D-4A07-A4A1-C109CA9B89A1}" presName="Name10" presStyleLbl="parChTrans1D2" presStyleIdx="1" presStyleCnt="2"/>
      <dgm:spPr/>
      <dgm:t>
        <a:bodyPr/>
        <a:lstStyle/>
        <a:p>
          <a:endParaRPr lang="ru-RU"/>
        </a:p>
      </dgm:t>
    </dgm:pt>
    <dgm:pt modelId="{61A5C348-A645-4EE6-A081-BA682D47C192}" type="pres">
      <dgm:prSet presAssocID="{7C3684A9-79B6-45E5-92D4-BC56D3BE5BC1}" presName="hierRoot2" presStyleCnt="0"/>
      <dgm:spPr/>
    </dgm:pt>
    <dgm:pt modelId="{1DC7FA98-A227-4432-AFAE-E328693E13E3}" type="pres">
      <dgm:prSet presAssocID="{7C3684A9-79B6-45E5-92D4-BC56D3BE5BC1}" presName="composite2" presStyleCnt="0"/>
      <dgm:spPr/>
    </dgm:pt>
    <dgm:pt modelId="{F39C9FBD-60CC-45A2-B53B-BE74E10A150C}" type="pres">
      <dgm:prSet presAssocID="{7C3684A9-79B6-45E5-92D4-BC56D3BE5BC1}" presName="background2" presStyleLbl="node2" presStyleIdx="1" presStyleCnt="2"/>
      <dgm:spPr>
        <a:solidFill>
          <a:schemeClr val="accent3">
            <a:lumMod val="60000"/>
            <a:lumOff val="40000"/>
          </a:schemeClr>
        </a:solidFill>
      </dgm:spPr>
    </dgm:pt>
    <dgm:pt modelId="{D2C870C2-2D56-4DDF-BCD1-2BA4CC56AE34}" type="pres">
      <dgm:prSet presAssocID="{7C3684A9-79B6-45E5-92D4-BC56D3BE5BC1}" presName="text2" presStyleLbl="fgAcc2" presStyleIdx="1" presStyleCnt="2" custScaleX="197723" custLinFactX="10478" custLinFactNeighborX="100000" custLinFactNeighborY="-39492">
        <dgm:presLayoutVars>
          <dgm:chPref val="3"/>
        </dgm:presLayoutVars>
      </dgm:prSet>
      <dgm:spPr/>
      <dgm:t>
        <a:bodyPr/>
        <a:lstStyle/>
        <a:p>
          <a:endParaRPr lang="ru-RU"/>
        </a:p>
      </dgm:t>
    </dgm:pt>
    <dgm:pt modelId="{F01C046C-48C0-4F94-85CB-08EE8D4EECA0}" type="pres">
      <dgm:prSet presAssocID="{7C3684A9-79B6-45E5-92D4-BC56D3BE5BC1}" presName="hierChild3" presStyleCnt="0"/>
      <dgm:spPr/>
    </dgm:pt>
    <dgm:pt modelId="{4084AC06-6BBC-4F45-8EA4-628EE63F40A2}" type="pres">
      <dgm:prSet presAssocID="{D7192E9B-3DD9-4D8F-813D-81AD5F0881D7}" presName="Name17" presStyleLbl="parChTrans1D3" presStyleIdx="0" presStyleCnt="2"/>
      <dgm:spPr/>
      <dgm:t>
        <a:bodyPr/>
        <a:lstStyle/>
        <a:p>
          <a:endParaRPr lang="ru-RU"/>
        </a:p>
      </dgm:t>
    </dgm:pt>
    <dgm:pt modelId="{0F541825-3DED-46F1-85E5-F4B1809CB444}" type="pres">
      <dgm:prSet presAssocID="{9C670173-9962-4368-8CAD-DD2CFAC09ABE}" presName="hierRoot3" presStyleCnt="0"/>
      <dgm:spPr/>
    </dgm:pt>
    <dgm:pt modelId="{1394ED7F-8979-40F4-843E-0EB917AB5C4B}" type="pres">
      <dgm:prSet presAssocID="{9C670173-9962-4368-8CAD-DD2CFAC09ABE}" presName="composite3" presStyleCnt="0"/>
      <dgm:spPr/>
    </dgm:pt>
    <dgm:pt modelId="{6B8A311E-61A4-4AAC-A05D-E799E934FAD1}" type="pres">
      <dgm:prSet presAssocID="{9C670173-9962-4368-8CAD-DD2CFAC09ABE}" presName="background3" presStyleLbl="node3" presStyleIdx="0" presStyleCnt="2"/>
      <dgm:spPr>
        <a:solidFill>
          <a:srgbClr val="FFFF00"/>
        </a:solidFill>
      </dgm:spPr>
    </dgm:pt>
    <dgm:pt modelId="{3D0196AD-628F-464A-B5F1-D64D010E9FED}" type="pres">
      <dgm:prSet presAssocID="{9C670173-9962-4368-8CAD-DD2CFAC09ABE}" presName="text3" presStyleLbl="fgAcc3" presStyleIdx="0" presStyleCnt="2" custScaleX="175339" custLinFactNeighborX="-89867" custLinFactNeighborY="-10426">
        <dgm:presLayoutVars>
          <dgm:chPref val="3"/>
        </dgm:presLayoutVars>
      </dgm:prSet>
      <dgm:spPr/>
      <dgm:t>
        <a:bodyPr/>
        <a:lstStyle/>
        <a:p>
          <a:endParaRPr lang="ru-RU"/>
        </a:p>
      </dgm:t>
    </dgm:pt>
    <dgm:pt modelId="{D60768CE-7777-4EB2-A895-7DA2FF3FC22D}" type="pres">
      <dgm:prSet presAssocID="{9C670173-9962-4368-8CAD-DD2CFAC09ABE}" presName="hierChild4" presStyleCnt="0"/>
      <dgm:spPr/>
    </dgm:pt>
    <dgm:pt modelId="{6DD4B72F-05D9-4AD2-BC79-845491368A2B}" type="pres">
      <dgm:prSet presAssocID="{B7C33539-803D-4489-A4C4-1137A8F1D178}" presName="Name17" presStyleLbl="parChTrans1D3" presStyleIdx="1" presStyleCnt="2"/>
      <dgm:spPr/>
      <dgm:t>
        <a:bodyPr/>
        <a:lstStyle/>
        <a:p>
          <a:endParaRPr lang="ru-RU"/>
        </a:p>
      </dgm:t>
    </dgm:pt>
    <dgm:pt modelId="{F87AB6E9-22DF-447F-9A8F-9AB53F202B89}" type="pres">
      <dgm:prSet presAssocID="{1CDD6812-54EF-4F46-8204-57346B8E571B}" presName="hierRoot3" presStyleCnt="0"/>
      <dgm:spPr/>
    </dgm:pt>
    <dgm:pt modelId="{5E8525D4-3E47-45EF-95E3-3CDCC8573E4A}" type="pres">
      <dgm:prSet presAssocID="{1CDD6812-54EF-4F46-8204-57346B8E571B}" presName="composite3" presStyleCnt="0"/>
      <dgm:spPr/>
    </dgm:pt>
    <dgm:pt modelId="{6E4CCCF7-A03F-442A-AFA7-0D7D673AC1F3}" type="pres">
      <dgm:prSet presAssocID="{1CDD6812-54EF-4F46-8204-57346B8E571B}" presName="background3" presStyleLbl="node3" presStyleIdx="1" presStyleCnt="2"/>
      <dgm:spPr>
        <a:solidFill>
          <a:srgbClr val="FFFF00"/>
        </a:solidFill>
      </dgm:spPr>
    </dgm:pt>
    <dgm:pt modelId="{249B09C1-511A-4B67-9D9E-D758A398B826}" type="pres">
      <dgm:prSet presAssocID="{1CDD6812-54EF-4F46-8204-57346B8E571B}" presName="text3" presStyleLbl="fgAcc3" presStyleIdx="1" presStyleCnt="2" custScaleX="198991" custLinFactNeighborX="8078" custLinFactNeighborY="-12112">
        <dgm:presLayoutVars>
          <dgm:chPref val="3"/>
        </dgm:presLayoutVars>
      </dgm:prSet>
      <dgm:spPr/>
      <dgm:t>
        <a:bodyPr/>
        <a:lstStyle/>
        <a:p>
          <a:endParaRPr lang="ru-RU"/>
        </a:p>
      </dgm:t>
    </dgm:pt>
    <dgm:pt modelId="{FB542596-D1BD-4C07-9F85-9792AD79A0FA}" type="pres">
      <dgm:prSet presAssocID="{1CDD6812-54EF-4F46-8204-57346B8E571B}" presName="hierChild4" presStyleCnt="0"/>
      <dgm:spPr/>
    </dgm:pt>
  </dgm:ptLst>
  <dgm:cxnLst>
    <dgm:cxn modelId="{BDC7A408-F859-4F31-819D-AF1FB460E94A}" type="presOf" srcId="{B7C33539-803D-4489-A4C4-1137A8F1D178}" destId="{6DD4B72F-05D9-4AD2-BC79-845491368A2B}" srcOrd="0" destOrd="0" presId="urn:microsoft.com/office/officeart/2005/8/layout/hierarchy1"/>
    <dgm:cxn modelId="{17918548-044F-4C45-915C-2160544849AD}" type="presOf" srcId="{1CDD6812-54EF-4F46-8204-57346B8E571B}" destId="{249B09C1-511A-4B67-9D9E-D758A398B826}" srcOrd="0" destOrd="0" presId="urn:microsoft.com/office/officeart/2005/8/layout/hierarchy1"/>
    <dgm:cxn modelId="{FA716FF6-EB45-489D-AE2C-033D6FC3A867}" type="presOf" srcId="{7A04C850-AC1F-4667-A322-FD9AD7FDE984}" destId="{5DDACB1A-57CE-4166-A8BE-21AA9FA819F0}" srcOrd="0" destOrd="0" presId="urn:microsoft.com/office/officeart/2005/8/layout/hierarchy1"/>
    <dgm:cxn modelId="{66ADEC32-68F2-41C2-BFE1-A30CDE30A65F}" type="presOf" srcId="{436C2FBB-E20D-4A07-A4A1-C109CA9B89A1}" destId="{238C5348-90FA-4F75-83B1-53517EC47214}" srcOrd="0" destOrd="0" presId="urn:microsoft.com/office/officeart/2005/8/layout/hierarchy1"/>
    <dgm:cxn modelId="{89E40B93-E3BB-44F9-9FE8-A1B9E4BAB3D7}" srcId="{0C82321E-3D69-4B82-832F-3D953D254398}" destId="{7C3684A9-79B6-45E5-92D4-BC56D3BE5BC1}" srcOrd="1" destOrd="0" parTransId="{436C2FBB-E20D-4A07-A4A1-C109CA9B89A1}" sibTransId="{E5606E34-3F8E-4AEF-8CC3-C14639E79445}"/>
    <dgm:cxn modelId="{E9953328-4C28-4829-9F0F-2FD075CA83B1}" type="presOf" srcId="{9C670173-9962-4368-8CAD-DD2CFAC09ABE}" destId="{3D0196AD-628F-464A-B5F1-D64D010E9FED}" srcOrd="0" destOrd="0" presId="urn:microsoft.com/office/officeart/2005/8/layout/hierarchy1"/>
    <dgm:cxn modelId="{8BEACCC5-8B55-4056-92E1-858619C19AF1}" srcId="{5A8C4F72-DAE0-4CFF-8B24-2F689E094774}" destId="{0C82321E-3D69-4B82-832F-3D953D254398}" srcOrd="0" destOrd="0" parTransId="{5A5E3416-BC49-4A7F-8F59-D2C35CD1F3DA}" sibTransId="{64469E1C-9F08-4815-BC70-85AA4423EB85}"/>
    <dgm:cxn modelId="{F5B56F50-7C7C-4AE4-B065-6376229F27A0}" srcId="{0C82321E-3D69-4B82-832F-3D953D254398}" destId="{7A04C850-AC1F-4667-A322-FD9AD7FDE984}" srcOrd="0" destOrd="0" parTransId="{C4B504E9-56A9-4ED5-A4A0-15088DA261C8}" sibTransId="{39509BA9-FB62-491D-930F-0EF6C40B2B9C}"/>
    <dgm:cxn modelId="{EC63CA79-1408-4BEF-8000-9A9F706FB5D0}" srcId="{7C3684A9-79B6-45E5-92D4-BC56D3BE5BC1}" destId="{1CDD6812-54EF-4F46-8204-57346B8E571B}" srcOrd="1" destOrd="0" parTransId="{B7C33539-803D-4489-A4C4-1137A8F1D178}" sibTransId="{ED826907-6627-48A5-9EBB-12D5F9FAD9C5}"/>
    <dgm:cxn modelId="{D7A2BE1C-9781-4B68-AE41-B9CF729DD6DC}" type="presOf" srcId="{D7192E9B-3DD9-4D8F-813D-81AD5F0881D7}" destId="{4084AC06-6BBC-4F45-8EA4-628EE63F40A2}" srcOrd="0" destOrd="0" presId="urn:microsoft.com/office/officeart/2005/8/layout/hierarchy1"/>
    <dgm:cxn modelId="{9D54F753-CC24-4CCB-A5DD-EFC52B3D63E9}" type="presOf" srcId="{5A8C4F72-DAE0-4CFF-8B24-2F689E094774}" destId="{C9733060-285B-44F1-AA4A-2B831F412D83}" srcOrd="0" destOrd="0" presId="urn:microsoft.com/office/officeart/2005/8/layout/hierarchy1"/>
    <dgm:cxn modelId="{E9B6B54C-70DE-4314-914D-DA519C19F8A4}" type="presOf" srcId="{7C3684A9-79B6-45E5-92D4-BC56D3BE5BC1}" destId="{D2C870C2-2D56-4DDF-BCD1-2BA4CC56AE34}" srcOrd="0" destOrd="0" presId="urn:microsoft.com/office/officeart/2005/8/layout/hierarchy1"/>
    <dgm:cxn modelId="{F7476F87-05BC-4CD7-8A02-5A6C0A375A7C}" type="presOf" srcId="{0C82321E-3D69-4B82-832F-3D953D254398}" destId="{074E20FD-B7E5-4E4A-8327-9C3C0FA8DCBD}" srcOrd="0" destOrd="0" presId="urn:microsoft.com/office/officeart/2005/8/layout/hierarchy1"/>
    <dgm:cxn modelId="{E4029522-ABAD-40C9-A99F-0C32B336696E}" type="presOf" srcId="{C4B504E9-56A9-4ED5-A4A0-15088DA261C8}" destId="{CA525364-0BFA-4C8C-B43A-17A6D29ECB82}" srcOrd="0" destOrd="0" presId="urn:microsoft.com/office/officeart/2005/8/layout/hierarchy1"/>
    <dgm:cxn modelId="{A7D42EB2-BDB8-4E93-ABD2-7EFF4D904C42}" srcId="{7C3684A9-79B6-45E5-92D4-BC56D3BE5BC1}" destId="{9C670173-9962-4368-8CAD-DD2CFAC09ABE}" srcOrd="0" destOrd="0" parTransId="{D7192E9B-3DD9-4D8F-813D-81AD5F0881D7}" sibTransId="{3E7E142F-730E-4E9A-9A82-8F6875B1079C}"/>
    <dgm:cxn modelId="{CC1BFDF5-50A8-48C5-8875-29A68847ED0D}" type="presParOf" srcId="{C9733060-285B-44F1-AA4A-2B831F412D83}" destId="{851D9645-7414-4883-9BE1-31ACE1D7EF72}" srcOrd="0" destOrd="0" presId="urn:microsoft.com/office/officeart/2005/8/layout/hierarchy1"/>
    <dgm:cxn modelId="{8ED45F5E-0336-4BFA-976C-5FB9A5C09051}" type="presParOf" srcId="{851D9645-7414-4883-9BE1-31ACE1D7EF72}" destId="{9719C303-773D-4BA3-AE04-83DDFC9D0104}" srcOrd="0" destOrd="0" presId="urn:microsoft.com/office/officeart/2005/8/layout/hierarchy1"/>
    <dgm:cxn modelId="{7BB1C981-CFAF-46CF-9377-3FB02580809D}" type="presParOf" srcId="{9719C303-773D-4BA3-AE04-83DDFC9D0104}" destId="{8894C94B-DA6A-4C80-A6C2-E97890072408}" srcOrd="0" destOrd="0" presId="urn:microsoft.com/office/officeart/2005/8/layout/hierarchy1"/>
    <dgm:cxn modelId="{D7B0C898-B8F7-4B70-B1FB-38BA8A8BBE11}" type="presParOf" srcId="{9719C303-773D-4BA3-AE04-83DDFC9D0104}" destId="{074E20FD-B7E5-4E4A-8327-9C3C0FA8DCBD}" srcOrd="1" destOrd="0" presId="urn:microsoft.com/office/officeart/2005/8/layout/hierarchy1"/>
    <dgm:cxn modelId="{4E20674D-A9F9-4772-9B53-E52121039872}" type="presParOf" srcId="{851D9645-7414-4883-9BE1-31ACE1D7EF72}" destId="{C0F19628-2A90-49E4-BB65-4B5DF2608416}" srcOrd="1" destOrd="0" presId="urn:microsoft.com/office/officeart/2005/8/layout/hierarchy1"/>
    <dgm:cxn modelId="{B8E62FC0-157F-4B3E-A06F-458530B00097}" type="presParOf" srcId="{C0F19628-2A90-49E4-BB65-4B5DF2608416}" destId="{CA525364-0BFA-4C8C-B43A-17A6D29ECB82}" srcOrd="0" destOrd="0" presId="urn:microsoft.com/office/officeart/2005/8/layout/hierarchy1"/>
    <dgm:cxn modelId="{1110F7B8-D0DA-44EB-BE62-92CE6297C4A4}" type="presParOf" srcId="{C0F19628-2A90-49E4-BB65-4B5DF2608416}" destId="{5F46B168-2C86-45EE-BE78-2971F71655C8}" srcOrd="1" destOrd="0" presId="urn:microsoft.com/office/officeart/2005/8/layout/hierarchy1"/>
    <dgm:cxn modelId="{9972E3EE-D439-421A-9FC3-2F6F23540198}" type="presParOf" srcId="{5F46B168-2C86-45EE-BE78-2971F71655C8}" destId="{2E8A2F72-C31E-4DCB-ACA8-89E47113ACD8}" srcOrd="0" destOrd="0" presId="urn:microsoft.com/office/officeart/2005/8/layout/hierarchy1"/>
    <dgm:cxn modelId="{6AD5F23D-5929-45D0-A6DE-1C9FE20759EB}" type="presParOf" srcId="{2E8A2F72-C31E-4DCB-ACA8-89E47113ACD8}" destId="{4F8E5CB0-D8E3-42AE-B86E-73E5277DD47A}" srcOrd="0" destOrd="0" presId="urn:microsoft.com/office/officeart/2005/8/layout/hierarchy1"/>
    <dgm:cxn modelId="{1EA23314-FBB8-4E6E-B4FA-7F77E6798D6B}" type="presParOf" srcId="{2E8A2F72-C31E-4DCB-ACA8-89E47113ACD8}" destId="{5DDACB1A-57CE-4166-A8BE-21AA9FA819F0}" srcOrd="1" destOrd="0" presId="urn:microsoft.com/office/officeart/2005/8/layout/hierarchy1"/>
    <dgm:cxn modelId="{F0EB05A1-D686-410D-A30C-694E9804774A}" type="presParOf" srcId="{5F46B168-2C86-45EE-BE78-2971F71655C8}" destId="{DBCEB0B8-F5B9-411F-AA24-73EABBD780A4}" srcOrd="1" destOrd="0" presId="urn:microsoft.com/office/officeart/2005/8/layout/hierarchy1"/>
    <dgm:cxn modelId="{5253618F-34DB-4865-AF2D-F281B83C6965}" type="presParOf" srcId="{C0F19628-2A90-49E4-BB65-4B5DF2608416}" destId="{238C5348-90FA-4F75-83B1-53517EC47214}" srcOrd="2" destOrd="0" presId="urn:microsoft.com/office/officeart/2005/8/layout/hierarchy1"/>
    <dgm:cxn modelId="{BF31DCD3-6B0F-47B4-829A-7FEA75960904}" type="presParOf" srcId="{C0F19628-2A90-49E4-BB65-4B5DF2608416}" destId="{61A5C348-A645-4EE6-A081-BA682D47C192}" srcOrd="3" destOrd="0" presId="urn:microsoft.com/office/officeart/2005/8/layout/hierarchy1"/>
    <dgm:cxn modelId="{C92FBB4E-4C5C-4CD7-83B2-615176769264}" type="presParOf" srcId="{61A5C348-A645-4EE6-A081-BA682D47C192}" destId="{1DC7FA98-A227-4432-AFAE-E328693E13E3}" srcOrd="0" destOrd="0" presId="urn:microsoft.com/office/officeart/2005/8/layout/hierarchy1"/>
    <dgm:cxn modelId="{6273D679-56F7-4D3C-AE60-E5699FE14CB6}" type="presParOf" srcId="{1DC7FA98-A227-4432-AFAE-E328693E13E3}" destId="{F39C9FBD-60CC-45A2-B53B-BE74E10A150C}" srcOrd="0" destOrd="0" presId="urn:microsoft.com/office/officeart/2005/8/layout/hierarchy1"/>
    <dgm:cxn modelId="{996E69D4-5FE7-449B-96EA-D6234DADAF24}" type="presParOf" srcId="{1DC7FA98-A227-4432-AFAE-E328693E13E3}" destId="{D2C870C2-2D56-4DDF-BCD1-2BA4CC56AE34}" srcOrd="1" destOrd="0" presId="urn:microsoft.com/office/officeart/2005/8/layout/hierarchy1"/>
    <dgm:cxn modelId="{9E603981-3812-427A-B436-6DB4A7FEFF0D}" type="presParOf" srcId="{61A5C348-A645-4EE6-A081-BA682D47C192}" destId="{F01C046C-48C0-4F94-85CB-08EE8D4EECA0}" srcOrd="1" destOrd="0" presId="urn:microsoft.com/office/officeart/2005/8/layout/hierarchy1"/>
    <dgm:cxn modelId="{8233C0B5-6FD8-44BB-A408-E90EA5AE6B26}" type="presParOf" srcId="{F01C046C-48C0-4F94-85CB-08EE8D4EECA0}" destId="{4084AC06-6BBC-4F45-8EA4-628EE63F40A2}" srcOrd="0" destOrd="0" presId="urn:microsoft.com/office/officeart/2005/8/layout/hierarchy1"/>
    <dgm:cxn modelId="{66FDAFF4-965E-4BD3-8E54-D2BA89401DDB}" type="presParOf" srcId="{F01C046C-48C0-4F94-85CB-08EE8D4EECA0}" destId="{0F541825-3DED-46F1-85E5-F4B1809CB444}" srcOrd="1" destOrd="0" presId="urn:microsoft.com/office/officeart/2005/8/layout/hierarchy1"/>
    <dgm:cxn modelId="{C46BBB51-8459-49A9-8278-053AFB6B6717}" type="presParOf" srcId="{0F541825-3DED-46F1-85E5-F4B1809CB444}" destId="{1394ED7F-8979-40F4-843E-0EB917AB5C4B}" srcOrd="0" destOrd="0" presId="urn:microsoft.com/office/officeart/2005/8/layout/hierarchy1"/>
    <dgm:cxn modelId="{5F5506FF-1D53-4BE5-83FB-272E0FC89EF7}" type="presParOf" srcId="{1394ED7F-8979-40F4-843E-0EB917AB5C4B}" destId="{6B8A311E-61A4-4AAC-A05D-E799E934FAD1}" srcOrd="0" destOrd="0" presId="urn:microsoft.com/office/officeart/2005/8/layout/hierarchy1"/>
    <dgm:cxn modelId="{E1FA22EE-45DB-48F6-B0E5-2BE0AA77446F}" type="presParOf" srcId="{1394ED7F-8979-40F4-843E-0EB917AB5C4B}" destId="{3D0196AD-628F-464A-B5F1-D64D010E9FED}" srcOrd="1" destOrd="0" presId="urn:microsoft.com/office/officeart/2005/8/layout/hierarchy1"/>
    <dgm:cxn modelId="{5535EABD-B54F-43FE-ABC0-8F2000BFEE99}" type="presParOf" srcId="{0F541825-3DED-46F1-85E5-F4B1809CB444}" destId="{D60768CE-7777-4EB2-A895-7DA2FF3FC22D}" srcOrd="1" destOrd="0" presId="urn:microsoft.com/office/officeart/2005/8/layout/hierarchy1"/>
    <dgm:cxn modelId="{B9938695-C47C-49E0-8630-968FB095F758}" type="presParOf" srcId="{F01C046C-48C0-4F94-85CB-08EE8D4EECA0}" destId="{6DD4B72F-05D9-4AD2-BC79-845491368A2B}" srcOrd="2" destOrd="0" presId="urn:microsoft.com/office/officeart/2005/8/layout/hierarchy1"/>
    <dgm:cxn modelId="{662AF0A3-80CE-474C-BE3C-E554C9972FEF}" type="presParOf" srcId="{F01C046C-48C0-4F94-85CB-08EE8D4EECA0}" destId="{F87AB6E9-22DF-447F-9A8F-9AB53F202B89}" srcOrd="3" destOrd="0" presId="urn:microsoft.com/office/officeart/2005/8/layout/hierarchy1"/>
    <dgm:cxn modelId="{11972D4C-5133-4710-8AB8-DF99AAEAD31F}" type="presParOf" srcId="{F87AB6E9-22DF-447F-9A8F-9AB53F202B89}" destId="{5E8525D4-3E47-45EF-95E3-3CDCC8573E4A}" srcOrd="0" destOrd="0" presId="urn:microsoft.com/office/officeart/2005/8/layout/hierarchy1"/>
    <dgm:cxn modelId="{9C03D4FC-F3DF-458A-A45B-8A0FE89756FC}" type="presParOf" srcId="{5E8525D4-3E47-45EF-95E3-3CDCC8573E4A}" destId="{6E4CCCF7-A03F-442A-AFA7-0D7D673AC1F3}" srcOrd="0" destOrd="0" presId="urn:microsoft.com/office/officeart/2005/8/layout/hierarchy1"/>
    <dgm:cxn modelId="{BBBC5033-F96A-4BC8-8B70-C0FA3F2D5CB7}" type="presParOf" srcId="{5E8525D4-3E47-45EF-95E3-3CDCC8573E4A}" destId="{249B09C1-511A-4B67-9D9E-D758A398B826}" srcOrd="1" destOrd="0" presId="urn:microsoft.com/office/officeart/2005/8/layout/hierarchy1"/>
    <dgm:cxn modelId="{065A7CCB-EFF6-429C-95F7-6513382551E8}" type="presParOf" srcId="{F87AB6E9-22DF-447F-9A8F-9AB53F202B89}" destId="{FB542596-D1BD-4C07-9F85-9792AD79A0FA}" srcOrd="1" destOrd="0" presId="urn:microsoft.com/office/officeart/2005/8/layout/hierarchy1"/>
  </dgm:cxn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4B72F-05D9-4AD2-BC79-845491368A2B}">
      <dsp:nvSpPr>
        <dsp:cNvPr id="0" name=""/>
        <dsp:cNvSpPr/>
      </dsp:nvSpPr>
      <dsp:spPr>
        <a:xfrm>
          <a:off x="6017523" y="2023230"/>
          <a:ext cx="91440" cy="713070"/>
        </a:xfrm>
        <a:custGeom>
          <a:avLst/>
          <a:gdLst/>
          <a:ahLst/>
          <a:cxnLst/>
          <a:rect l="0" t="0" r="0" b="0"/>
          <a:pathLst>
            <a:path>
              <a:moveTo>
                <a:pt x="71823" y="0"/>
              </a:moveTo>
              <a:lnTo>
                <a:pt x="71823" y="570917"/>
              </a:lnTo>
              <a:lnTo>
                <a:pt x="45720" y="570917"/>
              </a:lnTo>
              <a:lnTo>
                <a:pt x="45720" y="71307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4AC06-6BBC-4F45-8EA4-628EE63F40A2}">
      <dsp:nvSpPr>
        <dsp:cNvPr id="0" name=""/>
        <dsp:cNvSpPr/>
      </dsp:nvSpPr>
      <dsp:spPr>
        <a:xfrm>
          <a:off x="1347268" y="2023230"/>
          <a:ext cx="4742078" cy="729499"/>
        </a:xfrm>
        <a:custGeom>
          <a:avLst/>
          <a:gdLst/>
          <a:ahLst/>
          <a:cxnLst/>
          <a:rect l="0" t="0" r="0" b="0"/>
          <a:pathLst>
            <a:path>
              <a:moveTo>
                <a:pt x="4742078" y="0"/>
              </a:moveTo>
              <a:lnTo>
                <a:pt x="4742078" y="587345"/>
              </a:lnTo>
              <a:lnTo>
                <a:pt x="0" y="587345"/>
              </a:lnTo>
              <a:lnTo>
                <a:pt x="0" y="729499"/>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38C5348-90FA-4F75-83B1-53517EC47214}">
      <dsp:nvSpPr>
        <dsp:cNvPr id="0" name=""/>
        <dsp:cNvSpPr/>
      </dsp:nvSpPr>
      <dsp:spPr>
        <a:xfrm>
          <a:off x="3080250" y="914056"/>
          <a:ext cx="3009097" cy="134774"/>
        </a:xfrm>
        <a:custGeom>
          <a:avLst/>
          <a:gdLst/>
          <a:ahLst/>
          <a:cxnLst/>
          <a:rect l="0" t="0" r="0" b="0"/>
          <a:pathLst>
            <a:path>
              <a:moveTo>
                <a:pt x="0" y="0"/>
              </a:moveTo>
              <a:lnTo>
                <a:pt x="3009097" y="0"/>
              </a:lnTo>
              <a:lnTo>
                <a:pt x="3009097" y="134774"/>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CA525364-0BFA-4C8C-B43A-17A6D29ECB82}">
      <dsp:nvSpPr>
        <dsp:cNvPr id="0" name=""/>
        <dsp:cNvSpPr/>
      </dsp:nvSpPr>
      <dsp:spPr>
        <a:xfrm>
          <a:off x="1068573" y="914056"/>
          <a:ext cx="2011676" cy="382086"/>
        </a:xfrm>
        <a:custGeom>
          <a:avLst/>
          <a:gdLst/>
          <a:ahLst/>
          <a:cxnLst/>
          <a:rect l="0" t="0" r="0" b="0"/>
          <a:pathLst>
            <a:path>
              <a:moveTo>
                <a:pt x="2011676" y="0"/>
              </a:moveTo>
              <a:lnTo>
                <a:pt x="2011676" y="239933"/>
              </a:lnTo>
              <a:lnTo>
                <a:pt x="0" y="239933"/>
              </a:lnTo>
              <a:lnTo>
                <a:pt x="0" y="382086"/>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894C94B-DA6A-4C80-A6C2-E97890072408}">
      <dsp:nvSpPr>
        <dsp:cNvPr id="0" name=""/>
        <dsp:cNvSpPr/>
      </dsp:nvSpPr>
      <dsp:spPr>
        <a:xfrm>
          <a:off x="648071" y="-72006"/>
          <a:ext cx="4864356" cy="986063"/>
        </a:xfrm>
        <a:prstGeom prst="roundRect">
          <a:avLst>
            <a:gd name="adj" fmla="val 1000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E20FD-B7E5-4E4A-8327-9C3C0FA8DCBD}">
      <dsp:nvSpPr>
        <dsp:cNvPr id="0" name=""/>
        <dsp:cNvSpPr/>
      </dsp:nvSpPr>
      <dsp:spPr>
        <a:xfrm>
          <a:off x="818570" y="89967"/>
          <a:ext cx="4864356" cy="98606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800" kern="1200" dirty="0" smtClean="0">
              <a:solidFill>
                <a:schemeClr val="tx1"/>
              </a:solidFill>
              <a:latin typeface="Times New Roman" pitchFamily="18" charset="0"/>
              <a:cs typeface="Times New Roman" pitchFamily="18" charset="0"/>
            </a:rPr>
            <a:t>Консолидированный бюджет Юрьев - Польского района</a:t>
          </a:r>
        </a:p>
        <a:p>
          <a:pPr lvl="0" algn="ctr" defTabSz="533400">
            <a:lnSpc>
              <a:spcPct val="90000"/>
            </a:lnSpc>
            <a:spcBef>
              <a:spcPct val="0"/>
            </a:spcBef>
            <a:spcAft>
              <a:spcPct val="35000"/>
            </a:spcAft>
          </a:pPr>
          <a:endParaRPr lang="ru-RU" sz="1800" kern="1200" dirty="0"/>
        </a:p>
      </dsp:txBody>
      <dsp:txXfrm>
        <a:off x="847451" y="118848"/>
        <a:ext cx="4806594" cy="928301"/>
      </dsp:txXfrm>
    </dsp:sp>
    <dsp:sp modelId="{4F8E5CB0-D8E3-42AE-B86E-73E5277DD47A}">
      <dsp:nvSpPr>
        <dsp:cNvPr id="0" name=""/>
        <dsp:cNvSpPr/>
      </dsp:nvSpPr>
      <dsp:spPr>
        <a:xfrm>
          <a:off x="-144009" y="1296143"/>
          <a:ext cx="2425165" cy="974399"/>
        </a:xfrm>
        <a:prstGeom prst="roundRect">
          <a:avLst>
            <a:gd name="adj" fmla="val 10000"/>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DACB1A-57CE-4166-A8BE-21AA9FA819F0}">
      <dsp:nvSpPr>
        <dsp:cNvPr id="0" name=""/>
        <dsp:cNvSpPr/>
      </dsp:nvSpPr>
      <dsp:spPr>
        <a:xfrm>
          <a:off x="26489" y="1458117"/>
          <a:ext cx="2425165" cy="9743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600" kern="1200" dirty="0" smtClean="0">
              <a:solidFill>
                <a:schemeClr val="tx1"/>
              </a:solidFill>
              <a:latin typeface="Times New Roman" pitchFamily="18" charset="0"/>
              <a:cs typeface="Times New Roman" pitchFamily="18" charset="0"/>
            </a:rPr>
            <a:t>Бюджет муниципального</a:t>
          </a:r>
        </a:p>
        <a:p>
          <a:pPr marL="0" marR="0" lvl="0" indent="0" algn="ctr" defTabSz="533400" eaLnBrk="1" fontAlgn="auto" latinLnBrk="0" hangingPunct="1">
            <a:lnSpc>
              <a:spcPct val="90000"/>
            </a:lnSpc>
            <a:spcBef>
              <a:spcPct val="0"/>
            </a:spcBef>
            <a:spcAft>
              <a:spcPct val="35000"/>
            </a:spcAft>
            <a:buClrTx/>
            <a:buSzTx/>
            <a:buFontTx/>
            <a:buNone/>
            <a:tabLst/>
            <a:defRPr/>
          </a:pPr>
          <a:r>
            <a:rPr lang="ru-RU" sz="1600" kern="1200" dirty="0" smtClean="0">
              <a:solidFill>
                <a:schemeClr val="tx1"/>
              </a:solidFill>
              <a:latin typeface="Times New Roman" pitchFamily="18" charset="0"/>
              <a:cs typeface="Times New Roman" pitchFamily="18" charset="0"/>
            </a:rPr>
            <a:t>района</a:t>
          </a:r>
        </a:p>
        <a:p>
          <a:pPr lvl="0" algn="ctr" defTabSz="533400">
            <a:lnSpc>
              <a:spcPct val="90000"/>
            </a:lnSpc>
            <a:spcBef>
              <a:spcPct val="0"/>
            </a:spcBef>
            <a:spcAft>
              <a:spcPct val="35000"/>
            </a:spcAft>
          </a:pPr>
          <a:endParaRPr lang="ru-RU" sz="1000" kern="1200" dirty="0"/>
        </a:p>
      </dsp:txBody>
      <dsp:txXfrm>
        <a:off x="55028" y="1486656"/>
        <a:ext cx="2368087" cy="917321"/>
      </dsp:txXfrm>
    </dsp:sp>
    <dsp:sp modelId="{F39C9FBD-60CC-45A2-B53B-BE74E10A150C}">
      <dsp:nvSpPr>
        <dsp:cNvPr id="0" name=""/>
        <dsp:cNvSpPr/>
      </dsp:nvSpPr>
      <dsp:spPr>
        <a:xfrm>
          <a:off x="4572330" y="1048831"/>
          <a:ext cx="3034035" cy="974399"/>
        </a:xfrm>
        <a:prstGeom prst="roundRect">
          <a:avLst>
            <a:gd name="adj" fmla="val 10000"/>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870C2-2D56-4DDF-BCD1-2BA4CC56AE34}">
      <dsp:nvSpPr>
        <dsp:cNvPr id="0" name=""/>
        <dsp:cNvSpPr/>
      </dsp:nvSpPr>
      <dsp:spPr>
        <a:xfrm>
          <a:off x="4742828" y="1210804"/>
          <a:ext cx="3034035" cy="9743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600" kern="1200" dirty="0" smtClean="0">
              <a:solidFill>
                <a:schemeClr val="tx1"/>
              </a:solidFill>
              <a:latin typeface="Times New Roman" pitchFamily="18" charset="0"/>
              <a:cs typeface="Times New Roman" pitchFamily="18" charset="0"/>
            </a:rPr>
            <a:t>Свод бюджетов, поселений </a:t>
          </a:r>
        </a:p>
        <a:p>
          <a:pPr marL="0" marR="0" lvl="0" indent="0" algn="ctr" defTabSz="914400" eaLnBrk="1" fontAlgn="auto" latinLnBrk="0" hangingPunct="1">
            <a:lnSpc>
              <a:spcPct val="100000"/>
            </a:lnSpc>
            <a:spcBef>
              <a:spcPct val="0"/>
            </a:spcBef>
            <a:spcAft>
              <a:spcPts val="0"/>
            </a:spcAft>
            <a:buClrTx/>
            <a:buSzTx/>
            <a:buFontTx/>
            <a:buNone/>
            <a:tabLst/>
            <a:defRPr/>
          </a:pPr>
          <a:r>
            <a:rPr lang="ru-RU" sz="1600" kern="1200" dirty="0" smtClean="0">
              <a:solidFill>
                <a:schemeClr val="tx1"/>
              </a:solidFill>
              <a:latin typeface="Times New Roman" pitchFamily="18" charset="0"/>
              <a:cs typeface="Times New Roman" pitchFamily="18" charset="0"/>
            </a:rPr>
            <a:t>входящих в состав района</a:t>
          </a:r>
        </a:p>
        <a:p>
          <a:pPr lvl="0" algn="ctr">
            <a:spcBef>
              <a:spcPct val="0"/>
            </a:spcBef>
          </a:pPr>
          <a:endParaRPr lang="ru-RU" sz="1000" kern="1200" dirty="0"/>
        </a:p>
      </dsp:txBody>
      <dsp:txXfrm>
        <a:off x="4771367" y="1239343"/>
        <a:ext cx="2976957" cy="917321"/>
      </dsp:txXfrm>
    </dsp:sp>
    <dsp:sp modelId="{6B8A311E-61A4-4AAC-A05D-E799E934FAD1}">
      <dsp:nvSpPr>
        <dsp:cNvPr id="0" name=""/>
        <dsp:cNvSpPr/>
      </dsp:nvSpPr>
      <dsp:spPr>
        <a:xfrm>
          <a:off x="1991" y="2752730"/>
          <a:ext cx="2690555" cy="974399"/>
        </a:xfrm>
        <a:prstGeom prst="roundRect">
          <a:avLst>
            <a:gd name="adj" fmla="val 10000"/>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196AD-628F-464A-B5F1-D64D010E9FED}">
      <dsp:nvSpPr>
        <dsp:cNvPr id="0" name=""/>
        <dsp:cNvSpPr/>
      </dsp:nvSpPr>
      <dsp:spPr>
        <a:xfrm>
          <a:off x="172489" y="2914703"/>
          <a:ext cx="2690555" cy="9743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300" kern="1200" dirty="0" smtClean="0">
              <a:solidFill>
                <a:schemeClr val="tx1"/>
              </a:solidFill>
              <a:latin typeface="Times New Roman" pitchFamily="18" charset="0"/>
              <a:cs typeface="Times New Roman" pitchFamily="18" charset="0"/>
            </a:rPr>
            <a:t>Бюджеты сельских поселений (3)</a:t>
          </a:r>
        </a:p>
        <a:p>
          <a:pPr lvl="0" algn="ctr" defTabSz="355600">
            <a:lnSpc>
              <a:spcPct val="90000"/>
            </a:lnSpc>
            <a:spcBef>
              <a:spcPct val="0"/>
            </a:spcBef>
            <a:spcAft>
              <a:spcPct val="35000"/>
            </a:spcAft>
          </a:pPr>
          <a:r>
            <a:rPr lang="ru-RU" sz="1300" kern="1200" dirty="0" smtClean="0">
              <a:solidFill>
                <a:schemeClr val="tx1"/>
              </a:solidFill>
              <a:latin typeface="Times New Roman" pitchFamily="18" charset="0"/>
              <a:cs typeface="Times New Roman" pitchFamily="18" charset="0"/>
            </a:rPr>
            <a:t> </a:t>
          </a:r>
        </a:p>
        <a:p>
          <a:pPr lvl="0" algn="ctr">
            <a:spcBef>
              <a:spcPct val="0"/>
            </a:spcBef>
          </a:pPr>
          <a:endParaRPr lang="ru-RU" sz="1300" kern="1200" dirty="0"/>
        </a:p>
      </dsp:txBody>
      <dsp:txXfrm>
        <a:off x="201028" y="2943242"/>
        <a:ext cx="2633477" cy="917321"/>
      </dsp:txXfrm>
    </dsp:sp>
    <dsp:sp modelId="{6E4CCCF7-A03F-442A-AFA7-0D7D673AC1F3}">
      <dsp:nvSpPr>
        <dsp:cNvPr id="0" name=""/>
        <dsp:cNvSpPr/>
      </dsp:nvSpPr>
      <dsp:spPr>
        <a:xfrm>
          <a:off x="4536497" y="2736301"/>
          <a:ext cx="3053492" cy="974399"/>
        </a:xfrm>
        <a:prstGeom prst="roundRect">
          <a:avLst>
            <a:gd name="adj" fmla="val 10000"/>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B09C1-511A-4B67-9D9E-D758A398B826}">
      <dsp:nvSpPr>
        <dsp:cNvPr id="0" name=""/>
        <dsp:cNvSpPr/>
      </dsp:nvSpPr>
      <dsp:spPr>
        <a:xfrm>
          <a:off x="4706996" y="2898275"/>
          <a:ext cx="3053492" cy="9743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300" kern="1200" dirty="0" smtClean="0">
              <a:solidFill>
                <a:schemeClr val="tx1"/>
              </a:solidFill>
              <a:latin typeface="Times New Roman" pitchFamily="18" charset="0"/>
              <a:cs typeface="Times New Roman" pitchFamily="18" charset="0"/>
            </a:rPr>
            <a:t>Бюджет городского поселения (1)</a:t>
          </a:r>
        </a:p>
        <a:p>
          <a:pPr lvl="0" algn="ctr" defTabSz="222250">
            <a:lnSpc>
              <a:spcPct val="90000"/>
            </a:lnSpc>
            <a:spcBef>
              <a:spcPct val="0"/>
            </a:spcBef>
            <a:spcAft>
              <a:spcPct val="35000"/>
            </a:spcAft>
          </a:pPr>
          <a:r>
            <a:rPr lang="ru-RU" sz="1300" kern="1200" dirty="0" smtClean="0">
              <a:solidFill>
                <a:schemeClr val="tx1"/>
              </a:solidFill>
              <a:latin typeface="Times New Roman" pitchFamily="18" charset="0"/>
              <a:cs typeface="Times New Roman" pitchFamily="18" charset="0"/>
            </a:rPr>
            <a:t> </a:t>
          </a:r>
          <a:endParaRPr lang="ru-RU" sz="1300" kern="1200" dirty="0">
            <a:solidFill>
              <a:schemeClr val="tx1"/>
            </a:solidFill>
            <a:latin typeface="Times New Roman" pitchFamily="18" charset="0"/>
            <a:cs typeface="Times New Roman" pitchFamily="18" charset="0"/>
          </a:endParaRPr>
        </a:p>
      </dsp:txBody>
      <dsp:txXfrm>
        <a:off x="4735535" y="2926814"/>
        <a:ext cx="2996414" cy="9173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AutoShape 1"/>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xmlns="" w="9360" cap="sq">
                <a:solidFill>
                  <a:srgbClr val="000000"/>
                </a:solidFill>
                <a:miter lim="800000"/>
                <a:headEnd/>
                <a:tailEnd/>
              </a14:hiddenLine>
            </a:ext>
          </a:extLst>
        </p:spPr>
        <p:txBody>
          <a:bodyPr wrap="none" anchor="ctr"/>
          <a:lstStyle/>
          <a:p>
            <a:endParaRPr lang="ru-RU" altLang="ru-RU"/>
          </a:p>
        </p:txBody>
      </p:sp>
      <p:sp>
        <p:nvSpPr>
          <p:cNvPr id="86019" name="AutoShape 2"/>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0" name="AutoShape 3"/>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1" name="AutoShape 4"/>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2" name="AutoShape 5"/>
          <p:cNvSpPr>
            <a:spLocks noChangeArrowheads="1"/>
          </p:cNvSpPr>
          <p:nvPr/>
        </p:nvSpPr>
        <p:spPr bwMode="auto">
          <a:xfrm>
            <a:off x="0" y="0"/>
            <a:ext cx="6781800" cy="992505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3" name="Text Box 6"/>
          <p:cNvSpPr txBox="1">
            <a:spLocks noChangeArrowheads="1"/>
          </p:cNvSpPr>
          <p:nvPr/>
        </p:nvSpPr>
        <p:spPr bwMode="auto">
          <a:xfrm>
            <a:off x="0" y="0"/>
            <a:ext cx="2938463"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4" name="Text Box 7"/>
          <p:cNvSpPr txBox="1">
            <a:spLocks noChangeArrowheads="1"/>
          </p:cNvSpPr>
          <p:nvPr/>
        </p:nvSpPr>
        <p:spPr bwMode="auto">
          <a:xfrm>
            <a:off x="3841750" y="0"/>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86025" name="Rectangle 8"/>
          <p:cNvSpPr>
            <a:spLocks noGrp="1" noRot="1" noChangeAspect="1" noChangeArrowheads="1"/>
          </p:cNvSpPr>
          <p:nvPr>
            <p:ph type="sldImg"/>
          </p:nvPr>
        </p:nvSpPr>
        <p:spPr bwMode="auto">
          <a:xfrm>
            <a:off x="909638" y="744538"/>
            <a:ext cx="4954587" cy="3714750"/>
          </a:xfrm>
          <a:prstGeom prst="rect">
            <a:avLst/>
          </a:prstGeom>
          <a:noFill/>
          <a:ln w="12600" cap="sq">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7" name="Rectangle 9"/>
          <p:cNvSpPr>
            <a:spLocks noGrp="1" noChangeArrowheads="1"/>
          </p:cNvSpPr>
          <p:nvPr>
            <p:ph type="body"/>
          </p:nvPr>
        </p:nvSpPr>
        <p:spPr bwMode="auto">
          <a:xfrm>
            <a:off x="677863" y="4714875"/>
            <a:ext cx="5418137" cy="4459288"/>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ru-RU" noProof="0" smtClean="0"/>
          </a:p>
        </p:txBody>
      </p:sp>
      <p:sp>
        <p:nvSpPr>
          <p:cNvPr id="86027" name="Text Box 10"/>
          <p:cNvSpPr txBox="1">
            <a:spLocks noChangeArrowheads="1"/>
          </p:cNvSpPr>
          <p:nvPr/>
        </p:nvSpPr>
        <p:spPr bwMode="auto">
          <a:xfrm>
            <a:off x="0" y="9428163"/>
            <a:ext cx="2938463"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2059" name="Rectangle 11"/>
          <p:cNvSpPr>
            <a:spLocks noGrp="1" noChangeArrowheads="1"/>
          </p:cNvSpPr>
          <p:nvPr>
            <p:ph type="sldNum"/>
          </p:nvPr>
        </p:nvSpPr>
        <p:spPr bwMode="auto">
          <a:xfrm>
            <a:off x="3841750" y="9428163"/>
            <a:ext cx="2930525" cy="488950"/>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Tahoma" pitchFamily="32" charset="0"/>
              </a:defRPr>
            </a:lvl1pPr>
          </a:lstStyle>
          <a:p>
            <a:pPr>
              <a:defRPr/>
            </a:pPr>
            <a:fld id="{74B6385C-5652-45B0-831D-0EDB714725DE}" type="slidenum">
              <a:rPr lang="ru-RU"/>
              <a:pPr>
                <a:defRPr/>
              </a:pPr>
              <a:t>‹#›</a:t>
            </a:fld>
            <a:endParaRPr lang="ru-RU"/>
          </a:p>
        </p:txBody>
      </p:sp>
    </p:spTree>
    <p:extLst>
      <p:ext uri="{BB962C8B-B14F-4D97-AF65-F5344CB8AC3E}">
        <p14:creationId xmlns:p14="http://schemas.microsoft.com/office/powerpoint/2010/main" xmlns="" val="311348092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E2FCFB7-67BD-4713-8CA0-85A1CAE2C98E}" type="slidenum">
              <a:rPr lang="ru-RU" altLang="ru-RU" smtClean="0">
                <a:latin typeface="Tahoma" pitchFamily="32" charset="0"/>
              </a:rPr>
              <a:pPr eaLnBrk="1" hangingPunct="1">
                <a:spcBef>
                  <a:spcPct val="0"/>
                </a:spcBef>
              </a:pPr>
              <a:t>1</a:t>
            </a:fld>
            <a:endParaRPr lang="ru-RU" altLang="ru-RU" smtClean="0">
              <a:latin typeface="Tahoma" pitchFamily="32" charset="0"/>
            </a:endParaRPr>
          </a:p>
        </p:txBody>
      </p:sp>
      <p:sp>
        <p:nvSpPr>
          <p:cNvPr id="8704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8A25567-C1B7-4D45-B178-575081FDC104}" type="slidenum">
              <a:rPr lang="ru-RU" altLang="ru-RU">
                <a:latin typeface="Tahoma" pitchFamily="32" charset="0"/>
                <a:cs typeface="Tahoma" pitchFamily="32" charset="0"/>
              </a:rPr>
              <a:pPr algn="r" eaLnBrk="1" hangingPunct="1">
                <a:spcBef>
                  <a:spcPct val="0"/>
                </a:spcBef>
                <a:buClrTx/>
                <a:buFontTx/>
                <a:buNone/>
              </a:pPr>
              <a:t>1</a:t>
            </a:fld>
            <a:endParaRPr lang="ru-RU" altLang="ru-RU">
              <a:latin typeface="Tahoma" pitchFamily="32" charset="0"/>
              <a:cs typeface="Tahoma" pitchFamily="32" charset="0"/>
            </a:endParaRPr>
          </a:p>
        </p:txBody>
      </p:sp>
      <p:sp>
        <p:nvSpPr>
          <p:cNvPr id="870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704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A6260F7-5193-4586-8406-4C60AA3CA951}" type="slidenum">
              <a:rPr lang="ru-RU" altLang="ru-RU" smtClean="0">
                <a:latin typeface="Tahoma" pitchFamily="32" charset="0"/>
              </a:rPr>
              <a:pPr eaLnBrk="1" hangingPunct="1">
                <a:spcBef>
                  <a:spcPct val="0"/>
                </a:spcBef>
              </a:pPr>
              <a:t>11</a:t>
            </a:fld>
            <a:endParaRPr lang="ru-RU" altLang="ru-RU" smtClean="0">
              <a:latin typeface="Tahoma" pitchFamily="32" charset="0"/>
            </a:endParaRPr>
          </a:p>
        </p:txBody>
      </p:sp>
      <p:sp>
        <p:nvSpPr>
          <p:cNvPr id="9728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A90D0B8D-E0A6-4B6A-A880-03180C4BB219}" type="slidenum">
              <a:rPr lang="ru-RU" altLang="ru-RU">
                <a:latin typeface="Tahoma" pitchFamily="32" charset="0"/>
                <a:cs typeface="Tahoma" pitchFamily="32" charset="0"/>
              </a:rPr>
              <a:pPr algn="r" eaLnBrk="1" hangingPunct="1">
                <a:spcBef>
                  <a:spcPct val="0"/>
                </a:spcBef>
                <a:buClrTx/>
                <a:buFontTx/>
                <a:buNone/>
              </a:pPr>
              <a:t>11</a:t>
            </a:fld>
            <a:endParaRPr lang="ru-RU" altLang="ru-RU">
              <a:latin typeface="Tahoma" pitchFamily="32" charset="0"/>
              <a:cs typeface="Tahoma" pitchFamily="32" charset="0"/>
            </a:endParaRPr>
          </a:p>
        </p:txBody>
      </p:sp>
      <p:sp>
        <p:nvSpPr>
          <p:cNvPr id="9728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728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97286" name="Text Box 4"/>
          <p:cNvSpPr txBox="1">
            <a:spLocks noChangeArrowheads="1"/>
          </p:cNvSpPr>
          <p:nvPr/>
        </p:nvSpPr>
        <p:spPr bwMode="auto">
          <a:xfrm>
            <a:off x="3841750" y="9428163"/>
            <a:ext cx="2938463"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CCF9A12-DED9-44B7-BAF9-ABBD7FA589D9}" type="slidenum">
              <a:rPr lang="ru-RU" altLang="ru-RU">
                <a:latin typeface="Tahoma" pitchFamily="32" charset="0"/>
              </a:rPr>
              <a:pPr algn="r" eaLnBrk="1" hangingPunct="1">
                <a:spcBef>
                  <a:spcPct val="0"/>
                </a:spcBef>
                <a:buClrTx/>
                <a:buFontTx/>
                <a:buNone/>
              </a:pPr>
              <a:t>11</a:t>
            </a:fld>
            <a:endParaRPr lang="ru-RU" altLang="ru-RU">
              <a:latin typeface="Tahoma" pitchFamily="3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BD1986D-4D86-42C6-8E20-7230E833AAE3}" type="slidenum">
              <a:rPr lang="ru-RU" altLang="ru-RU" smtClean="0">
                <a:latin typeface="Tahoma" pitchFamily="32" charset="0"/>
              </a:rPr>
              <a:pPr eaLnBrk="1" hangingPunct="1">
                <a:spcBef>
                  <a:spcPct val="0"/>
                </a:spcBef>
              </a:pPr>
              <a:t>12</a:t>
            </a:fld>
            <a:endParaRPr lang="ru-RU" altLang="ru-RU" smtClean="0">
              <a:latin typeface="Tahoma" pitchFamily="32" charset="0"/>
            </a:endParaRPr>
          </a:p>
        </p:txBody>
      </p:sp>
      <p:sp>
        <p:nvSpPr>
          <p:cNvPr id="9830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866C6F2B-0A6C-4566-94C8-FFF4441BD69B}" type="slidenum">
              <a:rPr lang="ru-RU" altLang="ru-RU">
                <a:latin typeface="Tahoma" pitchFamily="32" charset="0"/>
                <a:cs typeface="Tahoma" pitchFamily="32" charset="0"/>
              </a:rPr>
              <a:pPr algn="r" eaLnBrk="1" hangingPunct="1">
                <a:spcBef>
                  <a:spcPct val="0"/>
                </a:spcBef>
                <a:buClrTx/>
                <a:buFontTx/>
                <a:buNone/>
              </a:pPr>
              <a:t>12</a:t>
            </a:fld>
            <a:endParaRPr lang="ru-RU" altLang="ru-RU">
              <a:latin typeface="Tahoma" pitchFamily="32" charset="0"/>
              <a:cs typeface="Tahoma" pitchFamily="32" charset="0"/>
            </a:endParaRPr>
          </a:p>
        </p:txBody>
      </p:sp>
      <p:sp>
        <p:nvSpPr>
          <p:cNvPr id="9830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830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3DFAF96-B9DB-48BB-BB23-7E036536E19D}" type="slidenum">
              <a:rPr lang="ru-RU" altLang="ru-RU" smtClean="0">
                <a:latin typeface="Tahoma" pitchFamily="32" charset="0"/>
              </a:rPr>
              <a:pPr eaLnBrk="1" hangingPunct="1">
                <a:spcBef>
                  <a:spcPct val="0"/>
                </a:spcBef>
              </a:pPr>
              <a:t>16</a:t>
            </a:fld>
            <a:endParaRPr lang="ru-RU" altLang="ru-RU" smtClean="0">
              <a:latin typeface="Tahoma" pitchFamily="32" charset="0"/>
            </a:endParaRPr>
          </a:p>
        </p:txBody>
      </p:sp>
      <p:sp>
        <p:nvSpPr>
          <p:cNvPr id="10035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3808A9C-0554-4FE2-803F-968E77564AD8}" type="slidenum">
              <a:rPr lang="ru-RU" altLang="ru-RU">
                <a:latin typeface="Tahoma" pitchFamily="32" charset="0"/>
                <a:cs typeface="Tahoma" pitchFamily="32" charset="0"/>
              </a:rPr>
              <a:pPr algn="r" eaLnBrk="1" hangingPunct="1">
                <a:spcBef>
                  <a:spcPct val="0"/>
                </a:spcBef>
                <a:buClrTx/>
                <a:buFontTx/>
                <a:buNone/>
              </a:pPr>
              <a:t>16</a:t>
            </a:fld>
            <a:endParaRPr lang="ru-RU" altLang="ru-RU">
              <a:latin typeface="Tahoma" pitchFamily="32" charset="0"/>
              <a:cs typeface="Tahoma" pitchFamily="32" charset="0"/>
            </a:endParaRPr>
          </a:p>
        </p:txBody>
      </p:sp>
      <p:sp>
        <p:nvSpPr>
          <p:cNvPr id="10035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035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AD7FBB45-9A21-4978-8FF2-E5B1632E5AE9}" type="slidenum">
              <a:rPr lang="ru-RU" altLang="ru-RU" smtClean="0">
                <a:latin typeface="Tahoma" pitchFamily="32" charset="0"/>
              </a:rPr>
              <a:pPr eaLnBrk="1" hangingPunct="1">
                <a:spcBef>
                  <a:spcPct val="0"/>
                </a:spcBef>
              </a:pPr>
              <a:t>17</a:t>
            </a:fld>
            <a:endParaRPr lang="ru-RU" altLang="ru-RU" smtClean="0">
              <a:latin typeface="Tahoma" pitchFamily="32" charset="0"/>
            </a:endParaRPr>
          </a:p>
        </p:txBody>
      </p:sp>
      <p:sp>
        <p:nvSpPr>
          <p:cNvPr id="1669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E123DD-70D8-4D72-9548-A65E2F1FDBC8}" type="slidenum">
              <a:rPr lang="ru-RU" altLang="ru-RU">
                <a:latin typeface="Tahoma" pitchFamily="32" charset="0"/>
                <a:cs typeface="Tahoma" pitchFamily="32" charset="0"/>
              </a:rPr>
              <a:pPr algn="r" eaLnBrk="1" hangingPunct="1">
                <a:spcBef>
                  <a:spcPct val="0"/>
                </a:spcBef>
                <a:buClrTx/>
                <a:buFontTx/>
                <a:buNone/>
              </a:pPr>
              <a:t>17</a:t>
            </a:fld>
            <a:endParaRPr lang="ru-RU" altLang="ru-RU">
              <a:latin typeface="Tahoma" pitchFamily="32" charset="0"/>
              <a:cs typeface="Tahoma" pitchFamily="32" charset="0"/>
            </a:endParaRPr>
          </a:p>
        </p:txBody>
      </p:sp>
      <p:sp>
        <p:nvSpPr>
          <p:cNvPr id="1669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69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784B300C-E9FA-4738-863D-75F4C6D2D093}" type="slidenum">
              <a:rPr lang="ru-RU" altLang="ru-RU" smtClean="0">
                <a:latin typeface="Tahoma" pitchFamily="32" charset="0"/>
              </a:rPr>
              <a:pPr eaLnBrk="1" hangingPunct="1">
                <a:spcBef>
                  <a:spcPct val="0"/>
                </a:spcBef>
              </a:pPr>
              <a:t>18</a:t>
            </a:fld>
            <a:endParaRPr lang="ru-RU" altLang="ru-RU" smtClean="0">
              <a:latin typeface="Tahoma" pitchFamily="32" charset="0"/>
            </a:endParaRPr>
          </a:p>
        </p:txBody>
      </p:sp>
      <p:sp>
        <p:nvSpPr>
          <p:cNvPr id="10240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DFE01D57-5213-4EDA-8819-E4357DF90CC5}" type="slidenum">
              <a:rPr lang="ru-RU" altLang="ru-RU">
                <a:latin typeface="Tahoma" pitchFamily="32" charset="0"/>
                <a:cs typeface="Tahoma" pitchFamily="32" charset="0"/>
              </a:rPr>
              <a:pPr algn="r" eaLnBrk="1" hangingPunct="1">
                <a:spcBef>
                  <a:spcPct val="0"/>
                </a:spcBef>
                <a:buClrTx/>
                <a:buFontTx/>
                <a:buNone/>
              </a:pPr>
              <a:t>18</a:t>
            </a:fld>
            <a:endParaRPr lang="ru-RU" altLang="ru-RU">
              <a:latin typeface="Tahoma" pitchFamily="32" charset="0"/>
              <a:cs typeface="Tahoma" pitchFamily="32" charset="0"/>
            </a:endParaRPr>
          </a:p>
        </p:txBody>
      </p:sp>
      <p:sp>
        <p:nvSpPr>
          <p:cNvPr id="10240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240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9C058E4A-8DA4-4766-9864-557AE6E92626}" type="slidenum">
              <a:rPr lang="ru-RU" altLang="ru-RU" smtClean="0">
                <a:latin typeface="Tahoma" pitchFamily="32" charset="0"/>
              </a:rPr>
              <a:pPr eaLnBrk="1" hangingPunct="1">
                <a:spcBef>
                  <a:spcPct val="0"/>
                </a:spcBef>
              </a:pPr>
              <a:t>19</a:t>
            </a:fld>
            <a:endParaRPr lang="ru-RU" altLang="ru-RU" smtClean="0">
              <a:latin typeface="Tahoma" pitchFamily="32" charset="0"/>
            </a:endParaRPr>
          </a:p>
        </p:txBody>
      </p:sp>
      <p:sp>
        <p:nvSpPr>
          <p:cNvPr id="10342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FF329A8-0B7B-4634-A01E-28703D10A539}" type="slidenum">
              <a:rPr lang="ru-RU" altLang="ru-RU">
                <a:latin typeface="Tahoma" pitchFamily="32" charset="0"/>
                <a:cs typeface="Tahoma" pitchFamily="32" charset="0"/>
              </a:rPr>
              <a:pPr algn="r" eaLnBrk="1" hangingPunct="1">
                <a:spcBef>
                  <a:spcPct val="0"/>
                </a:spcBef>
                <a:buClrTx/>
                <a:buFontTx/>
                <a:buNone/>
              </a:pPr>
              <a:t>19</a:t>
            </a:fld>
            <a:endParaRPr lang="ru-RU" altLang="ru-RU">
              <a:latin typeface="Tahoma" pitchFamily="32" charset="0"/>
              <a:cs typeface="Tahoma" pitchFamily="32" charset="0"/>
            </a:endParaRPr>
          </a:p>
        </p:txBody>
      </p:sp>
      <p:sp>
        <p:nvSpPr>
          <p:cNvPr id="10342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342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771D4F09-6791-4E40-921B-774B19B28811}" type="slidenum">
              <a:rPr lang="ru-RU" altLang="ru-RU" smtClean="0">
                <a:latin typeface="Tahoma" pitchFamily="34" charset="0"/>
                <a:cs typeface="Tahoma" pitchFamily="34" charset="0"/>
              </a:rPr>
              <a:pPr eaLnBrk="1" hangingPunct="1">
                <a:spcBef>
                  <a:spcPct val="0"/>
                </a:spcBef>
                <a:buClrTx/>
                <a:buFontTx/>
                <a:buNone/>
                <a:defRPr/>
              </a:pPr>
              <a:t>20</a:t>
            </a:fld>
            <a:endParaRPr lang="ru-RU" altLang="ru-RU" smtClean="0">
              <a:latin typeface="Tahoma" pitchFamily="34" charset="0"/>
              <a:cs typeface="Tahoma" pitchFamily="34" charset="0"/>
            </a:endParaRPr>
          </a:p>
        </p:txBody>
      </p:sp>
      <p:sp>
        <p:nvSpPr>
          <p:cNvPr id="119811"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4DBB9ED-E4E6-4162-BB9B-2D5B21504E1A}"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ru-RU" altLang="ru-RU" sz="1200">
              <a:solidFill>
                <a:srgbClr val="000000"/>
              </a:solidFill>
              <a:cs typeface="Tahoma" pitchFamily="34" charset="0"/>
            </a:endParaRPr>
          </a:p>
        </p:txBody>
      </p:sp>
      <p:sp>
        <p:nvSpPr>
          <p:cNvPr id="11981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19813"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BC071174-EB30-4D6D-BDB2-A498A891C3EA}" type="slidenum">
              <a:rPr lang="ru-RU" altLang="ru-RU" smtClean="0">
                <a:latin typeface="Tahoma" pitchFamily="34" charset="0"/>
                <a:cs typeface="Tahoma" pitchFamily="34" charset="0"/>
              </a:rPr>
              <a:pPr eaLnBrk="1" hangingPunct="1">
                <a:spcBef>
                  <a:spcPct val="0"/>
                </a:spcBef>
                <a:buClrTx/>
                <a:buFontTx/>
                <a:buNone/>
                <a:defRPr/>
              </a:pPr>
              <a:t>21</a:t>
            </a:fld>
            <a:endParaRPr lang="ru-RU" altLang="ru-RU" smtClean="0">
              <a:latin typeface="Tahoma" pitchFamily="34" charset="0"/>
              <a:cs typeface="Tahoma" pitchFamily="34" charset="0"/>
            </a:endParaRPr>
          </a:p>
        </p:txBody>
      </p:sp>
      <p:sp>
        <p:nvSpPr>
          <p:cNvPr id="120835"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20836" name="Text Box 2"/>
          <p:cNvSpPr txBox="1">
            <a:spLocks noChangeArrowheads="1"/>
          </p:cNvSpPr>
          <p:nvPr/>
        </p:nvSpPr>
        <p:spPr bwMode="auto">
          <a:xfrm>
            <a:off x="677863" y="4714875"/>
            <a:ext cx="5421312" cy="4462463"/>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C29DE2CE-23E0-45C6-8BE4-EEEFE0B94879}" type="slidenum">
              <a:rPr lang="ru-RU" altLang="ru-RU" smtClean="0">
                <a:latin typeface="Tahoma" pitchFamily="32" charset="0"/>
              </a:rPr>
              <a:pPr eaLnBrk="1" hangingPunct="1">
                <a:spcBef>
                  <a:spcPct val="0"/>
                </a:spcBef>
              </a:pPr>
              <a:t>22</a:t>
            </a:fld>
            <a:endParaRPr lang="ru-RU" altLang="ru-RU" smtClean="0">
              <a:latin typeface="Tahoma" pitchFamily="32" charset="0"/>
            </a:endParaRPr>
          </a:p>
        </p:txBody>
      </p:sp>
      <p:sp>
        <p:nvSpPr>
          <p:cNvPr id="10649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EEDFBF3F-0578-45FB-A770-320AB1778F1F}" type="slidenum">
              <a:rPr lang="ru-RU" altLang="ru-RU">
                <a:latin typeface="Tahoma" pitchFamily="32" charset="0"/>
                <a:cs typeface="Tahoma" pitchFamily="32" charset="0"/>
              </a:rPr>
              <a:pPr algn="r" eaLnBrk="1" hangingPunct="1">
                <a:spcBef>
                  <a:spcPct val="0"/>
                </a:spcBef>
                <a:buClrTx/>
                <a:buFontTx/>
                <a:buNone/>
              </a:pPr>
              <a:t>22</a:t>
            </a:fld>
            <a:endParaRPr lang="ru-RU" altLang="ru-RU">
              <a:latin typeface="Tahoma" pitchFamily="32" charset="0"/>
              <a:cs typeface="Tahoma" pitchFamily="32" charset="0"/>
            </a:endParaRPr>
          </a:p>
        </p:txBody>
      </p:sp>
      <p:sp>
        <p:nvSpPr>
          <p:cNvPr id="1065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0650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B156B462-ADCA-40B7-885C-EC80D610E53A}" type="slidenum">
              <a:rPr lang="ru-RU" altLang="ru-RU" smtClean="0">
                <a:latin typeface="Tahoma" pitchFamily="34" charset="0"/>
                <a:cs typeface="Tahoma" pitchFamily="34" charset="0"/>
              </a:rPr>
              <a:pPr eaLnBrk="1" hangingPunct="1">
                <a:spcBef>
                  <a:spcPct val="0"/>
                </a:spcBef>
                <a:buClrTx/>
                <a:buFontTx/>
                <a:buNone/>
                <a:defRPr/>
              </a:pPr>
              <a:t>23</a:t>
            </a:fld>
            <a:endParaRPr lang="ru-RU" altLang="ru-RU" smtClean="0">
              <a:latin typeface="Tahoma" pitchFamily="34" charset="0"/>
              <a:cs typeface="Tahoma" pitchFamily="34" charset="0"/>
            </a:endParaRPr>
          </a:p>
        </p:txBody>
      </p:sp>
      <p:sp>
        <p:nvSpPr>
          <p:cNvPr id="12288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F6E5C74-7E46-4BB7-ADF8-D8AC5DA5C8D0}"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ru-RU" altLang="ru-RU" sz="1200">
              <a:solidFill>
                <a:srgbClr val="000000"/>
              </a:solidFill>
              <a:cs typeface="Tahoma" pitchFamily="34" charset="0"/>
            </a:endParaRPr>
          </a:p>
        </p:txBody>
      </p:sp>
      <p:sp>
        <p:nvSpPr>
          <p:cNvPr id="12288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288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FD317FC9-2DFB-465B-8C7F-56D97358B858}" type="slidenum">
              <a:rPr lang="ru-RU" altLang="ru-RU" smtClean="0">
                <a:latin typeface="Tahoma" pitchFamily="32" charset="0"/>
              </a:rPr>
              <a:pPr eaLnBrk="1" hangingPunct="1">
                <a:spcBef>
                  <a:spcPct val="0"/>
                </a:spcBef>
              </a:pPr>
              <a:t>2</a:t>
            </a:fld>
            <a:endParaRPr lang="ru-RU" altLang="ru-RU" smtClean="0">
              <a:latin typeface="Tahoma" pitchFamily="32" charset="0"/>
            </a:endParaRPr>
          </a:p>
        </p:txBody>
      </p:sp>
      <p:sp>
        <p:nvSpPr>
          <p:cNvPr id="8806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6AA8121-7917-45E2-A535-6A1691AF8763}" type="slidenum">
              <a:rPr lang="ru-RU" altLang="ru-RU">
                <a:latin typeface="Tahoma" pitchFamily="32" charset="0"/>
                <a:cs typeface="Tahoma" pitchFamily="32" charset="0"/>
              </a:rPr>
              <a:pPr algn="r" eaLnBrk="1" hangingPunct="1">
                <a:spcBef>
                  <a:spcPct val="0"/>
                </a:spcBef>
                <a:buClrTx/>
                <a:buFontTx/>
                <a:buNone/>
              </a:pPr>
              <a:t>2</a:t>
            </a:fld>
            <a:endParaRPr lang="ru-RU" altLang="ru-RU">
              <a:latin typeface="Tahoma" pitchFamily="32" charset="0"/>
              <a:cs typeface="Tahoma" pitchFamily="32" charset="0"/>
            </a:endParaRPr>
          </a:p>
        </p:txBody>
      </p:sp>
      <p:sp>
        <p:nvSpPr>
          <p:cNvPr id="8806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806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AA3573D-C8BA-4BBE-A620-E2BE7F8148D1}" type="slidenum">
              <a:rPr lang="ru-RU" altLang="ru-RU" smtClean="0">
                <a:latin typeface="Tahoma" pitchFamily="32" charset="0"/>
              </a:rPr>
              <a:pPr eaLnBrk="1" hangingPunct="1">
                <a:spcBef>
                  <a:spcPct val="0"/>
                </a:spcBef>
              </a:pPr>
              <a:t>49</a:t>
            </a:fld>
            <a:endParaRPr lang="ru-RU" altLang="ru-RU" smtClean="0">
              <a:latin typeface="Tahoma" pitchFamily="32" charset="0"/>
            </a:endParaRPr>
          </a:p>
        </p:txBody>
      </p:sp>
      <p:sp>
        <p:nvSpPr>
          <p:cNvPr id="120835"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20836"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05D1F16C-0C95-41DF-8370-20D63EA9F2F0}" type="slidenum">
              <a:rPr lang="ru-RU" altLang="ru-RU" smtClean="0">
                <a:latin typeface="Tahoma" pitchFamily="34" charset="0"/>
                <a:cs typeface="Tahoma" pitchFamily="34" charset="0"/>
              </a:rPr>
              <a:pPr eaLnBrk="1" hangingPunct="1">
                <a:spcBef>
                  <a:spcPct val="0"/>
                </a:spcBef>
                <a:buClrTx/>
                <a:buFontTx/>
                <a:buNone/>
                <a:defRPr/>
              </a:pPr>
              <a:t>50</a:t>
            </a:fld>
            <a:endParaRPr lang="ru-RU" altLang="ru-RU" smtClean="0">
              <a:latin typeface="Tahoma" pitchFamily="34" charset="0"/>
              <a:cs typeface="Tahoma" pitchFamily="34" charset="0"/>
            </a:endParaRPr>
          </a:p>
        </p:txBody>
      </p:sp>
      <p:sp>
        <p:nvSpPr>
          <p:cNvPr id="124931"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F3EE537-7620-4D65-8888-00033EADE441}"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50</a:t>
            </a:fld>
            <a:endParaRPr lang="ru-RU" altLang="ru-RU" sz="1200">
              <a:solidFill>
                <a:srgbClr val="000000"/>
              </a:solidFill>
              <a:cs typeface="Tahoma" pitchFamily="34" charset="0"/>
            </a:endParaRPr>
          </a:p>
        </p:txBody>
      </p:sp>
      <p:sp>
        <p:nvSpPr>
          <p:cNvPr id="12493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4933"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
        <p:nvSpPr>
          <p:cNvPr id="124934" name="Заметки 1"/>
          <p:cNvSpPr>
            <a:spLocks noGrp="1"/>
          </p:cNvSpPr>
          <p:nvPr>
            <p:ph type="body" idx="1"/>
          </p:nvPr>
        </p:nvSpPr>
        <p:spPr>
          <a:noFill/>
          <a:ln/>
        </p:spPr>
        <p:txBody>
          <a:bodyPr/>
          <a:lstStyle/>
          <a:p>
            <a:endParaRPr lang="ru-RU" altLang="ru-RU"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8216BCC4-6E8F-40DC-81A9-911D30CC8FB5}" type="slidenum">
              <a:rPr lang="ru-RU" altLang="ru-RU" smtClean="0">
                <a:latin typeface="Tahoma" pitchFamily="32" charset="0"/>
              </a:rPr>
              <a:pPr eaLnBrk="1" hangingPunct="1">
                <a:spcBef>
                  <a:spcPct val="0"/>
                </a:spcBef>
              </a:pPr>
              <a:t>54</a:t>
            </a:fld>
            <a:endParaRPr lang="ru-RU" altLang="ru-RU" smtClean="0">
              <a:latin typeface="Tahoma" pitchFamily="32" charset="0"/>
            </a:endParaRPr>
          </a:p>
        </p:txBody>
      </p:sp>
      <p:sp>
        <p:nvSpPr>
          <p:cNvPr id="12697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2698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F72A6B65-F489-4CCD-9DD2-3007BDEA883F}" type="slidenum">
              <a:rPr lang="ru-RU" altLang="ru-RU" smtClean="0">
                <a:latin typeface="Tahoma" pitchFamily="34" charset="0"/>
                <a:cs typeface="Tahoma" pitchFamily="34" charset="0"/>
              </a:rPr>
              <a:pPr eaLnBrk="1" hangingPunct="1">
                <a:spcBef>
                  <a:spcPct val="0"/>
                </a:spcBef>
                <a:buClrTx/>
                <a:buFontTx/>
                <a:buNone/>
                <a:defRPr/>
              </a:pPr>
              <a:t>56</a:t>
            </a:fld>
            <a:endParaRPr lang="ru-RU" altLang="ru-RU" smtClean="0">
              <a:latin typeface="Tahoma" pitchFamily="34" charset="0"/>
              <a:cs typeface="Tahoma" pitchFamily="34" charset="0"/>
            </a:endParaRPr>
          </a:p>
        </p:txBody>
      </p:sp>
      <p:sp>
        <p:nvSpPr>
          <p:cNvPr id="12697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E9BF17D-5DD5-4643-94E9-4E00E26B7000}"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56</a:t>
            </a:fld>
            <a:endParaRPr lang="ru-RU" altLang="ru-RU" sz="1200">
              <a:solidFill>
                <a:srgbClr val="000000"/>
              </a:solidFill>
              <a:cs typeface="Tahoma" pitchFamily="34" charset="0"/>
            </a:endParaRPr>
          </a:p>
        </p:txBody>
      </p:sp>
      <p:sp>
        <p:nvSpPr>
          <p:cNvPr id="12698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698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CCFC2552-A23C-4046-9244-0424F94FBF3E}" type="slidenum">
              <a:rPr lang="ru-RU" altLang="ru-RU" smtClean="0">
                <a:latin typeface="Tahoma" pitchFamily="34" charset="0"/>
                <a:cs typeface="Tahoma" pitchFamily="34" charset="0"/>
              </a:rPr>
              <a:pPr eaLnBrk="1" hangingPunct="1">
                <a:spcBef>
                  <a:spcPct val="0"/>
                </a:spcBef>
                <a:buClrTx/>
                <a:buFontTx/>
                <a:buNone/>
                <a:defRPr/>
              </a:pPr>
              <a:t>63</a:t>
            </a:fld>
            <a:endParaRPr lang="ru-RU" altLang="ru-RU" smtClean="0">
              <a:latin typeface="Tahoma" pitchFamily="34" charset="0"/>
              <a:cs typeface="Tahoma" pitchFamily="34" charset="0"/>
            </a:endParaRPr>
          </a:p>
        </p:txBody>
      </p:sp>
      <p:sp>
        <p:nvSpPr>
          <p:cNvPr id="12800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A0FDA8B-937B-47CA-828F-B9DB33CB9519}"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63</a:t>
            </a:fld>
            <a:endParaRPr lang="ru-RU" altLang="ru-RU" sz="1200">
              <a:solidFill>
                <a:srgbClr val="000000"/>
              </a:solidFill>
              <a:cs typeface="Tahoma" pitchFamily="34" charset="0"/>
            </a:endParaRPr>
          </a:p>
        </p:txBody>
      </p:sp>
      <p:sp>
        <p:nvSpPr>
          <p:cNvPr id="12800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800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05E40DD7-DD9B-4CEF-86CE-09268B0D430A}" type="slidenum">
              <a:rPr lang="ru-RU" altLang="ru-RU" smtClean="0">
                <a:latin typeface="Tahoma" pitchFamily="34" charset="0"/>
                <a:cs typeface="Tahoma" pitchFamily="34" charset="0"/>
              </a:rPr>
              <a:pPr eaLnBrk="1" hangingPunct="1">
                <a:spcBef>
                  <a:spcPct val="0"/>
                </a:spcBef>
                <a:buClrTx/>
                <a:buFontTx/>
                <a:buNone/>
                <a:defRPr/>
              </a:pPr>
              <a:t>64</a:t>
            </a:fld>
            <a:endParaRPr lang="ru-RU" altLang="ru-RU" smtClean="0">
              <a:latin typeface="Tahoma" pitchFamily="34" charset="0"/>
              <a:cs typeface="Tahoma" pitchFamily="34" charset="0"/>
            </a:endParaRPr>
          </a:p>
        </p:txBody>
      </p:sp>
      <p:sp>
        <p:nvSpPr>
          <p:cNvPr id="129027"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C10AA85-3718-4C79-886C-34BC7D4461F4}"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64</a:t>
            </a:fld>
            <a:endParaRPr lang="ru-RU" altLang="ru-RU" sz="1200">
              <a:solidFill>
                <a:srgbClr val="000000"/>
              </a:solidFill>
              <a:cs typeface="Tahoma" pitchFamily="34" charset="0"/>
            </a:endParaRPr>
          </a:p>
        </p:txBody>
      </p:sp>
      <p:sp>
        <p:nvSpPr>
          <p:cNvPr id="12902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29029"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3DD7F655-7AAF-4953-916E-4E65BC571E85}" type="slidenum">
              <a:rPr lang="ru-RU" altLang="ru-RU" smtClean="0">
                <a:latin typeface="Tahoma" pitchFamily="32" charset="0"/>
              </a:rPr>
              <a:pPr eaLnBrk="1" hangingPunct="1">
                <a:spcBef>
                  <a:spcPct val="0"/>
                </a:spcBef>
              </a:pPr>
              <a:t>66</a:t>
            </a:fld>
            <a:endParaRPr lang="ru-RU" altLang="ru-RU" smtClean="0">
              <a:latin typeface="Tahoma" pitchFamily="32" charset="0"/>
            </a:endParaRPr>
          </a:p>
        </p:txBody>
      </p:sp>
      <p:sp>
        <p:nvSpPr>
          <p:cNvPr id="13517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FA0D413-A07C-46CC-BC69-61E533EDF791}" type="slidenum">
              <a:rPr lang="ru-RU" altLang="ru-RU">
                <a:latin typeface="Tahoma" pitchFamily="32" charset="0"/>
                <a:cs typeface="Tahoma" pitchFamily="32" charset="0"/>
              </a:rPr>
              <a:pPr algn="r" eaLnBrk="1" hangingPunct="1">
                <a:spcBef>
                  <a:spcPct val="0"/>
                </a:spcBef>
                <a:buClrTx/>
                <a:buFontTx/>
                <a:buNone/>
              </a:pPr>
              <a:t>66</a:t>
            </a:fld>
            <a:endParaRPr lang="ru-RU" altLang="ru-RU">
              <a:latin typeface="Tahoma" pitchFamily="32" charset="0"/>
              <a:cs typeface="Tahoma" pitchFamily="32" charset="0"/>
            </a:endParaRPr>
          </a:p>
        </p:txBody>
      </p:sp>
      <p:sp>
        <p:nvSpPr>
          <p:cNvPr id="13517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517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AD7FBB45-9A21-4978-8FF2-E5B1632E5AE9}" type="slidenum">
              <a:rPr lang="ru-RU" altLang="ru-RU" smtClean="0">
                <a:latin typeface="Tahoma" pitchFamily="32" charset="0"/>
              </a:rPr>
              <a:pPr eaLnBrk="1" hangingPunct="1">
                <a:spcBef>
                  <a:spcPct val="0"/>
                </a:spcBef>
              </a:pPr>
              <a:t>67</a:t>
            </a:fld>
            <a:endParaRPr lang="ru-RU" altLang="ru-RU" smtClean="0">
              <a:latin typeface="Tahoma" pitchFamily="32" charset="0"/>
            </a:endParaRPr>
          </a:p>
        </p:txBody>
      </p:sp>
      <p:sp>
        <p:nvSpPr>
          <p:cNvPr id="1669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E123DD-70D8-4D72-9548-A65E2F1FDBC8}" type="slidenum">
              <a:rPr lang="ru-RU" altLang="ru-RU">
                <a:latin typeface="Tahoma" pitchFamily="32" charset="0"/>
                <a:cs typeface="Tahoma" pitchFamily="32" charset="0"/>
              </a:rPr>
              <a:pPr algn="r" eaLnBrk="1" hangingPunct="1">
                <a:spcBef>
                  <a:spcPct val="0"/>
                </a:spcBef>
                <a:buClrTx/>
                <a:buFontTx/>
                <a:buNone/>
              </a:pPr>
              <a:t>67</a:t>
            </a:fld>
            <a:endParaRPr lang="ru-RU" altLang="ru-RU">
              <a:latin typeface="Tahoma" pitchFamily="32" charset="0"/>
              <a:cs typeface="Tahoma" pitchFamily="32" charset="0"/>
            </a:endParaRPr>
          </a:p>
        </p:txBody>
      </p:sp>
      <p:sp>
        <p:nvSpPr>
          <p:cNvPr id="1669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69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27CE24B-FED9-48E1-888C-FA2336A20309}" type="slidenum">
              <a:rPr lang="ru-RU" altLang="ru-RU" smtClean="0">
                <a:latin typeface="Tahoma" pitchFamily="34" charset="0"/>
                <a:cs typeface="Tahoma" pitchFamily="34" charset="0"/>
              </a:rPr>
              <a:pPr eaLnBrk="1" hangingPunct="1">
                <a:spcBef>
                  <a:spcPct val="0"/>
                </a:spcBef>
                <a:buClrTx/>
                <a:buFontTx/>
                <a:buNone/>
                <a:defRPr/>
              </a:pPr>
              <a:t>71</a:t>
            </a:fld>
            <a:endParaRPr lang="ru-RU" altLang="ru-RU" smtClean="0">
              <a:latin typeface="Tahoma" pitchFamily="34" charset="0"/>
              <a:cs typeface="Tahoma" pitchFamily="34" charset="0"/>
            </a:endParaRPr>
          </a:p>
        </p:txBody>
      </p:sp>
      <p:sp>
        <p:nvSpPr>
          <p:cNvPr id="131075"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F5E8F9D-3BE1-488B-914E-8D7A541B45F7}"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71</a:t>
            </a:fld>
            <a:endParaRPr lang="ru-RU" altLang="ru-RU" sz="1200">
              <a:solidFill>
                <a:srgbClr val="000000"/>
              </a:solidFill>
              <a:cs typeface="Tahoma" pitchFamily="34" charset="0"/>
            </a:endParaRPr>
          </a:p>
        </p:txBody>
      </p:sp>
      <p:sp>
        <p:nvSpPr>
          <p:cNvPr id="13107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1077"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D420BF2-CD3F-4B17-9941-4D985C5EEDF8}" type="slidenum">
              <a:rPr lang="ru-RU" altLang="ru-RU" smtClean="0">
                <a:latin typeface="Tahoma" pitchFamily="34" charset="0"/>
                <a:cs typeface="Tahoma" pitchFamily="34" charset="0"/>
              </a:rPr>
              <a:pPr eaLnBrk="1" hangingPunct="1">
                <a:spcBef>
                  <a:spcPct val="0"/>
                </a:spcBef>
                <a:buClrTx/>
                <a:buFontTx/>
                <a:buNone/>
                <a:defRPr/>
              </a:pPr>
              <a:t>72</a:t>
            </a:fld>
            <a:endParaRPr lang="ru-RU" altLang="ru-RU" smtClean="0">
              <a:latin typeface="Tahoma" pitchFamily="34" charset="0"/>
              <a:cs typeface="Tahoma" pitchFamily="34" charset="0"/>
            </a:endParaRPr>
          </a:p>
        </p:txBody>
      </p:sp>
      <p:sp>
        <p:nvSpPr>
          <p:cNvPr id="13209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C053F65-E642-4A4B-8859-425A2A7FEBDD}"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72</a:t>
            </a:fld>
            <a:endParaRPr lang="ru-RU" altLang="ru-RU" sz="1200">
              <a:solidFill>
                <a:srgbClr val="000000"/>
              </a:solidFill>
              <a:cs typeface="Tahoma" pitchFamily="34" charset="0"/>
            </a:endParaRPr>
          </a:p>
        </p:txBody>
      </p:sp>
      <p:sp>
        <p:nvSpPr>
          <p:cNvPr id="1321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210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0AF6EF6-305B-4CC3-A5E5-D7CD8836E7DB}" type="slidenum">
              <a:rPr lang="ru-RU" altLang="ru-RU" smtClean="0">
                <a:latin typeface="Tahoma" pitchFamily="32" charset="0"/>
              </a:rPr>
              <a:pPr eaLnBrk="1" hangingPunct="1">
                <a:spcBef>
                  <a:spcPct val="0"/>
                </a:spcBef>
              </a:pPr>
              <a:t>3</a:t>
            </a:fld>
            <a:endParaRPr lang="ru-RU" altLang="ru-RU" smtClean="0">
              <a:latin typeface="Tahoma" pitchFamily="32" charset="0"/>
            </a:endParaRPr>
          </a:p>
        </p:txBody>
      </p:sp>
      <p:sp>
        <p:nvSpPr>
          <p:cNvPr id="89091"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49FB5C7C-41C2-4B6A-A8BC-BA78CD1C2FF9}" type="slidenum">
              <a:rPr lang="ru-RU" altLang="ru-RU">
                <a:latin typeface="Tahoma" pitchFamily="32" charset="0"/>
                <a:cs typeface="Tahoma" pitchFamily="32" charset="0"/>
              </a:rPr>
              <a:pPr algn="r" eaLnBrk="1" hangingPunct="1">
                <a:spcBef>
                  <a:spcPct val="0"/>
                </a:spcBef>
                <a:buClrTx/>
                <a:buFontTx/>
                <a:buNone/>
              </a:pPr>
              <a:t>3</a:t>
            </a:fld>
            <a:endParaRPr lang="ru-RU" altLang="ru-RU">
              <a:latin typeface="Tahoma" pitchFamily="32" charset="0"/>
              <a:cs typeface="Tahoma" pitchFamily="32" charset="0"/>
            </a:endParaRPr>
          </a:p>
        </p:txBody>
      </p:sp>
      <p:sp>
        <p:nvSpPr>
          <p:cNvPr id="8909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89093"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DC3855E2-9D5B-4E11-892A-1EDC611003EB}" type="slidenum">
              <a:rPr lang="ru-RU" altLang="ru-RU" smtClean="0">
                <a:latin typeface="Tahoma" pitchFamily="34" charset="0"/>
                <a:cs typeface="Tahoma" pitchFamily="34" charset="0"/>
              </a:rPr>
              <a:pPr eaLnBrk="1" hangingPunct="1">
                <a:spcBef>
                  <a:spcPct val="0"/>
                </a:spcBef>
                <a:buClrTx/>
                <a:buFontTx/>
                <a:buNone/>
                <a:defRPr/>
              </a:pPr>
              <a:t>73</a:t>
            </a:fld>
            <a:endParaRPr lang="ru-RU" altLang="ru-RU" smtClean="0">
              <a:latin typeface="Tahoma" pitchFamily="34" charset="0"/>
              <a:cs typeface="Tahoma" pitchFamily="34" charset="0"/>
            </a:endParaRPr>
          </a:p>
        </p:txBody>
      </p:sp>
      <p:sp>
        <p:nvSpPr>
          <p:cNvPr id="13312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5766F32-A7A8-4A8B-A12C-34919DD7082F}"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73</a:t>
            </a:fld>
            <a:endParaRPr lang="ru-RU" altLang="ru-RU" sz="1200">
              <a:solidFill>
                <a:srgbClr val="000000"/>
              </a:solidFill>
              <a:cs typeface="Tahoma" pitchFamily="34" charset="0"/>
            </a:endParaRPr>
          </a:p>
        </p:txBody>
      </p:sp>
      <p:sp>
        <p:nvSpPr>
          <p:cNvPr id="13312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312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2A39DA6D-30D3-48A4-B881-1ACC9D3E9645}" type="slidenum">
              <a:rPr lang="ru-RU" altLang="ru-RU" smtClean="0">
                <a:latin typeface="Tahoma" pitchFamily="34" charset="0"/>
                <a:cs typeface="Tahoma" pitchFamily="34" charset="0"/>
              </a:rPr>
              <a:pPr eaLnBrk="1" hangingPunct="1">
                <a:spcBef>
                  <a:spcPct val="0"/>
                </a:spcBef>
                <a:buClrTx/>
                <a:buFontTx/>
                <a:buNone/>
                <a:defRPr/>
              </a:pPr>
              <a:t>74</a:t>
            </a:fld>
            <a:endParaRPr lang="ru-RU" altLang="ru-RU" smtClean="0">
              <a:latin typeface="Tahoma" pitchFamily="34" charset="0"/>
              <a:cs typeface="Tahoma" pitchFamily="34" charset="0"/>
            </a:endParaRPr>
          </a:p>
        </p:txBody>
      </p:sp>
      <p:sp>
        <p:nvSpPr>
          <p:cNvPr id="135171"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868670B-5DED-4639-879C-9105D614D7CD}"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74</a:t>
            </a:fld>
            <a:endParaRPr lang="ru-RU" altLang="ru-RU" sz="1200">
              <a:solidFill>
                <a:srgbClr val="000000"/>
              </a:solidFill>
              <a:cs typeface="Tahoma" pitchFamily="34" charset="0"/>
            </a:endParaRPr>
          </a:p>
        </p:txBody>
      </p:sp>
      <p:sp>
        <p:nvSpPr>
          <p:cNvPr id="13517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5173"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4D2AA1B4-D245-426A-ABBD-9F2D3A35246A}" type="slidenum">
              <a:rPr lang="ru-RU" altLang="ru-RU" smtClean="0">
                <a:latin typeface="Tahoma" pitchFamily="34" charset="0"/>
                <a:cs typeface="Tahoma" pitchFamily="34" charset="0"/>
              </a:rPr>
              <a:pPr eaLnBrk="1" hangingPunct="1">
                <a:spcBef>
                  <a:spcPct val="0"/>
                </a:spcBef>
                <a:buClrTx/>
                <a:buFontTx/>
                <a:buNone/>
                <a:defRPr/>
              </a:pPr>
              <a:t>75</a:t>
            </a:fld>
            <a:endParaRPr lang="ru-RU" altLang="ru-RU" smtClean="0">
              <a:latin typeface="Tahoma" pitchFamily="34" charset="0"/>
              <a:cs typeface="Tahoma" pitchFamily="34" charset="0"/>
            </a:endParaRPr>
          </a:p>
        </p:txBody>
      </p:sp>
      <p:sp>
        <p:nvSpPr>
          <p:cNvPr id="136195"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3E13D01-404F-42FC-B3FB-3B45497E52D6}"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75</a:t>
            </a:fld>
            <a:endParaRPr lang="ru-RU" altLang="ru-RU" sz="1200">
              <a:solidFill>
                <a:srgbClr val="000000"/>
              </a:solidFill>
              <a:cs typeface="Tahoma" pitchFamily="34" charset="0"/>
            </a:endParaRPr>
          </a:p>
        </p:txBody>
      </p:sp>
      <p:sp>
        <p:nvSpPr>
          <p:cNvPr id="13619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6197"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1C11A1E1-B53A-4246-AC9E-F3D8AA978E05}" type="slidenum">
              <a:rPr lang="ru-RU" altLang="ru-RU" smtClean="0">
                <a:latin typeface="Tahoma" pitchFamily="34" charset="0"/>
                <a:cs typeface="Tahoma" pitchFamily="34" charset="0"/>
              </a:rPr>
              <a:pPr eaLnBrk="1" hangingPunct="1">
                <a:spcBef>
                  <a:spcPct val="0"/>
                </a:spcBef>
                <a:buClrTx/>
                <a:buFontTx/>
                <a:buNone/>
                <a:defRPr/>
              </a:pPr>
              <a:t>76</a:t>
            </a:fld>
            <a:endParaRPr lang="ru-RU" altLang="ru-RU" smtClean="0">
              <a:latin typeface="Tahoma" pitchFamily="34" charset="0"/>
              <a:cs typeface="Tahoma" pitchFamily="34" charset="0"/>
            </a:endParaRPr>
          </a:p>
        </p:txBody>
      </p:sp>
      <p:sp>
        <p:nvSpPr>
          <p:cNvPr id="134147"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5C927B1-61F8-49A8-8640-ACF3AF18643F}"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76</a:t>
            </a:fld>
            <a:endParaRPr lang="ru-RU" altLang="ru-RU" sz="1200">
              <a:solidFill>
                <a:srgbClr val="000000"/>
              </a:solidFill>
              <a:cs typeface="Tahoma" pitchFamily="34" charset="0"/>
            </a:endParaRPr>
          </a:p>
        </p:txBody>
      </p:sp>
      <p:sp>
        <p:nvSpPr>
          <p:cNvPr id="13414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4149"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FF1D27A2-EBB6-4940-8CA5-91B1DB369A7C}" type="slidenum">
              <a:rPr lang="ru-RU" altLang="ru-RU" smtClean="0">
                <a:latin typeface="Tahoma" pitchFamily="34" charset="0"/>
                <a:cs typeface="Tahoma" pitchFamily="34" charset="0"/>
              </a:rPr>
              <a:pPr eaLnBrk="1" hangingPunct="1">
                <a:spcBef>
                  <a:spcPct val="0"/>
                </a:spcBef>
                <a:buClrTx/>
                <a:buFontTx/>
                <a:buNone/>
                <a:defRPr/>
              </a:pPr>
              <a:t>77</a:t>
            </a:fld>
            <a:endParaRPr lang="ru-RU" altLang="ru-RU" smtClean="0">
              <a:latin typeface="Tahoma" pitchFamily="34" charset="0"/>
              <a:cs typeface="Tahoma" pitchFamily="34" charset="0"/>
            </a:endParaRPr>
          </a:p>
        </p:txBody>
      </p:sp>
      <p:sp>
        <p:nvSpPr>
          <p:cNvPr id="13721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EE65B78-EF29-4231-A1FA-8BBFC86A71E9}"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77</a:t>
            </a:fld>
            <a:endParaRPr lang="ru-RU" altLang="ru-RU" sz="1200">
              <a:solidFill>
                <a:srgbClr val="000000"/>
              </a:solidFill>
              <a:cs typeface="Tahoma" pitchFamily="34" charset="0"/>
            </a:endParaRPr>
          </a:p>
        </p:txBody>
      </p:sp>
      <p:sp>
        <p:nvSpPr>
          <p:cNvPr id="13722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722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DEA8541A-942E-4FF5-930E-6D4726F84970}" type="slidenum">
              <a:rPr lang="ru-RU" altLang="ru-RU" smtClean="0">
                <a:latin typeface="Tahoma" pitchFamily="34" charset="0"/>
                <a:cs typeface="Tahoma" pitchFamily="34" charset="0"/>
              </a:rPr>
              <a:pPr eaLnBrk="1" hangingPunct="1">
                <a:spcBef>
                  <a:spcPct val="0"/>
                </a:spcBef>
                <a:buClrTx/>
                <a:buFontTx/>
                <a:buNone/>
                <a:defRPr/>
              </a:pPr>
              <a:t>78</a:t>
            </a:fld>
            <a:endParaRPr lang="ru-RU" altLang="ru-RU" smtClean="0">
              <a:latin typeface="Tahoma" pitchFamily="34" charset="0"/>
              <a:cs typeface="Tahoma" pitchFamily="34" charset="0"/>
            </a:endParaRPr>
          </a:p>
        </p:txBody>
      </p:sp>
      <p:sp>
        <p:nvSpPr>
          <p:cNvPr id="13824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9C7602C-D467-4300-9DC0-07FE53FAF515}"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78</a:t>
            </a:fld>
            <a:endParaRPr lang="ru-RU" altLang="ru-RU" sz="1200">
              <a:solidFill>
                <a:srgbClr val="000000"/>
              </a:solidFill>
              <a:cs typeface="Tahoma" pitchFamily="34" charset="0"/>
            </a:endParaRPr>
          </a:p>
        </p:txBody>
      </p:sp>
      <p:sp>
        <p:nvSpPr>
          <p:cNvPr id="13824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824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284F872-46DB-484F-95DD-61B85966C27D}" type="slidenum">
              <a:rPr lang="ru-RU" altLang="ru-RU" smtClean="0">
                <a:latin typeface="Tahoma" pitchFamily="34" charset="0"/>
                <a:cs typeface="Tahoma" pitchFamily="34" charset="0"/>
              </a:rPr>
              <a:pPr eaLnBrk="1" hangingPunct="1">
                <a:spcBef>
                  <a:spcPct val="0"/>
                </a:spcBef>
                <a:buClrTx/>
                <a:buFontTx/>
                <a:buNone/>
                <a:defRPr/>
              </a:pPr>
              <a:t>79</a:t>
            </a:fld>
            <a:endParaRPr lang="ru-RU" altLang="ru-RU" smtClean="0">
              <a:latin typeface="Tahoma" pitchFamily="34" charset="0"/>
              <a:cs typeface="Tahoma" pitchFamily="34" charset="0"/>
            </a:endParaRPr>
          </a:p>
        </p:txBody>
      </p:sp>
      <p:sp>
        <p:nvSpPr>
          <p:cNvPr id="139267"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0CA636A-C4EA-469E-AD86-C25DCF73513C}"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79</a:t>
            </a:fld>
            <a:endParaRPr lang="ru-RU" altLang="ru-RU" sz="1200">
              <a:solidFill>
                <a:srgbClr val="000000"/>
              </a:solidFill>
              <a:cs typeface="Tahoma" pitchFamily="34" charset="0"/>
            </a:endParaRPr>
          </a:p>
        </p:txBody>
      </p:sp>
      <p:sp>
        <p:nvSpPr>
          <p:cNvPr id="13926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39269"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50ED2F5-38A0-40DE-B6F7-0E75C02A6BD9}" type="slidenum">
              <a:rPr lang="ru-RU" altLang="ru-RU" smtClean="0">
                <a:latin typeface="Tahoma" pitchFamily="34" charset="0"/>
                <a:cs typeface="Tahoma" pitchFamily="34" charset="0"/>
              </a:rPr>
              <a:pPr eaLnBrk="1" hangingPunct="1">
                <a:spcBef>
                  <a:spcPct val="0"/>
                </a:spcBef>
                <a:buClrTx/>
                <a:buFontTx/>
                <a:buNone/>
                <a:defRPr/>
              </a:pPr>
              <a:t>80</a:t>
            </a:fld>
            <a:endParaRPr lang="ru-RU" altLang="ru-RU" smtClean="0">
              <a:latin typeface="Tahoma" pitchFamily="34" charset="0"/>
              <a:cs typeface="Tahoma" pitchFamily="34" charset="0"/>
            </a:endParaRPr>
          </a:p>
        </p:txBody>
      </p:sp>
      <p:sp>
        <p:nvSpPr>
          <p:cNvPr id="140291"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B4DC981-000A-4D7C-B0D2-42508887E8C3}"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80</a:t>
            </a:fld>
            <a:endParaRPr lang="ru-RU" altLang="ru-RU" sz="1200">
              <a:solidFill>
                <a:srgbClr val="000000"/>
              </a:solidFill>
              <a:cs typeface="Tahoma" pitchFamily="34" charset="0"/>
            </a:endParaRPr>
          </a:p>
        </p:txBody>
      </p:sp>
      <p:sp>
        <p:nvSpPr>
          <p:cNvPr id="14029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0293"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4E9858DB-C4DB-4BD9-B0F4-2A20CA3D578A}" type="slidenum">
              <a:rPr lang="ru-RU" altLang="ru-RU" smtClean="0">
                <a:latin typeface="Tahoma" pitchFamily="34" charset="0"/>
                <a:cs typeface="Tahoma" pitchFamily="34" charset="0"/>
              </a:rPr>
              <a:pPr eaLnBrk="1" hangingPunct="1">
                <a:spcBef>
                  <a:spcPct val="0"/>
                </a:spcBef>
                <a:buClrTx/>
                <a:buFontTx/>
                <a:buNone/>
                <a:defRPr/>
              </a:pPr>
              <a:t>81</a:t>
            </a:fld>
            <a:endParaRPr lang="ru-RU" altLang="ru-RU" smtClean="0">
              <a:latin typeface="Tahoma" pitchFamily="34" charset="0"/>
              <a:cs typeface="Tahoma" pitchFamily="34" charset="0"/>
            </a:endParaRPr>
          </a:p>
        </p:txBody>
      </p:sp>
      <p:sp>
        <p:nvSpPr>
          <p:cNvPr id="141315"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A5899B8-2BEF-4FD9-9FFE-A5DEA0995570}"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81</a:t>
            </a:fld>
            <a:endParaRPr lang="ru-RU" altLang="ru-RU" sz="1200">
              <a:solidFill>
                <a:srgbClr val="000000"/>
              </a:solidFill>
              <a:cs typeface="Tahoma" pitchFamily="34" charset="0"/>
            </a:endParaRPr>
          </a:p>
        </p:txBody>
      </p:sp>
      <p:sp>
        <p:nvSpPr>
          <p:cNvPr id="1413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1317"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2326E2A5-BB8B-4383-A874-CA7BCDC06B37}" type="slidenum">
              <a:rPr lang="ru-RU" altLang="ru-RU" smtClean="0">
                <a:latin typeface="Tahoma" pitchFamily="34" charset="0"/>
                <a:cs typeface="Tahoma" pitchFamily="34" charset="0"/>
              </a:rPr>
              <a:pPr eaLnBrk="1" hangingPunct="1">
                <a:spcBef>
                  <a:spcPct val="0"/>
                </a:spcBef>
                <a:buClrTx/>
                <a:buFontTx/>
                <a:buNone/>
                <a:defRPr/>
              </a:pPr>
              <a:t>82</a:t>
            </a:fld>
            <a:endParaRPr lang="ru-RU" altLang="ru-RU" smtClean="0">
              <a:latin typeface="Tahoma" pitchFamily="34" charset="0"/>
              <a:cs typeface="Tahoma" pitchFamily="34" charset="0"/>
            </a:endParaRPr>
          </a:p>
        </p:txBody>
      </p:sp>
      <p:sp>
        <p:nvSpPr>
          <p:cNvPr id="14233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1A1E57C-A18D-43C5-A0F5-F5B5BD68E7A9}"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82</a:t>
            </a:fld>
            <a:endParaRPr lang="ru-RU" altLang="ru-RU" sz="1200">
              <a:solidFill>
                <a:srgbClr val="000000"/>
              </a:solidFill>
              <a:cs typeface="Tahoma" pitchFamily="34" charset="0"/>
            </a:endParaRPr>
          </a:p>
        </p:txBody>
      </p:sp>
      <p:sp>
        <p:nvSpPr>
          <p:cNvPr id="14234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234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B80CADF-3CD6-4F86-A063-31A657494292}" type="slidenum">
              <a:rPr lang="ru-RU" altLang="ru-RU" smtClean="0">
                <a:latin typeface="Tahoma" pitchFamily="32" charset="0"/>
              </a:rPr>
              <a:pPr eaLnBrk="1" hangingPunct="1">
                <a:spcBef>
                  <a:spcPct val="0"/>
                </a:spcBef>
              </a:pPr>
              <a:t>4</a:t>
            </a:fld>
            <a:endParaRPr lang="ru-RU" altLang="ru-RU" smtClean="0">
              <a:latin typeface="Tahoma" pitchFamily="32" charset="0"/>
            </a:endParaRPr>
          </a:p>
        </p:txBody>
      </p:sp>
      <p:sp>
        <p:nvSpPr>
          <p:cNvPr id="901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2BE6A105-89EB-4DC3-B0B3-D7B64E0F0DFC}" type="slidenum">
              <a:rPr lang="ru-RU" altLang="ru-RU">
                <a:latin typeface="Tahoma" pitchFamily="32" charset="0"/>
                <a:cs typeface="Tahoma" pitchFamily="32" charset="0"/>
              </a:rPr>
              <a:pPr algn="r" eaLnBrk="1" hangingPunct="1">
                <a:spcBef>
                  <a:spcPct val="0"/>
                </a:spcBef>
                <a:buClrTx/>
                <a:buFontTx/>
                <a:buNone/>
              </a:pPr>
              <a:t>4</a:t>
            </a:fld>
            <a:endParaRPr lang="ru-RU" altLang="ru-RU">
              <a:latin typeface="Tahoma" pitchFamily="32" charset="0"/>
              <a:cs typeface="Tahoma" pitchFamily="32" charset="0"/>
            </a:endParaRPr>
          </a:p>
        </p:txBody>
      </p:sp>
      <p:sp>
        <p:nvSpPr>
          <p:cNvPr id="901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01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90118" name="Text Box 4"/>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1EFCABA4-CEB0-47BC-AF49-8C642055C8C2}" type="slidenum">
              <a:rPr lang="ru-RU" altLang="ru-RU" smtClean="0">
                <a:latin typeface="Tahoma" pitchFamily="34" charset="0"/>
                <a:cs typeface="Tahoma" pitchFamily="34" charset="0"/>
              </a:rPr>
              <a:pPr eaLnBrk="1" hangingPunct="1">
                <a:spcBef>
                  <a:spcPct val="0"/>
                </a:spcBef>
                <a:buClrTx/>
                <a:buFontTx/>
                <a:buNone/>
                <a:defRPr/>
              </a:pPr>
              <a:t>83</a:t>
            </a:fld>
            <a:endParaRPr lang="ru-RU" altLang="ru-RU" smtClean="0">
              <a:latin typeface="Tahoma" pitchFamily="34" charset="0"/>
              <a:cs typeface="Tahoma" pitchFamily="34" charset="0"/>
            </a:endParaRPr>
          </a:p>
        </p:txBody>
      </p:sp>
      <p:sp>
        <p:nvSpPr>
          <p:cNvPr id="14336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F715AF2-5B18-4D06-A49E-02D4AD737C77}"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83</a:t>
            </a:fld>
            <a:endParaRPr lang="ru-RU" altLang="ru-RU" sz="1200">
              <a:solidFill>
                <a:srgbClr val="000000"/>
              </a:solidFill>
              <a:cs typeface="Tahoma" pitchFamily="34" charset="0"/>
            </a:endParaRPr>
          </a:p>
        </p:txBody>
      </p:sp>
      <p:sp>
        <p:nvSpPr>
          <p:cNvPr id="14336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336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5BE974AB-5EE0-42DA-9C4A-C3E6685330F0}" type="slidenum">
              <a:rPr lang="ru-RU" altLang="ru-RU" smtClean="0">
                <a:latin typeface="Tahoma" pitchFamily="34" charset="0"/>
                <a:cs typeface="Tahoma" pitchFamily="34" charset="0"/>
              </a:rPr>
              <a:pPr eaLnBrk="1" hangingPunct="1">
                <a:spcBef>
                  <a:spcPct val="0"/>
                </a:spcBef>
                <a:buClrTx/>
                <a:buFontTx/>
                <a:buNone/>
                <a:defRPr/>
              </a:pPr>
              <a:t>84</a:t>
            </a:fld>
            <a:endParaRPr lang="ru-RU" altLang="ru-RU" smtClean="0">
              <a:latin typeface="Tahoma" pitchFamily="34" charset="0"/>
              <a:cs typeface="Tahoma" pitchFamily="34" charset="0"/>
            </a:endParaRPr>
          </a:p>
        </p:txBody>
      </p:sp>
      <p:sp>
        <p:nvSpPr>
          <p:cNvPr id="144387"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9A91222-DA77-4DB9-9574-24416ADC3EAF}"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84</a:t>
            </a:fld>
            <a:endParaRPr lang="ru-RU" altLang="ru-RU" sz="1200">
              <a:solidFill>
                <a:srgbClr val="000000"/>
              </a:solidFill>
              <a:cs typeface="Tahoma" pitchFamily="34" charset="0"/>
            </a:endParaRPr>
          </a:p>
        </p:txBody>
      </p:sp>
      <p:sp>
        <p:nvSpPr>
          <p:cNvPr id="14438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4389"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57B75D5D-8F81-4D00-B96A-52A7FAC9F20E}" type="slidenum">
              <a:rPr lang="ru-RU" altLang="ru-RU" smtClean="0">
                <a:latin typeface="Tahoma" pitchFamily="34" charset="0"/>
                <a:cs typeface="Tahoma" pitchFamily="34" charset="0"/>
              </a:rPr>
              <a:pPr eaLnBrk="1" hangingPunct="1">
                <a:spcBef>
                  <a:spcPct val="0"/>
                </a:spcBef>
                <a:buClrTx/>
                <a:buFontTx/>
                <a:buNone/>
                <a:defRPr/>
              </a:pPr>
              <a:t>85</a:t>
            </a:fld>
            <a:endParaRPr lang="ru-RU" altLang="ru-RU" smtClean="0">
              <a:latin typeface="Tahoma" pitchFamily="34" charset="0"/>
              <a:cs typeface="Tahoma" pitchFamily="34" charset="0"/>
            </a:endParaRPr>
          </a:p>
        </p:txBody>
      </p:sp>
      <p:sp>
        <p:nvSpPr>
          <p:cNvPr id="145411"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A395ED3-4AA5-4C18-A884-2833F238133F}"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85</a:t>
            </a:fld>
            <a:endParaRPr lang="ru-RU" altLang="ru-RU" sz="1200">
              <a:solidFill>
                <a:srgbClr val="000000"/>
              </a:solidFill>
              <a:cs typeface="Tahoma" pitchFamily="34" charset="0"/>
            </a:endParaRPr>
          </a:p>
        </p:txBody>
      </p:sp>
      <p:sp>
        <p:nvSpPr>
          <p:cNvPr id="145412"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5413"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6F6D4C50-A556-4538-A9D3-9DFC6207BD8D}" type="slidenum">
              <a:rPr lang="ru-RU" altLang="ru-RU" smtClean="0">
                <a:latin typeface="Tahoma" pitchFamily="34" charset="0"/>
                <a:cs typeface="Tahoma" pitchFamily="34" charset="0"/>
              </a:rPr>
              <a:pPr eaLnBrk="1" hangingPunct="1">
                <a:spcBef>
                  <a:spcPct val="0"/>
                </a:spcBef>
                <a:buClrTx/>
                <a:buFontTx/>
                <a:buNone/>
                <a:defRPr/>
              </a:pPr>
              <a:t>86</a:t>
            </a:fld>
            <a:endParaRPr lang="ru-RU" altLang="ru-RU" smtClean="0">
              <a:latin typeface="Tahoma" pitchFamily="34" charset="0"/>
              <a:cs typeface="Tahoma" pitchFamily="34" charset="0"/>
            </a:endParaRPr>
          </a:p>
        </p:txBody>
      </p:sp>
      <p:sp>
        <p:nvSpPr>
          <p:cNvPr id="146435"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7F77799-1DA0-4090-8D55-83127F89B846}"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86</a:t>
            </a:fld>
            <a:endParaRPr lang="ru-RU" altLang="ru-RU" sz="1200">
              <a:solidFill>
                <a:srgbClr val="000000"/>
              </a:solidFill>
              <a:cs typeface="Tahoma" pitchFamily="34" charset="0"/>
            </a:endParaRPr>
          </a:p>
        </p:txBody>
      </p:sp>
      <p:sp>
        <p:nvSpPr>
          <p:cNvPr id="14643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6437"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E85D9AF9-1CB7-4BFC-9DCB-44CEE28F2610}" type="slidenum">
              <a:rPr lang="ru-RU" altLang="ru-RU" smtClean="0">
                <a:latin typeface="Tahoma" pitchFamily="34" charset="0"/>
                <a:cs typeface="Tahoma" pitchFamily="34" charset="0"/>
              </a:rPr>
              <a:pPr eaLnBrk="1" hangingPunct="1">
                <a:spcBef>
                  <a:spcPct val="0"/>
                </a:spcBef>
                <a:buClrTx/>
                <a:buFontTx/>
                <a:buNone/>
                <a:defRPr/>
              </a:pPr>
              <a:t>87</a:t>
            </a:fld>
            <a:endParaRPr lang="ru-RU" altLang="ru-RU" smtClean="0">
              <a:latin typeface="Tahoma" pitchFamily="34" charset="0"/>
              <a:cs typeface="Tahoma" pitchFamily="34" charset="0"/>
            </a:endParaRPr>
          </a:p>
        </p:txBody>
      </p:sp>
      <p:sp>
        <p:nvSpPr>
          <p:cNvPr id="14745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D608EE7-60C1-4DEE-8FEC-345A3B008AFF}"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87</a:t>
            </a:fld>
            <a:endParaRPr lang="ru-RU" altLang="ru-RU" sz="1200">
              <a:solidFill>
                <a:srgbClr val="000000"/>
              </a:solidFill>
              <a:cs typeface="Tahoma" pitchFamily="34" charset="0"/>
            </a:endParaRPr>
          </a:p>
        </p:txBody>
      </p:sp>
      <p:sp>
        <p:nvSpPr>
          <p:cNvPr id="14746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746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EBA38660-12A2-4A1A-801A-78F3EC4EA8CF}" type="slidenum">
              <a:rPr lang="ru-RU" altLang="ru-RU" smtClean="0">
                <a:latin typeface="Tahoma" pitchFamily="34" charset="0"/>
                <a:cs typeface="Tahoma" pitchFamily="34" charset="0"/>
              </a:rPr>
              <a:pPr eaLnBrk="1" hangingPunct="1">
                <a:spcBef>
                  <a:spcPct val="0"/>
                </a:spcBef>
                <a:buClrTx/>
                <a:buFontTx/>
                <a:buNone/>
                <a:defRPr/>
              </a:pPr>
              <a:t>88</a:t>
            </a:fld>
            <a:endParaRPr lang="ru-RU" altLang="ru-RU" smtClean="0">
              <a:latin typeface="Tahoma" pitchFamily="34" charset="0"/>
              <a:cs typeface="Tahoma" pitchFamily="34" charset="0"/>
            </a:endParaRPr>
          </a:p>
        </p:txBody>
      </p:sp>
      <p:sp>
        <p:nvSpPr>
          <p:cNvPr id="14848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AB46F25-074E-4268-9CDE-50F49E552C58}"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88</a:t>
            </a:fld>
            <a:endParaRPr lang="ru-RU" altLang="ru-RU" sz="1200">
              <a:solidFill>
                <a:srgbClr val="000000"/>
              </a:solidFill>
              <a:cs typeface="Tahoma" pitchFamily="34" charset="0"/>
            </a:endParaRPr>
          </a:p>
        </p:txBody>
      </p:sp>
      <p:sp>
        <p:nvSpPr>
          <p:cNvPr id="14848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848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7CEB5AEA-2489-4168-8B5F-8BFB1D3E9BD9}" type="slidenum">
              <a:rPr lang="ru-RU" altLang="ru-RU" smtClean="0">
                <a:latin typeface="Tahoma" pitchFamily="34" charset="0"/>
                <a:cs typeface="Tahoma" pitchFamily="34" charset="0"/>
              </a:rPr>
              <a:pPr eaLnBrk="1" hangingPunct="1">
                <a:spcBef>
                  <a:spcPct val="0"/>
                </a:spcBef>
                <a:buClrTx/>
                <a:buFontTx/>
                <a:buNone/>
                <a:defRPr/>
              </a:pPr>
              <a:t>89</a:t>
            </a:fld>
            <a:endParaRPr lang="ru-RU" altLang="ru-RU" smtClean="0">
              <a:latin typeface="Tahoma" pitchFamily="34" charset="0"/>
              <a:cs typeface="Tahoma" pitchFamily="34" charset="0"/>
            </a:endParaRPr>
          </a:p>
        </p:txBody>
      </p:sp>
      <p:sp>
        <p:nvSpPr>
          <p:cNvPr id="149507"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151FBD2-55D3-4ED2-ABDE-88FF056EE8E0}"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89</a:t>
            </a:fld>
            <a:endParaRPr lang="ru-RU" altLang="ru-RU" sz="1200">
              <a:solidFill>
                <a:srgbClr val="000000"/>
              </a:solidFill>
              <a:cs typeface="Tahoma" pitchFamily="34" charset="0"/>
            </a:endParaRPr>
          </a:p>
        </p:txBody>
      </p:sp>
      <p:sp>
        <p:nvSpPr>
          <p:cNvPr id="14950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49509"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E8304630-AB99-4158-A6D4-FEC319EEC28B}" type="slidenum">
              <a:rPr lang="ru-RU" altLang="ru-RU" smtClean="0">
                <a:latin typeface="Tahoma" pitchFamily="32" charset="0"/>
              </a:rPr>
              <a:pPr eaLnBrk="1" hangingPunct="1">
                <a:spcBef>
                  <a:spcPct val="0"/>
                </a:spcBef>
              </a:pPr>
              <a:t>97</a:t>
            </a:fld>
            <a:endParaRPr lang="ru-RU" altLang="ru-RU" smtClean="0">
              <a:latin typeface="Tahoma" pitchFamily="32" charset="0"/>
            </a:endParaRPr>
          </a:p>
        </p:txBody>
      </p:sp>
      <p:sp>
        <p:nvSpPr>
          <p:cNvPr id="16281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16282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solidFill>
                <a:prstClr val="white"/>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C865F0E-1081-4ABE-A05E-67951CA2FDBB}" type="slidenum">
              <a:rPr lang="ru-RU" altLang="ru-RU" smtClean="0">
                <a:latin typeface="Tahoma" pitchFamily="34" charset="0"/>
                <a:cs typeface="Tahoma" pitchFamily="34" charset="0"/>
              </a:rPr>
              <a:pPr eaLnBrk="1" hangingPunct="1">
                <a:spcBef>
                  <a:spcPct val="0"/>
                </a:spcBef>
                <a:buClrTx/>
                <a:buFontTx/>
                <a:buNone/>
                <a:defRPr/>
              </a:pPr>
              <a:t>98</a:t>
            </a:fld>
            <a:endParaRPr lang="ru-RU" altLang="ru-RU" smtClean="0">
              <a:latin typeface="Tahoma" pitchFamily="34" charset="0"/>
              <a:cs typeface="Tahoma" pitchFamily="34" charset="0"/>
            </a:endParaRPr>
          </a:p>
        </p:txBody>
      </p:sp>
      <p:sp>
        <p:nvSpPr>
          <p:cNvPr id="156675"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D5AA3AC-612A-437D-9EB3-96DBA663A5F6}"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98</a:t>
            </a:fld>
            <a:endParaRPr lang="ru-RU" altLang="ru-RU" sz="1200">
              <a:solidFill>
                <a:srgbClr val="000000"/>
              </a:solidFill>
              <a:cs typeface="Tahoma" pitchFamily="34" charset="0"/>
            </a:endParaRPr>
          </a:p>
        </p:txBody>
      </p:sp>
      <p:sp>
        <p:nvSpPr>
          <p:cNvPr id="15667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56677"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350A9481-E274-4403-9C25-B6EE06FE4FBE}" type="slidenum">
              <a:rPr lang="ru-RU" altLang="ru-RU" smtClean="0">
                <a:latin typeface="Tahoma" pitchFamily="34" charset="0"/>
                <a:cs typeface="Tahoma" pitchFamily="34" charset="0"/>
              </a:rPr>
              <a:pPr eaLnBrk="1" hangingPunct="1">
                <a:spcBef>
                  <a:spcPct val="0"/>
                </a:spcBef>
                <a:buClrTx/>
                <a:buFontTx/>
                <a:buNone/>
                <a:defRPr/>
              </a:pPr>
              <a:t>99</a:t>
            </a:fld>
            <a:endParaRPr lang="ru-RU" altLang="ru-RU" smtClean="0">
              <a:latin typeface="Tahoma" pitchFamily="34" charset="0"/>
              <a:cs typeface="Tahoma" pitchFamily="34" charset="0"/>
            </a:endParaRPr>
          </a:p>
        </p:txBody>
      </p:sp>
      <p:sp>
        <p:nvSpPr>
          <p:cNvPr id="157699"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B401FD4-CA9E-4708-95C0-33A1120C561D}"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99</a:t>
            </a:fld>
            <a:endParaRPr lang="ru-RU" altLang="ru-RU" sz="1200">
              <a:solidFill>
                <a:srgbClr val="000000"/>
              </a:solidFill>
              <a:cs typeface="Tahoma" pitchFamily="34" charset="0"/>
            </a:endParaRPr>
          </a:p>
        </p:txBody>
      </p:sp>
      <p:sp>
        <p:nvSpPr>
          <p:cNvPr id="15770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57701"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29711C1B-4532-4B0F-A5B4-864A4449AE6B}" type="slidenum">
              <a:rPr lang="ru-RU" altLang="ru-RU" smtClean="0">
                <a:latin typeface="Tahoma" pitchFamily="32" charset="0"/>
              </a:rPr>
              <a:pPr eaLnBrk="1" hangingPunct="1">
                <a:spcBef>
                  <a:spcPct val="0"/>
                </a:spcBef>
              </a:pPr>
              <a:t>5</a:t>
            </a:fld>
            <a:endParaRPr lang="ru-RU" altLang="ru-RU" smtClean="0">
              <a:latin typeface="Tahoma" pitchFamily="32" charset="0"/>
            </a:endParaRPr>
          </a:p>
        </p:txBody>
      </p:sp>
      <p:sp>
        <p:nvSpPr>
          <p:cNvPr id="91139"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C72ACFE9-106B-4B2A-B11B-D6DBEAC5D6A6}" type="slidenum">
              <a:rPr lang="ru-RU" altLang="ru-RU">
                <a:latin typeface="Tahoma" pitchFamily="32" charset="0"/>
                <a:cs typeface="Tahoma" pitchFamily="32" charset="0"/>
              </a:rPr>
              <a:pPr algn="r" eaLnBrk="1" hangingPunct="1">
                <a:spcBef>
                  <a:spcPct val="0"/>
                </a:spcBef>
                <a:buClrTx/>
                <a:buFontTx/>
                <a:buNone/>
              </a:pPr>
              <a:t>5</a:t>
            </a:fld>
            <a:endParaRPr lang="ru-RU" altLang="ru-RU">
              <a:latin typeface="Tahoma" pitchFamily="32" charset="0"/>
              <a:cs typeface="Tahoma" pitchFamily="32" charset="0"/>
            </a:endParaRPr>
          </a:p>
        </p:txBody>
      </p:sp>
      <p:sp>
        <p:nvSpPr>
          <p:cNvPr id="91140"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1141"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11"/>
          <p:cNvSpPr>
            <a:spLocks noGrp="1" noChangeArrowheads="1"/>
          </p:cNvSpPr>
          <p:nvPr>
            <p:ph type="sldNum" sz="quarter"/>
          </p:nvPr>
        </p:nvSpPr>
        <p:spPr>
          <a:extLst/>
        </p:spPr>
        <p:txBody>
          <a:bodyPr/>
          <a:lstStyle>
            <a:lvl1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buClrTx/>
              <a:buFontTx/>
              <a:buNone/>
              <a:defRPr/>
            </a:pPr>
            <a:fld id="{810D7FCC-8017-4084-A1A5-D3654A17AC0A}" type="slidenum">
              <a:rPr lang="ru-RU" altLang="ru-RU" smtClean="0">
                <a:latin typeface="Tahoma" pitchFamily="34" charset="0"/>
                <a:cs typeface="Tahoma" pitchFamily="34" charset="0"/>
              </a:rPr>
              <a:pPr eaLnBrk="1" hangingPunct="1">
                <a:spcBef>
                  <a:spcPct val="0"/>
                </a:spcBef>
                <a:buClrTx/>
                <a:buFontTx/>
                <a:buNone/>
                <a:defRPr/>
              </a:pPr>
              <a:t>100</a:t>
            </a:fld>
            <a:endParaRPr lang="ru-RU" altLang="ru-RU" smtClean="0">
              <a:latin typeface="Tahoma" pitchFamily="34" charset="0"/>
              <a:cs typeface="Tahoma" pitchFamily="34" charset="0"/>
            </a:endParaRPr>
          </a:p>
        </p:txBody>
      </p:sp>
      <p:sp>
        <p:nvSpPr>
          <p:cNvPr id="158723" name="Text Box 1"/>
          <p:cNvSpPr txBox="1">
            <a:spLocks noChangeArrowheads="1"/>
          </p:cNvSpPr>
          <p:nvPr/>
        </p:nvSpPr>
        <p:spPr bwMode="auto">
          <a:xfrm>
            <a:off x="3841750" y="9428163"/>
            <a:ext cx="2933700" cy="492125"/>
          </a:xfrm>
          <a:prstGeom prst="rect">
            <a:avLst/>
          </a:prstGeom>
          <a:noFill/>
          <a:ln w="9525">
            <a:noFill/>
            <a:round/>
            <a:headEnd/>
            <a:tailEnd/>
          </a:ln>
        </p:spPr>
        <p:txBody>
          <a:bodyPr lIns="90000" tIns="46800" rIns="90000" bIns="46800" anchor="b"/>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82C84DF-82F6-4130-AB6A-50FC3A6C1DB0}" type="slidenum">
              <a:rPr lang="ru-RU" altLang="ru-RU" sz="1200">
                <a:solidFill>
                  <a:srgbClr val="000000"/>
                </a:solidFill>
                <a:cs typeface="Tahoma"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100</a:t>
            </a:fld>
            <a:endParaRPr lang="ru-RU" altLang="ru-RU" sz="1200">
              <a:solidFill>
                <a:srgbClr val="000000"/>
              </a:solidFill>
              <a:cs typeface="Tahoma" pitchFamily="34" charset="0"/>
            </a:endParaRPr>
          </a:p>
        </p:txBody>
      </p:sp>
      <p:sp>
        <p:nvSpPr>
          <p:cNvPr id="15872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58725" name="Text Box 3"/>
          <p:cNvSpPr txBox="1">
            <a:spLocks noChangeArrowheads="1"/>
          </p:cNvSpPr>
          <p:nvPr/>
        </p:nvSpPr>
        <p:spPr bwMode="auto">
          <a:xfrm>
            <a:off x="677863" y="4714875"/>
            <a:ext cx="5426075" cy="4467225"/>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ru-RU" alt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AD7FBB45-9A21-4978-8FF2-E5B1632E5AE9}" type="slidenum">
              <a:rPr lang="ru-RU" altLang="ru-RU" smtClean="0">
                <a:latin typeface="Tahoma" pitchFamily="32" charset="0"/>
              </a:rPr>
              <a:pPr eaLnBrk="1" hangingPunct="1">
                <a:spcBef>
                  <a:spcPct val="0"/>
                </a:spcBef>
              </a:pPr>
              <a:t>101</a:t>
            </a:fld>
            <a:endParaRPr lang="ru-RU" altLang="ru-RU" smtClean="0">
              <a:latin typeface="Tahoma" pitchFamily="32" charset="0"/>
            </a:endParaRPr>
          </a:p>
        </p:txBody>
      </p:sp>
      <p:sp>
        <p:nvSpPr>
          <p:cNvPr id="16691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E123DD-70D8-4D72-9548-A65E2F1FDBC8}" type="slidenum">
              <a:rPr lang="ru-RU" altLang="ru-RU">
                <a:latin typeface="Tahoma" pitchFamily="32" charset="0"/>
                <a:cs typeface="Tahoma" pitchFamily="32" charset="0"/>
              </a:rPr>
              <a:pPr algn="r" eaLnBrk="1" hangingPunct="1">
                <a:spcBef>
                  <a:spcPct val="0"/>
                </a:spcBef>
                <a:buClrTx/>
                <a:buFontTx/>
                <a:buNone/>
              </a:pPr>
              <a:t>101</a:t>
            </a:fld>
            <a:endParaRPr lang="ru-RU" altLang="ru-RU">
              <a:latin typeface="Tahoma" pitchFamily="32" charset="0"/>
              <a:cs typeface="Tahoma" pitchFamily="32" charset="0"/>
            </a:endParaRPr>
          </a:p>
        </p:txBody>
      </p:sp>
      <p:sp>
        <p:nvSpPr>
          <p:cNvPr id="16691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16691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47C45A2F-EDE2-4E8A-BDDD-75351120FE7E}" type="slidenum">
              <a:rPr lang="ru-RU" altLang="ru-RU" smtClean="0">
                <a:latin typeface="Tahoma" pitchFamily="32" charset="0"/>
              </a:rPr>
              <a:pPr eaLnBrk="1" hangingPunct="1">
                <a:spcBef>
                  <a:spcPct val="0"/>
                </a:spcBef>
              </a:pPr>
              <a:t>6</a:t>
            </a:fld>
            <a:endParaRPr lang="ru-RU" altLang="ru-RU" smtClean="0">
              <a:latin typeface="Tahoma" pitchFamily="32" charset="0"/>
            </a:endParaRPr>
          </a:p>
        </p:txBody>
      </p:sp>
      <p:sp>
        <p:nvSpPr>
          <p:cNvPr id="92163"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93AB1EF4-659C-41FD-8C17-56F3687145B2}" type="slidenum">
              <a:rPr lang="ru-RU" altLang="ru-RU">
                <a:latin typeface="Tahoma" pitchFamily="32" charset="0"/>
                <a:cs typeface="Tahoma" pitchFamily="32" charset="0"/>
              </a:rPr>
              <a:pPr algn="r" eaLnBrk="1" hangingPunct="1">
                <a:spcBef>
                  <a:spcPct val="0"/>
                </a:spcBef>
                <a:buClrTx/>
                <a:buFontTx/>
                <a:buNone/>
              </a:pPr>
              <a:t>6</a:t>
            </a:fld>
            <a:endParaRPr lang="ru-RU" altLang="ru-RU">
              <a:latin typeface="Tahoma" pitchFamily="32" charset="0"/>
              <a:cs typeface="Tahoma" pitchFamily="32" charset="0"/>
            </a:endParaRPr>
          </a:p>
        </p:txBody>
      </p:sp>
      <p:sp>
        <p:nvSpPr>
          <p:cNvPr id="92164"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2165"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E1A610E-D27B-4CA8-92A1-34E6BAE8A6F7}" type="slidenum">
              <a:rPr lang="ru-RU" altLang="ru-RU" smtClean="0">
                <a:latin typeface="Tahoma" pitchFamily="32" charset="0"/>
              </a:rPr>
              <a:pPr eaLnBrk="1" hangingPunct="1">
                <a:spcBef>
                  <a:spcPct val="0"/>
                </a:spcBef>
              </a:pPr>
              <a:t>7</a:t>
            </a:fld>
            <a:endParaRPr lang="ru-RU" altLang="ru-RU" smtClean="0">
              <a:latin typeface="Tahoma" pitchFamily="32" charset="0"/>
            </a:endParaRPr>
          </a:p>
        </p:txBody>
      </p:sp>
      <p:sp>
        <p:nvSpPr>
          <p:cNvPr id="93187"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C89B500D-7BA7-41E2-91DC-F827B66166BC}" type="slidenum">
              <a:rPr lang="ru-RU" altLang="ru-RU">
                <a:latin typeface="Tahoma" pitchFamily="32" charset="0"/>
                <a:cs typeface="Tahoma" pitchFamily="32" charset="0"/>
              </a:rPr>
              <a:pPr algn="r" eaLnBrk="1" hangingPunct="1">
                <a:spcBef>
                  <a:spcPct val="0"/>
                </a:spcBef>
                <a:buClrTx/>
                <a:buFontTx/>
                <a:buNone/>
              </a:pPr>
              <a:t>7</a:t>
            </a:fld>
            <a:endParaRPr lang="ru-RU" altLang="ru-RU">
              <a:latin typeface="Tahoma" pitchFamily="32" charset="0"/>
              <a:cs typeface="Tahoma" pitchFamily="32" charset="0"/>
            </a:endParaRPr>
          </a:p>
        </p:txBody>
      </p:sp>
      <p:sp>
        <p:nvSpPr>
          <p:cNvPr id="93188"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3189"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93190" name="Text Box 4"/>
          <p:cNvSpPr txBox="1">
            <a:spLocks noChangeArrowheads="1"/>
          </p:cNvSpPr>
          <p:nvPr/>
        </p:nvSpPr>
        <p:spPr bwMode="auto">
          <a:xfrm>
            <a:off x="3841750" y="9428163"/>
            <a:ext cx="2938463"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B36E673B-C81E-445E-A4C6-615E3A2BB46D}" type="slidenum">
              <a:rPr lang="ru-RU" altLang="ru-RU">
                <a:latin typeface="Tahoma" pitchFamily="32" charset="0"/>
              </a:rPr>
              <a:pPr algn="r" eaLnBrk="1" hangingPunct="1">
                <a:spcBef>
                  <a:spcPct val="0"/>
                </a:spcBef>
                <a:buClrTx/>
                <a:buFontTx/>
                <a:buNone/>
              </a:pPr>
              <a:t>7</a:t>
            </a:fld>
            <a:endParaRPr lang="ru-RU" altLang="ru-RU">
              <a:latin typeface="Tahoma" pitchFamily="3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65F0A4EA-C8C5-4E05-A2D5-9ADDD28EB354}" type="slidenum">
              <a:rPr lang="ru-RU" altLang="ru-RU" smtClean="0">
                <a:latin typeface="Tahoma" pitchFamily="32" charset="0"/>
              </a:rPr>
              <a:pPr eaLnBrk="1" hangingPunct="1">
                <a:spcBef>
                  <a:spcPct val="0"/>
                </a:spcBef>
              </a:pPr>
              <a:t>9</a:t>
            </a:fld>
            <a:endParaRPr lang="ru-RU" altLang="ru-RU" smtClean="0">
              <a:latin typeface="Tahoma" pitchFamily="32" charset="0"/>
            </a:endParaRPr>
          </a:p>
        </p:txBody>
      </p:sp>
      <p:sp>
        <p:nvSpPr>
          <p:cNvPr id="95235" name="Text Box 1"/>
          <p:cNvSpPr txBox="1">
            <a:spLocks noChangeArrowheads="1"/>
          </p:cNvSpPr>
          <p:nvPr/>
        </p:nvSpPr>
        <p:spPr bwMode="auto">
          <a:xfrm>
            <a:off x="3841750" y="9428163"/>
            <a:ext cx="29337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78CE14B7-6748-4B93-99F3-F0FFA06D72A2}" type="slidenum">
              <a:rPr lang="ru-RU" altLang="ru-RU">
                <a:latin typeface="Tahoma" pitchFamily="32" charset="0"/>
                <a:cs typeface="Tahoma" pitchFamily="32" charset="0"/>
              </a:rPr>
              <a:pPr algn="r" eaLnBrk="1" hangingPunct="1">
                <a:spcBef>
                  <a:spcPct val="0"/>
                </a:spcBef>
                <a:buClrTx/>
                <a:buFontTx/>
                <a:buNone/>
              </a:pPr>
              <a:t>9</a:t>
            </a:fld>
            <a:endParaRPr lang="ru-RU" altLang="ru-RU">
              <a:latin typeface="Tahoma" pitchFamily="32" charset="0"/>
              <a:cs typeface="Tahoma" pitchFamily="32" charset="0"/>
            </a:endParaRPr>
          </a:p>
        </p:txBody>
      </p:sp>
      <p:sp>
        <p:nvSpPr>
          <p:cNvPr id="95236" name="Rectangle 2"/>
          <p:cNvSpPr>
            <a:spLocks noGrp="1" noRot="1" noChangeAspect="1" noChangeArrowheads="1" noTextEdit="1"/>
          </p:cNvSpPr>
          <p:nvPr>
            <p:ph type="sldImg"/>
          </p:nvPr>
        </p:nvSpPr>
        <p:spPr>
          <a:xfrm>
            <a:off x="909638" y="744538"/>
            <a:ext cx="4962525" cy="3722687"/>
          </a:xfrm>
          <a:solidFill>
            <a:srgbClr val="FFFFFF"/>
          </a:solidFill>
          <a:ln/>
        </p:spPr>
      </p:sp>
      <p:sp>
        <p:nvSpPr>
          <p:cNvPr id="95237" name="Text Box 3"/>
          <p:cNvSpPr txBox="1">
            <a:spLocks noChangeArrowheads="1"/>
          </p:cNvSpPr>
          <p:nvPr/>
        </p:nvSpPr>
        <p:spPr bwMode="auto">
          <a:xfrm>
            <a:off x="677863" y="4714875"/>
            <a:ext cx="5426075" cy="44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1"/>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pPr>
            <a:fld id="{D86F708E-F77E-4D9F-BDAD-649387E24E72}" type="slidenum">
              <a:rPr lang="ru-RU" altLang="ru-RU" smtClean="0">
                <a:latin typeface="Tahoma" pitchFamily="32" charset="0"/>
              </a:rPr>
              <a:pPr eaLnBrk="1" hangingPunct="1">
                <a:spcBef>
                  <a:spcPct val="0"/>
                </a:spcBef>
              </a:pPr>
              <a:t>10</a:t>
            </a:fld>
            <a:endParaRPr lang="ru-RU" altLang="ru-RU" smtClean="0">
              <a:latin typeface="Tahoma" pitchFamily="32" charset="0"/>
            </a:endParaRPr>
          </a:p>
        </p:txBody>
      </p:sp>
      <p:sp>
        <p:nvSpPr>
          <p:cNvPr id="96259" name="Rectangle 1"/>
          <p:cNvSpPr>
            <a:spLocks noGrp="1" noRot="1" noChangeAspect="1" noChangeArrowheads="1" noTextEdit="1"/>
          </p:cNvSpPr>
          <p:nvPr>
            <p:ph type="sldImg"/>
          </p:nvPr>
        </p:nvSpPr>
        <p:spPr>
          <a:xfrm>
            <a:off x="909638" y="744538"/>
            <a:ext cx="4957762" cy="3717925"/>
          </a:xfrm>
          <a:solidFill>
            <a:srgbClr val="FFFFFF"/>
          </a:solidFill>
          <a:ln/>
        </p:spPr>
      </p:sp>
      <p:sp>
        <p:nvSpPr>
          <p:cNvPr id="96260" name="Text Box 2"/>
          <p:cNvSpPr txBox="1">
            <a:spLocks noChangeArrowheads="1"/>
          </p:cNvSpPr>
          <p:nvPr/>
        </p:nvSpPr>
        <p:spPr bwMode="auto">
          <a:xfrm>
            <a:off x="677863" y="4714875"/>
            <a:ext cx="5421312"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61F4B49A-6006-44F7-8D2A-CFF57BA3455F}"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033D296-8A65-4219-8C47-A482F612917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xmlns="" val="1469529264"/>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21D59917-5D31-4EE9-ABAF-332C2AB2CE37}"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AA4F146F-42B2-4782-A08D-AF701BCBEF6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47111823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C14FC691-A85F-4290-B5AE-CCF5EF8AD1D8}"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9FAEB167-F36D-4BFF-968B-49F1E607FC5C}"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824338932"/>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BF34B25-C7A9-4715-BB8F-5858E006CF3C}"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5C82D14-3591-44DE-92F3-B81C0C520231}"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xmlns="" val="205031753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AAF90253-3DBA-40EA-AE5C-08DA2C816A78}"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20912D00-8DA1-47EE-8A47-793248B81F89}"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75474682"/>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E39805C-5042-48E7-8E03-041A2F68AFDB}"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9E273A1-6198-41CE-B720-382012D72F80}"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xmlns="" val="254272072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E7FA6F00-D1AF-4F96-BD1C-47D37D769351}"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9388CE66-4EF1-4195-AF84-8B96B52FB67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xmlns="" val="1032470846"/>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1C134F5B-D586-4823-AA82-49517E433E5E}"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9178A8A-4957-4FA5-8F66-161BB67FA43F}"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009218701"/>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B744B4-2B6A-4E26-A614-3D47DE593A87}"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126F2369-9261-493F-AEDC-86489159A40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02938656"/>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2FB84DA5-279B-4837-84B9-C5E2D6390C73}"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010FDDF3-2BBA-42A5-A884-2C509545603E}"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143588137"/>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27856B81-2852-407C-98C1-9FF7F175BB50}"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E81492A0-EB12-40C6-8878-A30F4C2CE93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xmlns="" val="343529612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5E0A64F-6BEF-48D4-80FC-A4FE8B1FFAA2}" type="datetimeFigureOut">
              <a:rPr lang="ru-RU" smtClean="0">
                <a:solidFill>
                  <a:prstClr val="black">
                    <a:lumMod val="50000"/>
                    <a:lumOff val="50000"/>
                  </a:prstClr>
                </a:solidFill>
              </a:rPr>
              <a:pPr>
                <a:defRPr/>
              </a:pPr>
              <a:t>28.12.2021</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9EA6622-EE09-4220-B413-F81C0E207BFB}" type="slidenum">
              <a:rPr lang="ru-RU" smtClean="0">
                <a:solidFill>
                  <a:prstClr val="black">
                    <a:lumMod val="50000"/>
                    <a:lumOff val="50000"/>
                  </a:prstClr>
                </a:solidFill>
              </a:rPr>
              <a:pPr>
                <a:def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4854452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consultantplus://offline/ref=DA76205B3D86721D79124E4C856BCE485F254C01D7E3B1BA4017BE3F95CF95A0E31947554363A1447B2901412D6688B08C5466BF03M3D9N"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consultantplus://offline/ref=C4F0500DF268A72F989EE5492D8E75ED7DDA2A7513AE9A5B3C194C17DAB34AF5BEED501AF45E1D8F6EEC1D72A0CED9D36DF9458040048F79S169N"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wmf"/><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wmf"/><Relationship Id="rId9" Type="http://schemas.openxmlformats.org/officeDocument/2006/relationships/image" Target="../media/image25.jpeg"/><Relationship Id="rId1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_____Microsoft_Office_Excel_97-20031.xls"/></Relationships>
</file>

<file path=ppt/slides/_rels/slide24.xml.rels><?xml version="1.0" encoding="UTF-8" standalone="yes"?>
<Relationships xmlns="http://schemas.openxmlformats.org/package/2006/relationships"><Relationship Id="rId2" Type="http://schemas.openxmlformats.org/officeDocument/2006/relationships/hyperlink" Target="consultantplus://offline/ref=20292D6756E6FEECD41BF2AFDF43B59AE0F572E9DCB1ADCD5266943A11F497C83FA53EC7DF8E33ZCI"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consultantplus://offline/ref=CF8F9E67D46D9B61907A3F579EFBB8578CDEE6D23CB3863F3128FF018540C5A9DE547434555E0DAE42841FF22C2EE703B3C117CAAD929D52kEH2G" TargetMode="External"/><Relationship Id="rId2" Type="http://schemas.openxmlformats.org/officeDocument/2006/relationships/hyperlink" Target="consultantplus://offline/ref=CF8F9E67D46D9B61907A3F579EFBB8578CD8E3D236BD863F3128FF018540C5A9DE547434555E0DAF4B841FF22C2EE703B3C117CAAD929D52kEH2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consultantplus://offline/ref=5EC8453A63F23FAA772A6892BF389C14736CBBB5751385514486EC1495AB304C6187918B6B52EB2E06953F4A149D7558D37DDCG" TargetMode="External"/><Relationship Id="rId2" Type="http://schemas.openxmlformats.org/officeDocument/2006/relationships/hyperlink" Target="consultantplus://offline/ref=5EC8453A63F23FAA772A769FA954C2107562E1BD70138E0119D6EA43CAFB361933C7CFD23B11A023018C234A1078D3G"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consultantplus://offline/ref=57910D488D82F26A42CF7F0FB6811F3C8671EF28AE17E67583AA14BC5C574DB3907BA34135DE555A29CC634C34q8PBK" TargetMode="External"/><Relationship Id="rId2" Type="http://schemas.openxmlformats.org/officeDocument/2006/relationships/hyperlink" Target="consultantplus://offline/ref=2B9305301D5BC817399C927D11903A43B0E6BD43861559824A51AE31E17B53770A9DB685976FDEF1dBZ3I"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_____Microsoft_Office_Excel_97-20034.xls"/><Relationship Id="rId5" Type="http://schemas.openxmlformats.org/officeDocument/2006/relationships/oleObject" Target="../embeddings/_____Microsoft_Office_Excel_97-20033.xls"/><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_____Microsoft_Office_Excel_97-20035.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_____Microsoft_Office_Excel_97-20037.xls"/><Relationship Id="rId5" Type="http://schemas.openxmlformats.org/officeDocument/2006/relationships/oleObject" Target="../embeddings/_____Microsoft_Office_Excel_97-20036.xls"/><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_____Microsoft_Office_Excel_97-20038.xls"/><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oleObject" Target="../embeddings/_____Microsoft_Office_Excel_97-20039.xls"/><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_____Microsoft_Office_Excel_97-200311.xls"/><Relationship Id="rId5" Type="http://schemas.openxmlformats.org/officeDocument/2006/relationships/oleObject" Target="../embeddings/_____Microsoft_Office_Excel_97-200310.xls"/><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5.png"/><Relationship Id="rId4" Type="http://schemas.openxmlformats.org/officeDocument/2006/relationships/image" Target="../media/image94.jpeg"/></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_____Microsoft_Office_Excel_97-200312.xls"/><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54495" y="1600200"/>
            <a:ext cx="87137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32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dirty="0">
              <a:solidFill>
                <a:srgbClr val="073E87"/>
              </a:solidFill>
              <a:latin typeface="Candara" pitchFamily="32" charset="0"/>
            </a:endParaRPr>
          </a:p>
          <a:p>
            <a:pPr eaLnBrk="1" hangingPunct="1">
              <a:spcBef>
                <a:spcPts val="700"/>
              </a:spcBef>
              <a:spcAft>
                <a:spcPct val="0"/>
              </a:spcAft>
              <a:buClrTx/>
              <a:buSzPct val="100000"/>
              <a:buFontTx/>
              <a:buNone/>
            </a:pPr>
            <a:endParaRPr lang="ru-RU" altLang="ru-RU" sz="2800" dirty="0">
              <a:solidFill>
                <a:srgbClr val="073E87"/>
              </a:solidFill>
              <a:latin typeface="Candara" pitchFamily="32" charset="0"/>
            </a:endParaRPr>
          </a:p>
          <a:p>
            <a:pPr eaLnBrk="1" hangingPunct="1">
              <a:spcBef>
                <a:spcPts val="500"/>
              </a:spcBef>
              <a:spcAft>
                <a:spcPct val="0"/>
              </a:spcAft>
              <a:buClrTx/>
              <a:buSzPct val="100000"/>
              <a:buFontTx/>
              <a:buNone/>
            </a:pPr>
            <a:r>
              <a:rPr lang="ru-RU" altLang="ru-RU" sz="2000" dirty="0">
                <a:solidFill>
                  <a:srgbClr val="073E87"/>
                </a:solidFill>
                <a:latin typeface="Candara" pitchFamily="32" charset="0"/>
              </a:rPr>
              <a:t> </a:t>
            </a: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a:p>
            <a:pPr algn="ctr" eaLnBrk="1" hangingPunct="1">
              <a:spcBef>
                <a:spcPts val="500"/>
              </a:spcBef>
              <a:spcAft>
                <a:spcPct val="0"/>
              </a:spcAft>
              <a:buClrTx/>
              <a:buSzPct val="100000"/>
              <a:buFontTx/>
              <a:buNone/>
            </a:pPr>
            <a:endPar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gn="ctr" eaLnBrk="1" hangingPunct="1">
              <a:spcBef>
                <a:spcPts val="500"/>
              </a:spcBef>
              <a:spcAft>
                <a:spcPct val="0"/>
              </a:spcAft>
              <a:buClrTx/>
              <a:buSzPct val="100000"/>
              <a:buFontTx/>
              <a:buNone/>
            </a:pPr>
            <a:r>
              <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rPr>
              <a:t>     Подготовлен </a:t>
            </a:r>
            <a:r>
              <a:rPr lang="ru-RU" altLang="ru-RU" sz="2000" dirty="0">
                <a:solidFill>
                  <a:schemeClr val="tx1">
                    <a:lumMod val="75000"/>
                    <a:lumOff val="25000"/>
                  </a:schemeClr>
                </a:solidFill>
                <a:latin typeface="Times New Roman" panose="02020603050405020304" pitchFamily="18" charset="0"/>
                <a:cs typeface="Times New Roman" panose="02020603050405020304" pitchFamily="18" charset="0"/>
              </a:rPr>
              <a:t>на основании </a:t>
            </a:r>
            <a:r>
              <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rPr>
              <a:t>решения </a:t>
            </a:r>
            <a:r>
              <a:rPr lang="ru-RU" altLang="ru-RU" sz="2000" dirty="0">
                <a:solidFill>
                  <a:schemeClr val="tx1">
                    <a:lumMod val="75000"/>
                    <a:lumOff val="25000"/>
                  </a:schemeClr>
                </a:solidFill>
                <a:latin typeface="Times New Roman" panose="02020603050405020304" pitchFamily="18" charset="0"/>
                <a:cs typeface="Times New Roman" panose="02020603050405020304" pitchFamily="18" charset="0"/>
              </a:rPr>
              <a:t>Совета народных </a:t>
            </a:r>
            <a:r>
              <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rPr>
              <a:t>депутатов </a:t>
            </a:r>
            <a:r>
              <a:rPr lang="ru-RU" altLang="ru-RU" sz="2000" dirty="0">
                <a:solidFill>
                  <a:schemeClr val="tx1">
                    <a:lumMod val="75000"/>
                    <a:lumOff val="25000"/>
                  </a:schemeClr>
                </a:solidFill>
                <a:latin typeface="Times New Roman" panose="02020603050405020304" pitchFamily="18" charset="0"/>
                <a:cs typeface="Times New Roman" panose="02020603050405020304" pitchFamily="18" charset="0"/>
              </a:rPr>
              <a:t>муниципального образования Юрьев-Польский </a:t>
            </a:r>
            <a:r>
              <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rPr>
              <a:t>район  от 15.12.2021 №63 «О </a:t>
            </a:r>
            <a:r>
              <a:rPr lang="ru-RU" altLang="ru-RU" sz="2000" dirty="0">
                <a:solidFill>
                  <a:schemeClr val="tx1">
                    <a:lumMod val="75000"/>
                    <a:lumOff val="25000"/>
                  </a:schemeClr>
                </a:solidFill>
                <a:latin typeface="Times New Roman" panose="02020603050405020304" pitchFamily="18" charset="0"/>
                <a:cs typeface="Times New Roman" panose="02020603050405020304" pitchFamily="18" charset="0"/>
              </a:rPr>
              <a:t>бюджете муниципального образования Юрьев-Польский район на </a:t>
            </a:r>
            <a:r>
              <a:rPr lang="ru-RU" altLang="ru-RU" sz="2000" dirty="0" smtClean="0">
                <a:solidFill>
                  <a:schemeClr val="tx1">
                    <a:lumMod val="75000"/>
                    <a:lumOff val="25000"/>
                  </a:schemeClr>
                </a:solidFill>
                <a:latin typeface="Times New Roman" panose="02020603050405020304" pitchFamily="18" charset="0"/>
                <a:cs typeface="Times New Roman" panose="02020603050405020304" pitchFamily="18" charset="0"/>
              </a:rPr>
              <a:t>2022 год и на плановый период 2023 и 2024 годов»</a:t>
            </a:r>
            <a:r>
              <a:rPr lang="ru-RU" altLang="ru-RU" sz="2000" dirty="0" smtClean="0">
                <a:solidFill>
                  <a:srgbClr val="073E87"/>
                </a:solidFill>
                <a:latin typeface="Times New Roman" panose="02020603050405020304" pitchFamily="18" charset="0"/>
                <a:cs typeface="Times New Roman" panose="02020603050405020304" pitchFamily="18" charset="0"/>
              </a:rPr>
              <a:t>        </a:t>
            </a:r>
            <a:endParaRPr lang="ru-RU" altLang="ru-RU" sz="2000" dirty="0">
              <a:solidFill>
                <a:srgbClr val="073E87"/>
              </a:solidFill>
              <a:latin typeface="Times New Roman" panose="02020603050405020304" pitchFamily="18" charset="0"/>
              <a:cs typeface="Times New Roman" panose="02020603050405020304" pitchFamily="18" charset="0"/>
            </a:endParaRPr>
          </a:p>
          <a:p>
            <a:pPr eaLnBrk="1" hangingPunct="1">
              <a:spcBef>
                <a:spcPts val="500"/>
              </a:spcBef>
              <a:spcAft>
                <a:spcPct val="0"/>
              </a:spcAft>
              <a:buClrTx/>
              <a:buSzPct val="100000"/>
              <a:buFontTx/>
              <a:buNone/>
            </a:pPr>
            <a:endParaRPr lang="ru-RU" altLang="ru-RU" sz="2000" dirty="0">
              <a:solidFill>
                <a:srgbClr val="073E87"/>
              </a:solidFill>
              <a:latin typeface="Candara" pitchFamily="32" charset="0"/>
            </a:endParaRPr>
          </a:p>
        </p:txBody>
      </p:sp>
      <p:sp>
        <p:nvSpPr>
          <p:cNvPr id="2051" name="Text Box 2"/>
          <p:cNvSpPr txBox="1">
            <a:spLocks noChangeArrowheads="1"/>
          </p:cNvSpPr>
          <p:nvPr/>
        </p:nvSpPr>
        <p:spPr bwMode="auto">
          <a:xfrm>
            <a:off x="13875" y="-171400"/>
            <a:ext cx="9144000" cy="1636712"/>
          </a:xfrm>
          <a:prstGeom prst="rect">
            <a:avLst/>
          </a:prstGeom>
          <a:solidFill>
            <a:schemeClr val="accent3">
              <a:lumMod val="20000"/>
              <a:lumOff val="80000"/>
            </a:schemeClr>
          </a:solidFill>
          <a:ln>
            <a:solidFill>
              <a:schemeClr val="accent2">
                <a:lumMod val="20000"/>
                <a:lumOff val="80000"/>
              </a:schemeClr>
            </a:solidFill>
          </a:ln>
          <a:effectLst>
            <a:outerShdw dist="50760" dir="5400000" algn="ctr" rotWithShape="0">
              <a:srgbClr val="000000"/>
            </a:outerShdw>
          </a:effectLst>
        </p:spPr>
        <p:txBody>
          <a:bodyPr lIns="90000" tIns="46800" rIns="90000" bIns="46800" anchor="ctr"/>
          <a:lstStyle>
            <a:lvl1pPr eaLnBrk="0" hangingPunct="0">
              <a:spcBef>
                <a:spcPts val="6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73E87"/>
                </a:solidFill>
                <a:latin typeface="Candara" pitchFamily="32" charset="0"/>
                <a:cs typeface="Arial Unicode MS" pitchFamily="32" charset="0"/>
              </a:defRPr>
            </a:lvl1pPr>
            <a:lvl2pPr eaLnBrk="0" hangingPunct="0">
              <a:spcBef>
                <a:spcPts val="55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200">
                <a:solidFill>
                  <a:srgbClr val="073E87"/>
                </a:solidFill>
                <a:latin typeface="Candara" pitchFamily="32" charset="0"/>
                <a:cs typeface="Arial Unicode MS" pitchFamily="32" charset="0"/>
              </a:defRPr>
            </a:lvl2pPr>
            <a:lvl3pPr eaLnBrk="0" hangingPunct="0">
              <a:spcBef>
                <a:spcPts val="5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73E87"/>
                </a:solidFill>
                <a:latin typeface="Candara" pitchFamily="32" charset="0"/>
                <a:cs typeface="Arial Unicode MS" pitchFamily="32" charset="0"/>
              </a:defRPr>
            </a:lvl3pPr>
            <a:lvl4pPr eaLnBrk="0" hangingPunct="0">
              <a:spcBef>
                <a:spcPts val="45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73E87"/>
                </a:solidFill>
                <a:latin typeface="Candara" pitchFamily="32" charset="0"/>
                <a:cs typeface="Arial Unicode MS" pitchFamily="32" charset="0"/>
              </a:defRPr>
            </a:lvl4pPr>
            <a:lvl5pPr eaLnBrk="0" hangingPunct="0">
              <a:spcBef>
                <a:spcPts val="4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5pPr>
            <a:lvl6pPr marL="25146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6pPr>
            <a:lvl7pPr marL="29718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7pPr>
            <a:lvl8pPr marL="34290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8pPr>
            <a:lvl9pPr marL="3886200" indent="-228600" defTabSz="449263" eaLnBrk="0" fontAlgn="base" hangingPunct="0">
              <a:spcBef>
                <a:spcPts val="400"/>
              </a:spcBef>
              <a:spcAft>
                <a:spcPct val="0"/>
              </a:spcAft>
              <a:buClr>
                <a:srgbClr val="000000"/>
              </a:buClr>
              <a:buSzPct val="100000"/>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073E87"/>
                </a:solidFill>
                <a:latin typeface="Candara" pitchFamily="32" charset="0"/>
                <a:cs typeface="Arial Unicode MS" pitchFamily="32" charset="0"/>
              </a:defRPr>
            </a:lvl9pPr>
          </a:lstStyle>
          <a:p>
            <a:pPr algn="ctr" eaLnBrk="1" hangingPunct="1">
              <a:spcBef>
                <a:spcPct val="0"/>
              </a:spcBef>
              <a:buClrTx/>
              <a:buFontTx/>
              <a:buNone/>
              <a:defRPr/>
            </a:pPr>
            <a:r>
              <a:rPr lang="ru-RU" altLang="ru-RU" sz="4400" dirty="0" smtClean="0">
                <a:solidFill>
                  <a:srgbClr val="7030A0"/>
                </a:solidFill>
              </a:rPr>
              <a:t>«Бюджет для граждан»</a:t>
            </a:r>
          </a:p>
        </p:txBody>
      </p:sp>
      <p:pic>
        <p:nvPicPr>
          <p:cNvPr id="1026" name="Picture 2" descr="H:\Фомина\Герб ЮП район (ходовой).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11308" y="0"/>
            <a:ext cx="1114322" cy="139076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C:\Documents and Settings\Bydjet-01\Рабочий стол\338554e771030faee04f6d9b86249e30.jpg"/>
          <p:cNvPicPr>
            <a:picLocks noChangeAspect="1" noChangeArrowheads="1"/>
          </p:cNvPicPr>
          <p:nvPr/>
        </p:nvPicPr>
        <p:blipFill>
          <a:blip r:embed="rId4"/>
          <a:srcRect/>
          <a:stretch>
            <a:fillRect/>
          </a:stretch>
        </p:blipFill>
        <p:spPr bwMode="auto">
          <a:xfrm>
            <a:off x="1214414" y="1571612"/>
            <a:ext cx="6786562" cy="399891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D:\Марина\ЮП\Gerb_YP2018_n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813" y="115888"/>
            <a:ext cx="50482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1"/>
          <p:cNvSpPr txBox="1">
            <a:spLocks noChangeArrowheads="1"/>
          </p:cNvSpPr>
          <p:nvPr/>
        </p:nvSpPr>
        <p:spPr bwMode="auto">
          <a:xfrm>
            <a:off x="468313" y="620713"/>
            <a:ext cx="82248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dirty="0">
                <a:solidFill>
                  <a:srgbClr val="0D0D0D"/>
                </a:solidFill>
                <a:latin typeface="Candara" pitchFamily="32" charset="0"/>
              </a:rPr>
              <a:t/>
            </a:r>
            <a:br>
              <a:rPr lang="ru-RU" altLang="ru-RU" sz="1600" dirty="0">
                <a:solidFill>
                  <a:srgbClr val="0D0D0D"/>
                </a:solidFill>
                <a:latin typeface="Candara" pitchFamily="32" charset="0"/>
              </a:rPr>
            </a:br>
            <a:r>
              <a:rPr lang="ru-RU" altLang="ru-RU" sz="1600" dirty="0">
                <a:solidFill>
                  <a:srgbClr val="0D0D0D"/>
                </a:solidFill>
                <a:latin typeface="Candara" pitchFamily="32" charset="0"/>
              </a:rPr>
              <a:t/>
            </a:r>
            <a:br>
              <a:rPr lang="ru-RU" altLang="ru-RU" sz="1600" dirty="0">
                <a:solidFill>
                  <a:srgbClr val="0D0D0D"/>
                </a:solidFill>
                <a:latin typeface="Candara" pitchFamily="32" charset="0"/>
              </a:rPr>
            </a:br>
            <a:r>
              <a:rPr lang="ru-RU" altLang="ru-RU" sz="1600" dirty="0">
                <a:solidFill>
                  <a:srgbClr val="0D0D0D"/>
                </a:solidFill>
                <a:latin typeface="Candara" pitchFamily="32" charset="0"/>
              </a:rPr>
              <a:t/>
            </a:r>
            <a:br>
              <a:rPr lang="ru-RU" altLang="ru-RU" sz="1600" dirty="0">
                <a:solidFill>
                  <a:srgbClr val="0D0D0D"/>
                </a:solidFill>
                <a:latin typeface="Candara" pitchFamily="32" charset="0"/>
              </a:rPr>
            </a:br>
            <a:r>
              <a:rPr lang="ru-RU" altLang="ru-RU" sz="1600" dirty="0">
                <a:solidFill>
                  <a:srgbClr val="0D0D0D"/>
                </a:solidFill>
                <a:latin typeface="Candara" pitchFamily="32" charset="0"/>
              </a:rPr>
              <a:t/>
            </a:r>
            <a:br>
              <a:rPr lang="ru-RU" altLang="ru-RU" sz="1600" dirty="0">
                <a:solidFill>
                  <a:srgbClr val="0D0D0D"/>
                </a:solidFill>
                <a:latin typeface="Candara" pitchFamily="32" charset="0"/>
              </a:rPr>
            </a:br>
            <a:endParaRPr lang="ru-RU" altLang="ru-RU" sz="1600" dirty="0" smtClean="0">
              <a:solidFill>
                <a:srgbClr val="0D0D0D"/>
              </a:solidFill>
              <a:latin typeface="Candara" pitchFamily="32" charset="0"/>
            </a:endParaRPr>
          </a:p>
          <a:p>
            <a:pPr algn="ctr" eaLnBrk="1" hangingPunct="1">
              <a:spcBef>
                <a:spcPct val="0"/>
              </a:spcBef>
              <a:spcAft>
                <a:spcPct val="0"/>
              </a:spcAft>
              <a:buClrTx/>
              <a:buSzPct val="100000"/>
              <a:buFontTx/>
              <a:buNone/>
            </a:pPr>
            <a:r>
              <a:rPr lang="ru-RU" altLang="ru-RU" sz="1600" dirty="0">
                <a:solidFill>
                  <a:srgbClr val="0D0D0D"/>
                </a:solidFill>
                <a:latin typeface="Candara" pitchFamily="32" charset="0"/>
              </a:rPr>
              <a:t/>
            </a:r>
            <a:br>
              <a:rPr lang="ru-RU" altLang="ru-RU" sz="1600" dirty="0">
                <a:solidFill>
                  <a:srgbClr val="0D0D0D"/>
                </a:solidFill>
                <a:latin typeface="Candara" pitchFamily="32" charset="0"/>
              </a:rPr>
            </a:br>
            <a:r>
              <a:rPr lang="ru-RU" altLang="ru-RU" sz="2000" dirty="0">
                <a:solidFill>
                  <a:srgbClr val="7030A0"/>
                </a:solidFill>
                <a:latin typeface="Times New Roman" pitchFamily="16" charset="0"/>
                <a:cs typeface="Times New Roman" pitchFamily="16" charset="0"/>
              </a:rPr>
              <a:t>Рост доходов муниципального образования Юрьев-Польский район обеспечивается за счет: </a:t>
            </a:r>
            <a:br>
              <a:rPr lang="ru-RU" altLang="ru-RU" sz="2000" dirty="0">
                <a:solidFill>
                  <a:srgbClr val="7030A0"/>
                </a:solidFill>
                <a:latin typeface="Times New Roman" pitchFamily="16" charset="0"/>
                <a:cs typeface="Times New Roman" pitchFamily="16" charset="0"/>
              </a:rPr>
            </a:br>
            <a:r>
              <a:rPr lang="ru-RU" altLang="ru-RU" sz="1600" dirty="0">
                <a:solidFill>
                  <a:srgbClr val="7030A0"/>
                </a:solidFill>
                <a:latin typeface="Times New Roman" pitchFamily="16" charset="0"/>
                <a:cs typeface="Times New Roman" pitchFamily="16" charset="0"/>
              </a:rPr>
              <a:t/>
            </a:r>
            <a:br>
              <a:rPr lang="ru-RU" altLang="ru-RU" sz="1600" dirty="0">
                <a:solidFill>
                  <a:srgbClr val="7030A0"/>
                </a:solidFill>
                <a:latin typeface="Times New Roman" pitchFamily="16" charset="0"/>
                <a:cs typeface="Times New Roman" pitchFamily="16" charset="0"/>
              </a:rPr>
            </a:br>
            <a:r>
              <a:rPr lang="ru-RU" altLang="ru-RU" sz="1600" dirty="0">
                <a:solidFill>
                  <a:srgbClr val="7030A0"/>
                </a:solidFill>
                <a:latin typeface="Times New Roman" pitchFamily="16" charset="0"/>
                <a:cs typeface="Times New Roman" pitchFamily="16" charset="0"/>
              </a:rPr>
              <a:t/>
            </a:r>
            <a:br>
              <a:rPr lang="ru-RU" altLang="ru-RU" sz="1600" dirty="0">
                <a:solidFill>
                  <a:srgbClr val="7030A0"/>
                </a:solidFill>
                <a:latin typeface="Times New Roman" pitchFamily="16" charset="0"/>
                <a:cs typeface="Times New Roman" pitchFamily="16" charset="0"/>
              </a:rPr>
            </a:br>
            <a:r>
              <a:rPr lang="ru-RU" altLang="ru-RU" sz="1600" dirty="0">
                <a:solidFill>
                  <a:srgbClr val="0D0D0D"/>
                </a:solidFill>
                <a:latin typeface="Times New Roman" pitchFamily="16" charset="0"/>
                <a:cs typeface="Times New Roman" pitchFamily="16" charset="0"/>
              </a:rPr>
              <a:t/>
            </a:r>
            <a:br>
              <a:rPr lang="ru-RU" altLang="ru-RU" sz="1600" dirty="0">
                <a:solidFill>
                  <a:srgbClr val="0D0D0D"/>
                </a:solidFill>
                <a:latin typeface="Times New Roman" pitchFamily="16" charset="0"/>
                <a:cs typeface="Times New Roman" pitchFamily="16" charset="0"/>
              </a:rPr>
            </a:br>
            <a:endParaRPr lang="ru-RU" altLang="ru-RU" sz="1600" dirty="0">
              <a:solidFill>
                <a:srgbClr val="0D0D0D"/>
              </a:solidFill>
              <a:latin typeface="Times New Roman" pitchFamily="16" charset="0"/>
              <a:cs typeface="Times New Roman" pitchFamily="16" charset="0"/>
            </a:endParaRPr>
          </a:p>
        </p:txBody>
      </p:sp>
      <p:sp>
        <p:nvSpPr>
          <p:cNvPr id="14340" name="Text Box 2"/>
          <p:cNvSpPr txBox="1">
            <a:spLocks noChangeArrowheads="1"/>
          </p:cNvSpPr>
          <p:nvPr/>
        </p:nvSpPr>
        <p:spPr bwMode="auto">
          <a:xfrm>
            <a:off x="323850" y="1894854"/>
            <a:ext cx="7951788" cy="420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39725"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 </a:t>
            </a:r>
            <a:r>
              <a:rPr lang="ru-RU" altLang="ru-RU" sz="1800" dirty="0">
                <a:solidFill>
                  <a:schemeClr val="accent1">
                    <a:lumMod val="50000"/>
                  </a:schemeClr>
                </a:solidFill>
                <a:latin typeface="Times New Roman" pitchFamily="16" charset="0"/>
                <a:cs typeface="Times New Roman" pitchFamily="16" charset="0"/>
              </a:rPr>
              <a:t>1</a:t>
            </a:r>
            <a:r>
              <a:rPr lang="ru-RU" altLang="ru-RU" sz="1800" dirty="0" smtClean="0">
                <a:solidFill>
                  <a:schemeClr val="accent1">
                    <a:lumMod val="50000"/>
                  </a:schemeClr>
                </a:solidFill>
                <a:latin typeface="Times New Roman" pitchFamily="16" charset="0"/>
                <a:cs typeface="Times New Roman" pitchFamily="16" charset="0"/>
              </a:rPr>
              <a:t>. Расширения </a:t>
            </a:r>
            <a:r>
              <a:rPr lang="ru-RU" altLang="ru-RU" sz="1800" dirty="0">
                <a:solidFill>
                  <a:schemeClr val="accent1">
                    <a:lumMod val="50000"/>
                  </a:schemeClr>
                </a:solidFill>
                <a:latin typeface="Times New Roman" pitchFamily="16" charset="0"/>
                <a:cs typeface="Times New Roman" pitchFamily="16" charset="0"/>
              </a:rPr>
              <a:t>налогооблагаемой базы за счет стимулирования экономического развития </a:t>
            </a:r>
            <a:r>
              <a:rPr lang="ru-RU" altLang="ru-RU" sz="1800" dirty="0" smtClean="0">
                <a:solidFill>
                  <a:schemeClr val="accent1">
                    <a:lumMod val="50000"/>
                  </a:schemeClr>
                </a:solidFill>
                <a:latin typeface="Times New Roman" pitchFamily="16" charset="0"/>
                <a:cs typeface="Times New Roman" pitchFamily="16" charset="0"/>
              </a:rPr>
              <a:t>организаций</a:t>
            </a:r>
            <a:endParaRPr lang="ru-RU" altLang="ru-RU" sz="1800" dirty="0">
              <a:solidFill>
                <a:schemeClr val="accent1">
                  <a:lumMod val="50000"/>
                </a:schemeClr>
              </a:solidFill>
              <a:latin typeface="Times New Roman" pitchFamily="16" charset="0"/>
              <a:cs typeface="Times New Roman" pitchFamily="16" charset="0"/>
            </a:endParaRP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2. </a:t>
            </a:r>
            <a:r>
              <a:rPr lang="ru-RU" altLang="ru-RU" sz="1800" dirty="0" smtClean="0">
                <a:solidFill>
                  <a:schemeClr val="accent1">
                    <a:lumMod val="50000"/>
                  </a:schemeClr>
                </a:solidFill>
                <a:latin typeface="Times New Roman" pitchFamily="16" charset="0"/>
                <a:cs typeface="Times New Roman" pitchFamily="16" charset="0"/>
              </a:rPr>
              <a:t>Введения </a:t>
            </a:r>
            <a:r>
              <a:rPr lang="ru-RU" altLang="ru-RU" sz="1800" dirty="0">
                <a:solidFill>
                  <a:schemeClr val="accent1">
                    <a:lumMod val="50000"/>
                  </a:schemeClr>
                </a:solidFill>
                <a:latin typeface="Times New Roman" pitchFamily="16" charset="0"/>
                <a:cs typeface="Times New Roman" pitchFamily="16" charset="0"/>
              </a:rPr>
              <a:t>новых предприятий и производственных </a:t>
            </a:r>
            <a:r>
              <a:rPr lang="ru-RU" altLang="ru-RU" sz="1800" dirty="0" smtClean="0">
                <a:solidFill>
                  <a:schemeClr val="accent1">
                    <a:lumMod val="50000"/>
                  </a:schemeClr>
                </a:solidFill>
                <a:latin typeface="Times New Roman" pitchFamily="16" charset="0"/>
                <a:cs typeface="Times New Roman" pitchFamily="16" charset="0"/>
              </a:rPr>
              <a:t>мощностей</a:t>
            </a:r>
            <a:endParaRPr lang="ru-RU" altLang="ru-RU" sz="1800" dirty="0">
              <a:solidFill>
                <a:schemeClr val="accent1">
                  <a:lumMod val="50000"/>
                </a:schemeClr>
              </a:solidFill>
              <a:latin typeface="Times New Roman" pitchFamily="16" charset="0"/>
              <a:cs typeface="Times New Roman" pitchFamily="16" charset="0"/>
            </a:endParaRP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3. </a:t>
            </a:r>
            <a:r>
              <a:rPr lang="ru-RU" altLang="ru-RU" sz="1800" dirty="0" smtClean="0">
                <a:solidFill>
                  <a:schemeClr val="accent1">
                    <a:lumMod val="50000"/>
                  </a:schemeClr>
                </a:solidFill>
                <a:latin typeface="Times New Roman" pitchFamily="16" charset="0"/>
                <a:cs typeface="Times New Roman" pitchFamily="16" charset="0"/>
              </a:rPr>
              <a:t>Роста </a:t>
            </a:r>
            <a:r>
              <a:rPr lang="ru-RU" altLang="ru-RU" sz="1800" dirty="0">
                <a:solidFill>
                  <a:schemeClr val="accent1">
                    <a:lumMod val="50000"/>
                  </a:schemeClr>
                </a:solidFill>
                <a:latin typeface="Times New Roman" pitchFamily="16" charset="0"/>
                <a:cs typeface="Times New Roman" pitchFamily="16" charset="0"/>
              </a:rPr>
              <a:t>денежных доходов </a:t>
            </a:r>
            <a:r>
              <a:rPr lang="ru-RU" altLang="ru-RU" sz="1800" dirty="0" smtClean="0">
                <a:solidFill>
                  <a:schemeClr val="accent1">
                    <a:lumMod val="50000"/>
                  </a:schemeClr>
                </a:solidFill>
                <a:latin typeface="Times New Roman" pitchFamily="16" charset="0"/>
                <a:cs typeface="Times New Roman" pitchFamily="16" charset="0"/>
              </a:rPr>
              <a:t>населения</a:t>
            </a:r>
            <a:endParaRPr lang="ru-RU" altLang="ru-RU" sz="1800" dirty="0">
              <a:solidFill>
                <a:schemeClr val="accent1">
                  <a:lumMod val="50000"/>
                </a:schemeClr>
              </a:solidFill>
              <a:latin typeface="Times New Roman" pitchFamily="16" charset="0"/>
              <a:cs typeface="Times New Roman" pitchFamily="16" charset="0"/>
            </a:endParaRP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4. Л</a:t>
            </a:r>
            <a:r>
              <a:rPr lang="ru-RU" altLang="ru-RU" sz="1800" dirty="0" smtClean="0">
                <a:solidFill>
                  <a:schemeClr val="accent1">
                    <a:lumMod val="50000"/>
                  </a:schemeClr>
                </a:solidFill>
                <a:latin typeface="Times New Roman" pitchFamily="16" charset="0"/>
                <a:cs typeface="Times New Roman" pitchFamily="16" charset="0"/>
              </a:rPr>
              <a:t>егализации </a:t>
            </a:r>
            <a:r>
              <a:rPr lang="ru-RU" altLang="ru-RU" sz="1800" dirty="0">
                <a:solidFill>
                  <a:schemeClr val="accent1">
                    <a:lumMod val="50000"/>
                  </a:schemeClr>
                </a:solidFill>
                <a:latin typeface="Times New Roman" pitchFamily="16" charset="0"/>
                <a:cs typeface="Times New Roman" pitchFamily="16" charset="0"/>
              </a:rPr>
              <a:t>заработной платы работников и выведения из тени доходов физических </a:t>
            </a:r>
            <a:r>
              <a:rPr lang="ru-RU" altLang="ru-RU" sz="1800" dirty="0" smtClean="0">
                <a:solidFill>
                  <a:schemeClr val="accent1">
                    <a:lumMod val="50000"/>
                  </a:schemeClr>
                </a:solidFill>
                <a:latin typeface="Times New Roman" pitchFamily="16" charset="0"/>
                <a:cs typeface="Times New Roman" pitchFamily="16" charset="0"/>
              </a:rPr>
              <a:t>лиц</a:t>
            </a:r>
            <a:endParaRPr lang="ru-RU" altLang="ru-RU" sz="1800" dirty="0">
              <a:solidFill>
                <a:schemeClr val="accent1">
                  <a:lumMod val="50000"/>
                </a:schemeClr>
              </a:solidFill>
              <a:latin typeface="Times New Roman" pitchFamily="16" charset="0"/>
              <a:cs typeface="Times New Roman" pitchFamily="16" charset="0"/>
            </a:endParaRP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5. </a:t>
            </a:r>
            <a:r>
              <a:rPr lang="ru-RU" altLang="ru-RU" sz="1800" dirty="0" smtClean="0">
                <a:solidFill>
                  <a:schemeClr val="accent1">
                    <a:lumMod val="50000"/>
                  </a:schemeClr>
                </a:solidFill>
                <a:latin typeface="Times New Roman" pitchFamily="16" charset="0"/>
                <a:cs typeface="Times New Roman" pitchFamily="16" charset="0"/>
              </a:rPr>
              <a:t>Развития </a:t>
            </a:r>
            <a:r>
              <a:rPr lang="ru-RU" altLang="ru-RU" sz="1800" dirty="0">
                <a:solidFill>
                  <a:schemeClr val="accent1">
                    <a:lumMod val="50000"/>
                  </a:schemeClr>
                </a:solidFill>
                <a:latin typeface="Times New Roman" pitchFamily="16" charset="0"/>
                <a:cs typeface="Times New Roman" pitchFamily="16" charset="0"/>
              </a:rPr>
              <a:t>малого и среднего </a:t>
            </a:r>
            <a:r>
              <a:rPr lang="ru-RU" altLang="ru-RU" sz="1800" dirty="0" smtClean="0">
                <a:solidFill>
                  <a:schemeClr val="accent1">
                    <a:lumMod val="50000"/>
                  </a:schemeClr>
                </a:solidFill>
                <a:latin typeface="Times New Roman" pitchFamily="16" charset="0"/>
                <a:cs typeface="Times New Roman" pitchFamily="16" charset="0"/>
              </a:rPr>
              <a:t>бизнеса</a:t>
            </a:r>
            <a:endParaRPr lang="ru-RU" altLang="ru-RU" sz="1800" dirty="0">
              <a:solidFill>
                <a:schemeClr val="accent1">
                  <a:lumMod val="50000"/>
                </a:schemeClr>
              </a:solidFill>
              <a:latin typeface="Times New Roman" pitchFamily="16" charset="0"/>
              <a:cs typeface="Times New Roman" pitchFamily="16" charset="0"/>
            </a:endParaRPr>
          </a:p>
          <a:p>
            <a:pPr eaLnBrk="1" hangingPunct="1">
              <a:spcBef>
                <a:spcPts val="600"/>
              </a:spcBef>
              <a:spcAft>
                <a:spcPct val="0"/>
              </a:spcAft>
              <a:buClrTx/>
              <a:buSzPct val="100000"/>
              <a:buFontTx/>
              <a:buNone/>
            </a:pPr>
            <a:r>
              <a:rPr lang="ru-RU" altLang="ru-RU" sz="1800" dirty="0">
                <a:solidFill>
                  <a:schemeClr val="accent1">
                    <a:lumMod val="50000"/>
                  </a:schemeClr>
                </a:solidFill>
                <a:latin typeface="Times New Roman" pitchFamily="16" charset="0"/>
                <a:cs typeface="Times New Roman" pitchFamily="16" charset="0"/>
              </a:rPr>
              <a:t> 6. </a:t>
            </a:r>
            <a:r>
              <a:rPr lang="ru-RU" altLang="ru-RU" sz="1800" dirty="0" smtClean="0">
                <a:solidFill>
                  <a:schemeClr val="accent1">
                    <a:lumMod val="50000"/>
                  </a:schemeClr>
                </a:solidFill>
                <a:latin typeface="Times New Roman" pitchFamily="16" charset="0"/>
                <a:cs typeface="Times New Roman" pitchFamily="16" charset="0"/>
              </a:rPr>
              <a:t>Муниципальной </a:t>
            </a:r>
            <a:r>
              <a:rPr lang="ru-RU" altLang="ru-RU" sz="1800" dirty="0">
                <a:solidFill>
                  <a:schemeClr val="accent1">
                    <a:lumMod val="50000"/>
                  </a:schemeClr>
                </a:solidFill>
                <a:latin typeface="Times New Roman" pitchFamily="16" charset="0"/>
                <a:cs typeface="Times New Roman" pitchFamily="16" charset="0"/>
              </a:rPr>
              <a:t>поддержки инвестиционной </a:t>
            </a:r>
            <a:r>
              <a:rPr lang="ru-RU" altLang="ru-RU" sz="1800" dirty="0" smtClean="0">
                <a:solidFill>
                  <a:schemeClr val="accent1">
                    <a:lumMod val="50000"/>
                  </a:schemeClr>
                </a:solidFill>
                <a:latin typeface="Times New Roman" pitchFamily="16" charset="0"/>
                <a:cs typeface="Times New Roman" pitchFamily="16" charset="0"/>
              </a:rPr>
              <a:t>деятельности</a:t>
            </a:r>
            <a:endParaRPr lang="ru-RU" altLang="ru-RU" sz="1800" dirty="0">
              <a:solidFill>
                <a:schemeClr val="accent1">
                  <a:lumMod val="50000"/>
                </a:schemeClr>
              </a:solidFill>
              <a:latin typeface="Times New Roman" pitchFamily="16" charset="0"/>
              <a:cs typeface="Times New Roman" pitchFamily="16" charset="0"/>
            </a:endParaRPr>
          </a:p>
        </p:txBody>
      </p:sp>
      <p:pic>
        <p:nvPicPr>
          <p:cNvPr id="5"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0" y="404813"/>
            <a:ext cx="8856663" cy="6742112"/>
          </a:xfrm>
          <a:prstGeom prst="rect">
            <a:avLst/>
          </a:prstGeom>
          <a:noFill/>
          <a:ln w="9525">
            <a:noFill/>
            <a:round/>
            <a:headEnd/>
            <a:tailEnd/>
          </a:ln>
        </p:spPr>
        <p:txBody>
          <a:bodyPr lIns="90000" tIns="46800" rIns="90000" bIns="46800"/>
          <a:lstStyle/>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24.Постановление администрации муниципального образования Юрьев-Польский район  от 17.01.2020  № 29 Об утверждении муниципальной программы «Развитие образования на территории муниципального образования Юрьев-Польский район на 2020-2025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25.Постановление администрации муниципального образования Юрьев-Польский район  от 17.07.2020  № 616 Об утверждении муниципальной программы «Развитие культуры и туризма муниципального образования Юрьев-Польский район».</a:t>
            </a:r>
          </a:p>
          <a:p>
            <a:pPr marL="273050" indent="-265113" algn="just">
              <a:lnSpc>
                <a:spcPct val="80000"/>
              </a:lnSpc>
              <a:spcBef>
                <a:spcPts val="3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26.Постановление администрации муниципального образования Юрьев-Польский район  от 26.08.2019  № 1149 «Управление муниципальными финансами и муниципальным долгом муниципального образования Юрьев-Польский район».</a:t>
            </a:r>
          </a:p>
          <a:p>
            <a:pPr marL="273050" indent="-265113" algn="just">
              <a:lnSpc>
                <a:spcPct val="80000"/>
              </a:lnSpc>
              <a:spcBef>
                <a:spcPts val="3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27.Постановление администрации муниципального образования Юрьев-Польский район  от 19.08.2020 № 812 «Об утверждении муниципальной программы «Оказание поддержки деятельности социально ориентированных некоммерческих организаций в муниципальном образовании Юрьев-Польский район»</a:t>
            </a:r>
            <a:endParaRPr lang="ru-RU" altLang="ru-RU" sz="1400" dirty="0">
              <a:solidFill>
                <a:schemeClr val="tx1"/>
              </a:solidFill>
              <a:latin typeface="Candara" pitchFamily="34" charset="0"/>
              <a:cs typeface="Times New Roman" pitchFamily="18" charset="0"/>
            </a:endParaRP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28.Постановление администрации муниципального образования Юрьев-Польский район  от 07.08.2020  № 751 Об утверждении муниципальной программы «Профилактика терроризма и экстремизма, а также минимизации и (или) ликвидации последствий проявлений терроризма и экстремизма на территории муниципального образования Юрьев-Польский район на 2021-2023 годы». </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29.Постановление администрации муниципального образования Юрьев-Польский район  от 30.08.2021  № 1081                            Об утверждении муниципальной программы «Укрепление единства российской нации и этнокультурное развитие народов, проживающих на территории Юрьев-Польского района на 2022-2025 годы»</a:t>
            </a:r>
            <a:endParaRPr lang="ru-RU" altLang="ru-RU" sz="1400" dirty="0">
              <a:cs typeface="Times New Roman" pitchFamily="18" charset="0"/>
            </a:endParaRPr>
          </a:p>
          <a:p>
            <a:pPr marL="273050" indent="-265113" algn="just">
              <a:lnSpc>
                <a:spcPct val="80000"/>
              </a:lnSpc>
              <a:spcBef>
                <a:spcPts val="3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chemeClr val="tx1"/>
              </a:solidFill>
              <a:latin typeface="Times New Roman" pitchFamily="18" charset="0"/>
              <a:cs typeface="Times New Roman" pitchFamily="18" charset="0"/>
            </a:endParaRPr>
          </a:p>
          <a:p>
            <a:pPr marL="273050" indent="-265113" algn="just">
              <a:lnSpc>
                <a:spcPct val="80000"/>
              </a:lnSpc>
              <a:spcBef>
                <a:spcPts val="3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chemeClr val="tx1"/>
              </a:solidFill>
              <a:latin typeface="Times New Roman" pitchFamily="18" charset="0"/>
              <a:cs typeface="Times New Roman" pitchFamily="18" charset="0"/>
            </a:endParaRPr>
          </a:p>
          <a:p>
            <a:pPr marL="273050" indent="-265113" algn="just">
              <a:lnSpc>
                <a:spcPct val="80000"/>
              </a:lnSpc>
              <a:spcBef>
                <a:spcPts val="3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chemeClr val="tx1"/>
              </a:solidFill>
              <a:latin typeface="Times New Roman" pitchFamily="18" charset="0"/>
              <a:cs typeface="Times New Roman" pitchFamily="18" charset="0"/>
            </a:endParaRPr>
          </a:p>
          <a:p>
            <a:pPr marL="273050" indent="-265113">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chemeClr val="tx1"/>
              </a:solidFill>
              <a:latin typeface="Candara" pitchFamily="34" charset="0"/>
              <a:cs typeface="Times New Roman" pitchFamily="18" charset="0"/>
            </a:endParaRPr>
          </a:p>
        </p:txBody>
      </p:sp>
      <p:sp>
        <p:nvSpPr>
          <p:cNvPr id="4" name="Прямоугольник 3"/>
          <p:cNvSpPr/>
          <p:nvPr/>
        </p:nvSpPr>
        <p:spPr>
          <a:xfrm>
            <a:off x="0" y="4000504"/>
            <a:ext cx="8786842" cy="609398"/>
          </a:xfrm>
          <a:prstGeom prst="rect">
            <a:avLst/>
          </a:prstGeom>
        </p:spPr>
        <p:txBody>
          <a:bodyPr wrap="square">
            <a:spAutoFit/>
          </a:bodyPr>
          <a:lstStyle/>
          <a:p>
            <a:pPr marL="273050" indent="-265113" algn="just">
              <a:lnSpc>
                <a:spcPct val="80000"/>
              </a:lnSpc>
              <a:spcBef>
                <a:spcPts val="350"/>
              </a:spcBef>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smtClean="0">
                <a:solidFill>
                  <a:schemeClr val="tx1"/>
                </a:solidFill>
                <a:latin typeface="Times New Roman" pitchFamily="18" charset="0"/>
                <a:cs typeface="Times New Roman" pitchFamily="18" charset="0"/>
              </a:rPr>
              <a:t>30.Постановление администрации муниципального образования Юрьев-Польский район  от 30.08.2019  № 1172  Об утверждении муниципальной программы «Модернизация и развитие коммунальной инфраструктуры МО Юрьев-Польский район на 2020-2024 годы»</a:t>
            </a:r>
            <a:endParaRPr lang="ru-RU" altLang="ru-RU" sz="1400" dirty="0">
              <a:cs typeface="Times New Roman" pitchFamily="18" charset="0"/>
            </a:endParaRPr>
          </a:p>
        </p:txBody>
      </p:sp>
      <p:sp>
        <p:nvSpPr>
          <p:cNvPr id="5" name="Прямоугольник 4"/>
          <p:cNvSpPr/>
          <p:nvPr/>
        </p:nvSpPr>
        <p:spPr>
          <a:xfrm>
            <a:off x="0" y="4572008"/>
            <a:ext cx="8715404" cy="609398"/>
          </a:xfrm>
          <a:prstGeom prst="rect">
            <a:avLst/>
          </a:prstGeom>
        </p:spPr>
        <p:txBody>
          <a:bodyPr wrap="square">
            <a:spAutoFit/>
          </a:bodyPr>
          <a:lstStyle/>
          <a:p>
            <a:pPr marL="273050" indent="-265113" algn="just">
              <a:lnSpc>
                <a:spcPct val="80000"/>
              </a:lnSpc>
              <a:spcBef>
                <a:spcPts val="350"/>
              </a:spcBef>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smtClean="0">
                <a:solidFill>
                  <a:schemeClr val="tx1"/>
                </a:solidFill>
                <a:latin typeface="Times New Roman" pitchFamily="18" charset="0"/>
                <a:cs typeface="Times New Roman" pitchFamily="18" charset="0"/>
              </a:rPr>
              <a:t>31.Постановление администрации муниципального образования Юрьев-Польский район  от 24.01.2020  № 68  Об утверждении муниципальной программы «Формирование доступной среды жизнедеятельности для инвалидов муниципального образования Юрьев-Польский район на 2020-2025 годы»</a:t>
            </a:r>
            <a:endParaRPr lang="ru-RU" altLang="ru-RU" sz="1400" dirty="0">
              <a:cs typeface="Times New Roman" pitchFamily="18" charset="0"/>
            </a:endParaRPr>
          </a:p>
        </p:txBody>
      </p:sp>
      <p:sp>
        <p:nvSpPr>
          <p:cNvPr id="6" name="Прямоугольник 5"/>
          <p:cNvSpPr/>
          <p:nvPr/>
        </p:nvSpPr>
        <p:spPr>
          <a:xfrm>
            <a:off x="0" y="5143512"/>
            <a:ext cx="8643966" cy="609398"/>
          </a:xfrm>
          <a:prstGeom prst="rect">
            <a:avLst/>
          </a:prstGeom>
        </p:spPr>
        <p:txBody>
          <a:bodyPr wrap="square">
            <a:spAutoFit/>
          </a:bodyPr>
          <a:lstStyle/>
          <a:p>
            <a:pPr marL="273050" indent="-265113" algn="just">
              <a:lnSpc>
                <a:spcPct val="80000"/>
              </a:lnSpc>
              <a:spcBef>
                <a:spcPts val="350"/>
              </a:spcBef>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smtClean="0">
                <a:solidFill>
                  <a:schemeClr val="tx1"/>
                </a:solidFill>
                <a:latin typeface="Times New Roman" pitchFamily="18" charset="0"/>
                <a:cs typeface="Times New Roman" pitchFamily="18" charset="0"/>
              </a:rPr>
              <a:t>32.Постановление администрации муниципального образования Юрьев-Польский район  от 14.08.2019  № 1112  Об утверждении муниципальной программы «Развитие муниципальной службы в муниципальном образовании Юрьев-Польский район на 2020-2022 годы»</a:t>
            </a:r>
            <a:endParaRPr lang="ru-RU" altLang="ru-RU" sz="1400" dirty="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179388" y="1125538"/>
            <a:ext cx="8785225"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Финансовое управление администрации муниципального образования</a:t>
            </a:r>
          </a:p>
          <a:p>
            <a:pPr algn="ctr" eaLnBrk="1" hangingPunct="1">
              <a:spcBef>
                <a:spcPts val="450"/>
              </a:spcBef>
              <a:spcAft>
                <a:spcPct val="0"/>
              </a:spcAft>
              <a:buClrTx/>
              <a:buSzPct val="100000"/>
              <a:buFontTx/>
              <a:buNone/>
            </a:pPr>
            <a:r>
              <a:rPr lang="ru-RU" altLang="ru-RU" sz="1800" dirty="0" smtClean="0">
                <a:solidFill>
                  <a:srgbClr val="073E87"/>
                </a:solidFill>
                <a:latin typeface="Times New Roman" pitchFamily="16" charset="0"/>
                <a:cs typeface="Times New Roman" pitchFamily="16" charset="0"/>
              </a:rPr>
              <a:t> </a:t>
            </a:r>
            <a:r>
              <a:rPr lang="ru-RU" altLang="ru-RU" sz="1800" dirty="0">
                <a:solidFill>
                  <a:srgbClr val="073E87"/>
                </a:solidFill>
                <a:latin typeface="Times New Roman" pitchFamily="16" charset="0"/>
                <a:cs typeface="Times New Roman" pitchFamily="16" charset="0"/>
              </a:rPr>
              <a:t>Юрьев- Польский район</a:t>
            </a:r>
          </a:p>
          <a:p>
            <a:pPr algn="ctr" eaLnBrk="1" hangingPunct="1">
              <a:spcBef>
                <a:spcPts val="450"/>
              </a:spcBef>
              <a:spcAft>
                <a:spcPct val="0"/>
              </a:spcAft>
              <a:buClrTx/>
              <a:buSzPct val="100000"/>
              <a:buFontTx/>
              <a:buNone/>
            </a:pPr>
            <a:r>
              <a:rPr lang="ru-RU" altLang="ru-RU" sz="1800" dirty="0">
                <a:solidFill>
                  <a:srgbClr val="073E87"/>
                </a:solidFill>
                <a:latin typeface="Times New Roman" pitchFamily="16" charset="0"/>
                <a:cs typeface="Times New Roman" pitchFamily="16" charset="0"/>
              </a:rPr>
              <a:t>Адрес: 601800, Владимирская область, г. Юрьев-Польский, ул. Шибанкова, д.33</a:t>
            </a:r>
          </a:p>
          <a:p>
            <a:pPr algn="ctr" eaLnBrk="1" hangingPunct="1">
              <a:spcBef>
                <a:spcPts val="450"/>
              </a:spcBef>
              <a:spcAft>
                <a:spcPct val="0"/>
              </a:spcAft>
              <a:buClrTx/>
              <a:buSzPct val="100000"/>
              <a:buFontTx/>
              <a:buNone/>
            </a:pPr>
            <a:r>
              <a:rPr lang="ru-RU" altLang="ru-RU" sz="1800" dirty="0" smtClean="0">
                <a:solidFill>
                  <a:srgbClr val="073E87"/>
                </a:solidFill>
                <a:latin typeface="Times New Roman" pitchFamily="16" charset="0"/>
                <a:cs typeface="Times New Roman" pitchFamily="16" charset="0"/>
              </a:rPr>
              <a:t>Тел:8(49246)2-21-91</a:t>
            </a:r>
            <a:r>
              <a:rPr lang="ru-RU" altLang="ru-RU" sz="1800" dirty="0">
                <a:solidFill>
                  <a:srgbClr val="073E87"/>
                </a:solidFill>
                <a:latin typeface="Times New Roman" pitchFamily="16" charset="0"/>
                <a:cs typeface="Times New Roman" pitchFamily="16" charset="0"/>
              </a:rPr>
              <a:t>, факс 8(49246)2-25-07</a:t>
            </a:r>
          </a:p>
          <a:p>
            <a:pPr algn="ctr" eaLnBrk="1" hangingPunct="1">
              <a:spcBef>
                <a:spcPts val="450"/>
              </a:spcBef>
              <a:spcAft>
                <a:spcPct val="0"/>
              </a:spcAft>
              <a:buClrTx/>
              <a:buSzPct val="100000"/>
              <a:buFontTx/>
              <a:buNone/>
            </a:pPr>
            <a:r>
              <a:rPr lang="ru-RU" altLang="ru-RU" sz="1800" dirty="0" smtClean="0">
                <a:solidFill>
                  <a:srgbClr val="073E87"/>
                </a:solidFill>
                <a:latin typeface="Times New Roman" pitchFamily="16" charset="0"/>
                <a:cs typeface="Times New Roman" pitchFamily="16" charset="0"/>
              </a:rPr>
              <a:t> </a:t>
            </a:r>
            <a:r>
              <a:rPr lang="ru-RU" altLang="ru-RU" sz="1800" dirty="0">
                <a:solidFill>
                  <a:srgbClr val="073E87"/>
                </a:solidFill>
                <a:latin typeface="Times New Roman" pitchFamily="16" charset="0"/>
                <a:cs typeface="Times New Roman" pitchFamily="16" charset="0"/>
              </a:rPr>
              <a:t>адрес электронной почты: </a:t>
            </a:r>
            <a:r>
              <a:rPr lang="en-US" altLang="ru-RU" sz="1800" dirty="0">
                <a:solidFill>
                  <a:srgbClr val="073E87"/>
                </a:solidFill>
                <a:latin typeface="Times New Roman" pitchFamily="16" charset="0"/>
                <a:cs typeface="Times New Roman" pitchFamily="16" charset="0"/>
              </a:rPr>
              <a:t>finupryu-pol@mail</a:t>
            </a:r>
            <a:r>
              <a:rPr lang="ru-RU" altLang="ru-RU" sz="1800" dirty="0">
                <a:solidFill>
                  <a:srgbClr val="073E87"/>
                </a:solidFill>
                <a:latin typeface="Times New Roman" pitchFamily="16" charset="0"/>
                <a:cs typeface="Times New Roman" pitchFamily="16" charset="0"/>
              </a:rPr>
              <a:t>.</a:t>
            </a:r>
            <a:r>
              <a:rPr lang="en-US" altLang="ru-RU" sz="1800" dirty="0" err="1">
                <a:solidFill>
                  <a:srgbClr val="073E87"/>
                </a:solidFill>
                <a:latin typeface="Times New Roman" pitchFamily="16" charset="0"/>
                <a:cs typeface="Times New Roman" pitchFamily="16" charset="0"/>
              </a:rPr>
              <a:t>ru</a:t>
            </a:r>
            <a:endParaRPr lang="en-US" altLang="ru-RU" sz="1800" dirty="0">
              <a:solidFill>
                <a:srgbClr val="073E87"/>
              </a:solidFill>
              <a:latin typeface="Times New Roman" pitchFamily="16" charset="0"/>
              <a:cs typeface="Times New Roman" pitchFamily="16" charset="0"/>
            </a:endParaRPr>
          </a:p>
          <a:p>
            <a:pPr eaLnBrk="1" hangingPunct="1">
              <a:spcBef>
                <a:spcPts val="450"/>
              </a:spcBef>
              <a:spcAft>
                <a:spcPct val="0"/>
              </a:spcAft>
              <a:buClrTx/>
              <a:buSzPct val="100000"/>
              <a:buFontTx/>
              <a:buNone/>
            </a:pPr>
            <a:endParaRPr lang="en-US" altLang="ru-RU" sz="1800" dirty="0">
              <a:solidFill>
                <a:srgbClr val="073E87"/>
              </a:solidFill>
              <a:latin typeface="Times New Roman" pitchFamily="16" charset="0"/>
              <a:cs typeface="Times New Roman" pitchFamily="16" charset="0"/>
            </a:endParaRPr>
          </a:p>
        </p:txBody>
      </p:sp>
      <p:sp>
        <p:nvSpPr>
          <p:cNvPr id="84995" name="Text Box 2"/>
          <p:cNvSpPr txBox="1">
            <a:spLocks noChangeArrowheads="1"/>
          </p:cNvSpPr>
          <p:nvPr/>
        </p:nvSpPr>
        <p:spPr bwMode="auto">
          <a:xfrm>
            <a:off x="482600" y="260350"/>
            <a:ext cx="82296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4400">
                <a:solidFill>
                  <a:srgbClr val="262699"/>
                </a:solidFill>
                <a:latin typeface="Candara" pitchFamily="32" charset="0"/>
              </a:rPr>
              <a:t>Контактная информация</a:t>
            </a:r>
          </a:p>
        </p:txBody>
      </p:sp>
      <p:pic>
        <p:nvPicPr>
          <p:cNvPr id="8499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71800" y="3755752"/>
            <a:ext cx="3744913" cy="2809875"/>
          </a:xfrm>
          <a:prstGeom prst="rect">
            <a:avLst/>
          </a:prstGeom>
          <a:noFill/>
          <a:ln>
            <a:noFill/>
          </a:ln>
          <a:effectLst>
            <a:outerShdw dist="76368" dir="2700000" algn="ctr" rotWithShape="0">
              <a:srgbClr val="808080">
                <a:alpha val="9300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57200" y="381000"/>
            <a:ext cx="822960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Налоговые доходы</a:t>
            </a:r>
          </a:p>
        </p:txBody>
      </p:sp>
      <p:sp>
        <p:nvSpPr>
          <p:cNvPr id="15363" name="AutoShape 2"/>
          <p:cNvSpPr>
            <a:spLocks noChangeArrowheads="1"/>
          </p:cNvSpPr>
          <p:nvPr/>
        </p:nvSpPr>
        <p:spPr bwMode="auto">
          <a:xfrm>
            <a:off x="0" y="1349375"/>
            <a:ext cx="2447925" cy="1081088"/>
          </a:xfrm>
          <a:prstGeom prst="downArrowCallout">
            <a:avLst>
              <a:gd name="adj1" fmla="val 24991"/>
              <a:gd name="adj2" fmla="val 25002"/>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a:solidFill>
                  <a:srgbClr val="FFFFFF"/>
                </a:solidFill>
                <a:latin typeface="Times New Roman" pitchFamily="16" charset="0"/>
                <a:cs typeface="Times New Roman" pitchFamily="16" charset="0"/>
              </a:rPr>
              <a:t>Федеральные налоги</a:t>
            </a:r>
          </a:p>
        </p:txBody>
      </p:sp>
      <p:sp>
        <p:nvSpPr>
          <p:cNvPr id="15364" name="AutoShape 3"/>
          <p:cNvSpPr>
            <a:spLocks noChangeArrowheads="1"/>
          </p:cNvSpPr>
          <p:nvPr/>
        </p:nvSpPr>
        <p:spPr bwMode="auto">
          <a:xfrm>
            <a:off x="4895850" y="1347788"/>
            <a:ext cx="1800225" cy="1081087"/>
          </a:xfrm>
          <a:prstGeom prst="downArrowCallout">
            <a:avLst>
              <a:gd name="adj1" fmla="val 24993"/>
              <a:gd name="adj2" fmla="val 25001"/>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Местные налоги</a:t>
            </a:r>
          </a:p>
        </p:txBody>
      </p:sp>
      <p:sp>
        <p:nvSpPr>
          <p:cNvPr id="15365" name="AutoShape 4"/>
          <p:cNvSpPr>
            <a:spLocks noChangeArrowheads="1"/>
          </p:cNvSpPr>
          <p:nvPr/>
        </p:nvSpPr>
        <p:spPr bwMode="auto">
          <a:xfrm>
            <a:off x="2700338" y="1341438"/>
            <a:ext cx="1933575" cy="1079500"/>
          </a:xfrm>
          <a:prstGeom prst="downArrowCallout">
            <a:avLst>
              <a:gd name="adj1" fmla="val 24994"/>
              <a:gd name="adj2" fmla="val 25002"/>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Региональные налоги</a:t>
            </a:r>
          </a:p>
        </p:txBody>
      </p:sp>
      <p:sp>
        <p:nvSpPr>
          <p:cNvPr id="15366" name="AutoShape 5"/>
          <p:cNvSpPr>
            <a:spLocks noChangeArrowheads="1"/>
          </p:cNvSpPr>
          <p:nvPr/>
        </p:nvSpPr>
        <p:spPr bwMode="auto">
          <a:xfrm>
            <a:off x="0" y="2565400"/>
            <a:ext cx="2627313" cy="4176713"/>
          </a:xfrm>
          <a:prstGeom prst="verticalScroll">
            <a:avLst>
              <a:gd name="adj" fmla="val 12500"/>
            </a:avLst>
          </a:prstGeom>
          <a:solidFill>
            <a:schemeClr val="accent3">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добавленную стоимость</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Акцизы</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Налог на доходы физических лиц</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 4) Налог на прибыль организаций </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5) Налог на добычу полезных ископаемых</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6)Водный налог</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7)Сборы за пользование объектами животного мира и за пользование объектами водных биологических ресурсов</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8) Государственная пошлина</a:t>
            </a:r>
          </a:p>
        </p:txBody>
      </p:sp>
      <p:sp>
        <p:nvSpPr>
          <p:cNvPr id="15367" name="AutoShape 6"/>
          <p:cNvSpPr>
            <a:spLocks noChangeArrowheads="1"/>
          </p:cNvSpPr>
          <p:nvPr/>
        </p:nvSpPr>
        <p:spPr bwMode="auto">
          <a:xfrm>
            <a:off x="2520950" y="2565400"/>
            <a:ext cx="2292350" cy="1674813"/>
          </a:xfrm>
          <a:prstGeom prst="verticalScroll">
            <a:avLst>
              <a:gd name="adj" fmla="val 12500"/>
            </a:avLst>
          </a:prstGeom>
          <a:solidFill>
            <a:schemeClr val="accent3">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имущество организаций</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Налог на игорный бизнес</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Транспортный налог</a:t>
            </a:r>
          </a:p>
        </p:txBody>
      </p:sp>
      <p:pic>
        <p:nvPicPr>
          <p:cNvPr id="15368"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4190" y="4606880"/>
            <a:ext cx="3813826" cy="1851388"/>
          </a:xfrm>
          <a:prstGeom prst="rect">
            <a:avLst/>
          </a:prstGeom>
          <a:solidFill>
            <a:schemeClr val="accent6">
              <a:lumMod val="40000"/>
              <a:lumOff val="60000"/>
            </a:schemeClr>
          </a:solidFill>
          <a:ln>
            <a:noFill/>
          </a:ln>
          <a:extLst/>
        </p:spPr>
      </p:pic>
      <p:sp>
        <p:nvSpPr>
          <p:cNvPr id="15369" name="AutoShape 8"/>
          <p:cNvSpPr>
            <a:spLocks noChangeArrowheads="1"/>
          </p:cNvSpPr>
          <p:nvPr/>
        </p:nvSpPr>
        <p:spPr bwMode="auto">
          <a:xfrm>
            <a:off x="5056188" y="2565400"/>
            <a:ext cx="1944687" cy="1368425"/>
          </a:xfrm>
          <a:prstGeom prst="verticalScroll">
            <a:avLst>
              <a:gd name="adj" fmla="val 12500"/>
            </a:avLst>
          </a:prstGeom>
          <a:solidFill>
            <a:schemeClr val="accent3">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Налог на имущество физических лиц</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Земельный налог</a:t>
            </a:r>
          </a:p>
        </p:txBody>
      </p:sp>
      <p:sp>
        <p:nvSpPr>
          <p:cNvPr id="15370" name="AutoShape 9"/>
          <p:cNvSpPr>
            <a:spLocks noChangeArrowheads="1"/>
          </p:cNvSpPr>
          <p:nvPr/>
        </p:nvSpPr>
        <p:spPr bwMode="auto">
          <a:xfrm>
            <a:off x="7062788" y="2587625"/>
            <a:ext cx="2089150" cy="3409950"/>
          </a:xfrm>
          <a:prstGeom prst="verticalScroll">
            <a:avLst>
              <a:gd name="adj" fmla="val 12500"/>
            </a:avLst>
          </a:prstGeom>
          <a:solidFill>
            <a:schemeClr val="accent3">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1) Единый сельскохозяйственный налог</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2) Упрощенная система налогообложения</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3) Единый налог на вмененный доход </a:t>
            </a:r>
          </a:p>
          <a:p>
            <a:pPr eaLnBrk="1" hangingPunct="1">
              <a:spcBef>
                <a:spcPct val="0"/>
              </a:spcBef>
              <a:spcAft>
                <a:spcPts val="600"/>
              </a:spcAft>
              <a:buClrTx/>
              <a:buSzPct val="100000"/>
              <a:buFontTx/>
              <a:buNone/>
            </a:pPr>
            <a:r>
              <a:rPr lang="ru-RU" altLang="ru-RU" sz="1100" b="1" dirty="0">
                <a:solidFill>
                  <a:srgbClr val="000099"/>
                </a:solidFill>
                <a:latin typeface="Candara" pitchFamily="32" charset="0"/>
              </a:rPr>
              <a:t>4) Патентная система налогообложения</a:t>
            </a:r>
          </a:p>
          <a:p>
            <a:pPr eaLnBrk="1" hangingPunct="1">
              <a:spcBef>
                <a:spcPct val="0"/>
              </a:spcBef>
              <a:spcAft>
                <a:spcPts val="600"/>
              </a:spcAft>
              <a:buClrTx/>
              <a:buSzPct val="100000"/>
              <a:buFontTx/>
              <a:buNone/>
            </a:pPr>
            <a:endParaRPr lang="ru-RU" altLang="ru-RU" sz="1100" b="1" dirty="0">
              <a:solidFill>
                <a:srgbClr val="990066"/>
              </a:solidFill>
              <a:latin typeface="Candara" pitchFamily="32" charset="0"/>
            </a:endParaRPr>
          </a:p>
          <a:p>
            <a:pPr eaLnBrk="1" hangingPunct="1">
              <a:spcBef>
                <a:spcPct val="0"/>
              </a:spcBef>
              <a:spcAft>
                <a:spcPts val="600"/>
              </a:spcAft>
              <a:buClrTx/>
              <a:buSzPct val="100000"/>
              <a:buFontTx/>
              <a:buNone/>
            </a:pPr>
            <a:endParaRPr lang="ru-RU" altLang="ru-RU" sz="1100" b="1" dirty="0">
              <a:solidFill>
                <a:srgbClr val="990066"/>
              </a:solidFill>
              <a:latin typeface="Candara" pitchFamily="32" charset="0"/>
            </a:endParaRPr>
          </a:p>
        </p:txBody>
      </p:sp>
      <p:sp>
        <p:nvSpPr>
          <p:cNvPr id="15371" name="AutoShape 10"/>
          <p:cNvSpPr>
            <a:spLocks noChangeArrowheads="1"/>
          </p:cNvSpPr>
          <p:nvPr/>
        </p:nvSpPr>
        <p:spPr bwMode="auto">
          <a:xfrm>
            <a:off x="6878638" y="1331913"/>
            <a:ext cx="1800225" cy="1081087"/>
          </a:xfrm>
          <a:prstGeom prst="downArrowCallout">
            <a:avLst>
              <a:gd name="adj1" fmla="val 24993"/>
              <a:gd name="adj2" fmla="val 25001"/>
              <a:gd name="adj3" fmla="val 25000"/>
              <a:gd name="adj4" fmla="val 64977"/>
            </a:avLst>
          </a:prstGeom>
          <a:solidFill>
            <a:schemeClr val="accent6">
              <a:lumMod val="60000"/>
              <a:lumOff val="40000"/>
            </a:schemeClr>
          </a:solidFill>
          <a:ln w="15840" cap="sq">
            <a:solidFill>
              <a:srgbClr val="165D83"/>
            </a:solidFill>
            <a:miter lim="800000"/>
            <a:headEnd/>
            <a:tailEnd/>
          </a:ln>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ts val="450"/>
              </a:spcBef>
              <a:spcAft>
                <a:spcPct val="0"/>
              </a:spcAft>
              <a:buClrTx/>
              <a:buSzPct val="100000"/>
              <a:buFontTx/>
              <a:buNone/>
            </a:pPr>
            <a:r>
              <a:rPr lang="ru-RU" altLang="ru-RU" sz="1600" dirty="0">
                <a:solidFill>
                  <a:srgbClr val="FFFFFF"/>
                </a:solidFill>
                <a:latin typeface="Times New Roman" pitchFamily="16" charset="0"/>
                <a:cs typeface="Times New Roman" pitchFamily="16" charset="0"/>
              </a:rPr>
              <a:t>Специальные налоговые режимы</a:t>
            </a:r>
          </a:p>
        </p:txBody>
      </p:sp>
      <p:pic>
        <p:nvPicPr>
          <p:cNvPr id="153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51850" y="128588"/>
            <a:ext cx="5207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descr="H:\Фомина\Герб ЮП район (ходовой).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95288" y="1484313"/>
            <a:ext cx="8229600" cy="5113337"/>
          </a:xfrm>
          <a:prstGeom prst="rect">
            <a:avLst/>
          </a:prstGeom>
          <a:noFill/>
          <a:ln w="9525" cap="flat">
            <a:noFill/>
            <a:round/>
            <a:headEnd/>
            <a:tailEnd/>
          </a:ln>
          <a:effectLst/>
        </p:spPr>
        <p:txBody>
          <a:bodyPr lIns="90000" tIns="46800" rIns="90000" bIns="46800"/>
          <a:lstStyle/>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Доходы от использования </a:t>
            </a:r>
            <a:r>
              <a:rPr lang="ru-RU" dirty="0" smtClean="0">
                <a:solidFill>
                  <a:srgbClr val="052E65"/>
                </a:solidFill>
                <a:latin typeface="Times New Roman" pitchFamily="16" charset="0"/>
                <a:cs typeface="Times New Roman" pitchFamily="16" charset="0"/>
              </a:rPr>
              <a:t>имущества и земельных участков, находящихся </a:t>
            </a:r>
            <a:r>
              <a:rPr lang="ru-RU" dirty="0">
                <a:solidFill>
                  <a:srgbClr val="052E65"/>
                </a:solidFill>
                <a:latin typeface="Times New Roman" pitchFamily="16" charset="0"/>
                <a:cs typeface="Times New Roman" pitchFamily="16" charset="0"/>
              </a:rPr>
              <a:t>в государственной или  муниципальной </a:t>
            </a:r>
            <a:r>
              <a:rPr lang="ru-RU" dirty="0" smtClean="0">
                <a:solidFill>
                  <a:srgbClr val="052E65"/>
                </a:solidFill>
                <a:latin typeface="Times New Roman" pitchFamily="16" charset="0"/>
                <a:cs typeface="Times New Roman" pitchFamily="16" charset="0"/>
              </a:rPr>
              <a:t>собственности</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smtClean="0">
                <a:solidFill>
                  <a:srgbClr val="052E65"/>
                </a:solidFill>
                <a:latin typeface="Times New Roman" pitchFamily="16" charset="0"/>
                <a:cs typeface="Times New Roman" pitchFamily="16" charset="0"/>
              </a:rPr>
              <a:t>Доходы </a:t>
            </a:r>
            <a:r>
              <a:rPr lang="ru-RU" dirty="0">
                <a:solidFill>
                  <a:srgbClr val="052E65"/>
                </a:solidFill>
                <a:latin typeface="Times New Roman" pitchFamily="16" charset="0"/>
                <a:cs typeface="Times New Roman" pitchFamily="16" charset="0"/>
              </a:rPr>
              <a:t>от продажи </a:t>
            </a:r>
            <a:r>
              <a:rPr lang="ru-RU" dirty="0" smtClean="0">
                <a:solidFill>
                  <a:srgbClr val="052E65"/>
                </a:solidFill>
                <a:latin typeface="Times New Roman" pitchFamily="16" charset="0"/>
                <a:cs typeface="Times New Roman" pitchFamily="16" charset="0"/>
              </a:rPr>
              <a:t>имущества и земельных участков, находящихся </a:t>
            </a:r>
            <a:r>
              <a:rPr lang="ru-RU" dirty="0">
                <a:solidFill>
                  <a:srgbClr val="052E65"/>
                </a:solidFill>
                <a:latin typeface="Times New Roman" pitchFamily="16" charset="0"/>
                <a:cs typeface="Times New Roman" pitchFamily="16" charset="0"/>
              </a:rPr>
              <a:t>в государственной или муниципальной </a:t>
            </a:r>
            <a:r>
              <a:rPr lang="ru-RU" dirty="0" smtClean="0">
                <a:solidFill>
                  <a:srgbClr val="052E65"/>
                </a:solidFill>
                <a:latin typeface="Times New Roman" pitchFamily="16" charset="0"/>
                <a:cs typeface="Times New Roman" pitchFamily="16" charset="0"/>
              </a:rPr>
              <a:t>собственности</a:t>
            </a:r>
            <a:endParaRPr lang="ru-RU" dirty="0">
              <a:solidFill>
                <a:srgbClr val="052E65"/>
              </a:solidFill>
              <a:latin typeface="Times New Roman" pitchFamily="16" charset="0"/>
              <a:cs typeface="Times New Roman" pitchFamily="16" charset="0"/>
            </a:endParaRP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smtClean="0">
                <a:solidFill>
                  <a:srgbClr val="052E65"/>
                </a:solidFill>
                <a:latin typeface="Times New Roman" pitchFamily="16" charset="0"/>
                <a:cs typeface="Times New Roman" pitchFamily="16" charset="0"/>
              </a:rPr>
              <a:t>Платежи </a:t>
            </a:r>
            <a:r>
              <a:rPr lang="ru-RU" dirty="0">
                <a:solidFill>
                  <a:srgbClr val="052E65"/>
                </a:solidFill>
                <a:latin typeface="Times New Roman" pitchFamily="16" charset="0"/>
                <a:cs typeface="Times New Roman" pitchFamily="16" charset="0"/>
              </a:rPr>
              <a:t>при пользовании природными </a:t>
            </a:r>
            <a:r>
              <a:rPr lang="ru-RU" dirty="0" smtClean="0">
                <a:solidFill>
                  <a:srgbClr val="052E65"/>
                </a:solidFill>
                <a:latin typeface="Times New Roman" pitchFamily="16" charset="0"/>
                <a:cs typeface="Times New Roman" pitchFamily="16" charset="0"/>
              </a:rPr>
              <a:t>ресурсами</a:t>
            </a:r>
            <a:endParaRPr lang="ru-RU" dirty="0">
              <a:solidFill>
                <a:srgbClr val="052E65"/>
              </a:solidFill>
              <a:latin typeface="Times New Roman" pitchFamily="16" charset="0"/>
              <a:cs typeface="Times New Roman" pitchFamily="16" charset="0"/>
            </a:endParaRP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Д</a:t>
            </a:r>
            <a:r>
              <a:rPr lang="ru-RU" dirty="0" smtClean="0">
                <a:solidFill>
                  <a:srgbClr val="052E65"/>
                </a:solidFill>
                <a:latin typeface="Times New Roman" pitchFamily="16" charset="0"/>
                <a:cs typeface="Times New Roman" pitchFamily="16" charset="0"/>
              </a:rPr>
              <a:t>оходы </a:t>
            </a:r>
            <a:r>
              <a:rPr lang="ru-RU" dirty="0">
                <a:solidFill>
                  <a:srgbClr val="052E65"/>
                </a:solidFill>
                <a:latin typeface="Times New Roman" pitchFamily="16" charset="0"/>
                <a:cs typeface="Times New Roman" pitchFamily="16" charset="0"/>
              </a:rPr>
              <a:t>от платных услуг, оказываемых казенными </a:t>
            </a:r>
            <a:r>
              <a:rPr lang="ru-RU" dirty="0" smtClean="0">
                <a:solidFill>
                  <a:srgbClr val="052E65"/>
                </a:solidFill>
                <a:latin typeface="Times New Roman" pitchFamily="16" charset="0"/>
                <a:cs typeface="Times New Roman" pitchFamily="16" charset="0"/>
              </a:rPr>
              <a:t>учреждениями</a:t>
            </a:r>
            <a:endParaRPr lang="ru-RU" dirty="0">
              <a:solidFill>
                <a:srgbClr val="052E65"/>
              </a:solidFill>
              <a:latin typeface="Times New Roman" pitchFamily="16" charset="0"/>
              <a:cs typeface="Times New Roman" pitchFamily="16" charset="0"/>
            </a:endParaRP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А</a:t>
            </a:r>
            <a:r>
              <a:rPr lang="ru-RU" dirty="0" smtClean="0">
                <a:solidFill>
                  <a:srgbClr val="052E65"/>
                </a:solidFill>
                <a:latin typeface="Times New Roman" pitchFamily="16" charset="0"/>
                <a:cs typeface="Times New Roman" pitchFamily="16" charset="0"/>
              </a:rPr>
              <a:t>дминистративные </a:t>
            </a:r>
            <a:r>
              <a:rPr lang="ru-RU" dirty="0">
                <a:solidFill>
                  <a:srgbClr val="052E65"/>
                </a:solidFill>
                <a:latin typeface="Times New Roman" pitchFamily="16" charset="0"/>
                <a:cs typeface="Times New Roman" pitchFamily="16" charset="0"/>
              </a:rPr>
              <a:t>платежи и сборы</a:t>
            </a: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smtClean="0">
                <a:solidFill>
                  <a:srgbClr val="052E65"/>
                </a:solidFill>
                <a:latin typeface="Times New Roman" pitchFamily="16" charset="0"/>
                <a:cs typeface="Times New Roman" pitchFamily="16" charset="0"/>
              </a:rPr>
              <a:t>Штрафы</a:t>
            </a:r>
            <a:r>
              <a:rPr lang="ru-RU" dirty="0">
                <a:solidFill>
                  <a:srgbClr val="052E65"/>
                </a:solidFill>
                <a:latin typeface="Times New Roman" pitchFamily="16" charset="0"/>
                <a:cs typeface="Times New Roman" pitchFamily="16" charset="0"/>
              </a:rPr>
              <a:t>, санкции, возмещение </a:t>
            </a:r>
            <a:r>
              <a:rPr lang="ru-RU" dirty="0" smtClean="0">
                <a:solidFill>
                  <a:srgbClr val="052E65"/>
                </a:solidFill>
                <a:latin typeface="Times New Roman" pitchFamily="16" charset="0"/>
                <a:cs typeface="Times New Roman" pitchFamily="16" charset="0"/>
              </a:rPr>
              <a:t>ущерба</a:t>
            </a:r>
            <a:endParaRPr lang="ru-RU" dirty="0">
              <a:solidFill>
                <a:srgbClr val="052E65"/>
              </a:solidFill>
              <a:latin typeface="Times New Roman" pitchFamily="16" charset="0"/>
              <a:cs typeface="Times New Roman" pitchFamily="16" charset="0"/>
            </a:endParaRP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smtClean="0">
                <a:solidFill>
                  <a:srgbClr val="052E65"/>
                </a:solidFill>
                <a:latin typeface="Times New Roman" pitchFamily="16" charset="0"/>
                <a:cs typeface="Times New Roman" pitchFamily="16" charset="0"/>
              </a:rPr>
              <a:t>Средства </a:t>
            </a:r>
            <a:r>
              <a:rPr lang="ru-RU" dirty="0">
                <a:solidFill>
                  <a:srgbClr val="052E65"/>
                </a:solidFill>
                <a:latin typeface="Times New Roman" pitchFamily="16" charset="0"/>
                <a:cs typeface="Times New Roman" pitchFamily="16" charset="0"/>
              </a:rPr>
              <a:t>самообложения </a:t>
            </a:r>
            <a:r>
              <a:rPr lang="ru-RU" dirty="0" smtClean="0">
                <a:solidFill>
                  <a:srgbClr val="052E65"/>
                </a:solidFill>
                <a:latin typeface="Times New Roman" pitchFamily="16" charset="0"/>
                <a:cs typeface="Times New Roman" pitchFamily="16" charset="0"/>
              </a:rPr>
              <a:t>граждан</a:t>
            </a:r>
            <a:endParaRPr lang="ru-RU" dirty="0">
              <a:solidFill>
                <a:srgbClr val="052E65"/>
              </a:solidFill>
              <a:latin typeface="Times New Roman" pitchFamily="16" charset="0"/>
              <a:cs typeface="Times New Roman" pitchFamily="16" charset="0"/>
            </a:endParaRPr>
          </a:p>
          <a:p>
            <a:pPr marL="265113" indent="-265113">
              <a:spcBef>
                <a:spcPts val="500"/>
              </a:spcBef>
              <a:buClr>
                <a:srgbClr val="31B6FD"/>
              </a:buClr>
              <a:buFont typeface="Symbol" pitchFamily="16" charset="2"/>
              <a:buChar char=""/>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r>
              <a:rPr lang="ru-RU" dirty="0">
                <a:solidFill>
                  <a:srgbClr val="052E65"/>
                </a:solidFill>
                <a:latin typeface="Times New Roman" pitchFamily="16" charset="0"/>
                <a:cs typeface="Times New Roman" pitchFamily="16" charset="0"/>
              </a:rPr>
              <a:t>И</a:t>
            </a:r>
            <a:r>
              <a:rPr lang="ru-RU" dirty="0" smtClean="0">
                <a:solidFill>
                  <a:srgbClr val="052E65"/>
                </a:solidFill>
                <a:latin typeface="Times New Roman" pitchFamily="16" charset="0"/>
                <a:cs typeface="Times New Roman" pitchFamily="16" charset="0"/>
              </a:rPr>
              <a:t>ные </a:t>
            </a:r>
            <a:r>
              <a:rPr lang="ru-RU" dirty="0">
                <a:solidFill>
                  <a:srgbClr val="052E65"/>
                </a:solidFill>
                <a:latin typeface="Times New Roman" pitchFamily="16" charset="0"/>
                <a:cs typeface="Times New Roman" pitchFamily="16" charset="0"/>
              </a:rPr>
              <a:t>неналоговые </a:t>
            </a:r>
            <a:r>
              <a:rPr lang="ru-RU" dirty="0" smtClean="0">
                <a:solidFill>
                  <a:srgbClr val="052E65"/>
                </a:solidFill>
                <a:latin typeface="Times New Roman" pitchFamily="16" charset="0"/>
                <a:cs typeface="Times New Roman" pitchFamily="16" charset="0"/>
              </a:rPr>
              <a:t>доходы</a:t>
            </a:r>
            <a:endParaRPr lang="ru-RU" dirty="0">
              <a:solidFill>
                <a:srgbClr val="052E65"/>
              </a:solidFill>
              <a:latin typeface="Times New Roman" pitchFamily="16" charset="0"/>
              <a:cs typeface="Times New Roman" pitchFamily="16" charset="0"/>
            </a:endParaRPr>
          </a:p>
          <a:p>
            <a:pPr marL="268288" indent="-265113">
              <a:spcBef>
                <a:spcPts val="500"/>
              </a:spcBef>
              <a:buClrTx/>
              <a:buFontTx/>
              <a:buNone/>
              <a:tabLst>
                <a:tab pos="265113" algn="l"/>
                <a:tab pos="712788" algn="l"/>
                <a:tab pos="1162050" algn="l"/>
                <a:tab pos="1611313" algn="l"/>
                <a:tab pos="2060575" algn="l"/>
                <a:tab pos="2509838" algn="l"/>
                <a:tab pos="2959100" algn="l"/>
                <a:tab pos="3408363" algn="l"/>
                <a:tab pos="3857625" algn="l"/>
                <a:tab pos="4306888" algn="l"/>
                <a:tab pos="4756150" algn="l"/>
                <a:tab pos="5205413" algn="l"/>
                <a:tab pos="5654675" algn="l"/>
                <a:tab pos="6103938" algn="l"/>
                <a:tab pos="6553200" algn="l"/>
                <a:tab pos="7002463" algn="l"/>
                <a:tab pos="7451725" algn="l"/>
                <a:tab pos="7900988" algn="l"/>
                <a:tab pos="8350250" algn="l"/>
                <a:tab pos="8799513" algn="l"/>
                <a:tab pos="9248775" algn="l"/>
              </a:tabLst>
              <a:defRPr/>
            </a:pPr>
            <a:endParaRPr lang="ru-RU" dirty="0">
              <a:solidFill>
                <a:srgbClr val="052E65"/>
              </a:solidFill>
              <a:latin typeface="Times New Roman" pitchFamily="16" charset="0"/>
              <a:cs typeface="Times New Roman" pitchFamily="16" charset="0"/>
            </a:endParaRPr>
          </a:p>
        </p:txBody>
      </p:sp>
      <p:sp>
        <p:nvSpPr>
          <p:cNvPr id="16387" name="Text Box 2"/>
          <p:cNvSpPr txBox="1">
            <a:spLocks noChangeArrowheads="1"/>
          </p:cNvSpPr>
          <p:nvPr/>
        </p:nvSpPr>
        <p:spPr bwMode="auto">
          <a:xfrm>
            <a:off x="457200" y="381000"/>
            <a:ext cx="8229600"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Неналоговые доходы</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32813" y="188913"/>
            <a:ext cx="454025" cy="617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C:\Documents and Settings\Bydjet-01\Рабочий стол\logo_forschung_publikationen.jpg"/>
          <p:cNvPicPr>
            <a:picLocks noChangeAspect="1" noChangeArrowheads="1"/>
          </p:cNvPicPr>
          <p:nvPr/>
        </p:nvPicPr>
        <p:blipFill>
          <a:blip r:embed="rId5"/>
          <a:srcRect/>
          <a:stretch>
            <a:fillRect/>
          </a:stretch>
        </p:blipFill>
        <p:spPr bwMode="auto">
          <a:xfrm>
            <a:off x="5286375" y="3786188"/>
            <a:ext cx="3500438" cy="282733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1259632" y="476672"/>
            <a:ext cx="7040601" cy="1800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027425" y="548680"/>
            <a:ext cx="7272808" cy="1692771"/>
          </a:xfrm>
          <a:prstGeom prst="rect">
            <a:avLst/>
          </a:prstGeom>
        </p:spPr>
        <p:txBody>
          <a:bodyPr wrap="square">
            <a:spAutoFit/>
          </a:bodyPr>
          <a:lstStyle/>
          <a:p>
            <a:pPr algn="ctr">
              <a:buClrTx/>
            </a:pPr>
            <a:r>
              <a:rPr lang="ru-RU" altLang="ru-RU" sz="3200" dirty="0">
                <a:solidFill>
                  <a:schemeClr val="tx1">
                    <a:lumMod val="85000"/>
                    <a:lumOff val="15000"/>
                  </a:schemeClr>
                </a:solidFill>
                <a:latin typeface="Times New Roman" pitchFamily="16" charset="0"/>
                <a:cs typeface="Times New Roman" pitchFamily="16" charset="0"/>
              </a:rPr>
              <a:t>Межбюджетные </a:t>
            </a:r>
            <a:r>
              <a:rPr lang="ru-RU" altLang="ru-RU" sz="3200" dirty="0" smtClean="0">
                <a:solidFill>
                  <a:schemeClr val="tx1">
                    <a:lumMod val="85000"/>
                    <a:lumOff val="15000"/>
                  </a:schemeClr>
                </a:solidFill>
                <a:latin typeface="Times New Roman" pitchFamily="16" charset="0"/>
                <a:cs typeface="Times New Roman" pitchFamily="16" charset="0"/>
              </a:rPr>
              <a:t>трансферты</a:t>
            </a:r>
          </a:p>
          <a:p>
            <a:pPr algn="ctr">
              <a:buClrTx/>
            </a:pPr>
            <a:r>
              <a:rPr lang="ru-RU" altLang="ru-RU" sz="2400" dirty="0" smtClean="0">
                <a:solidFill>
                  <a:schemeClr val="tx1">
                    <a:lumMod val="85000"/>
                    <a:lumOff val="15000"/>
                  </a:schemeClr>
                </a:solidFill>
                <a:latin typeface="Times New Roman" pitchFamily="16" charset="0"/>
                <a:cs typeface="Times New Roman" pitchFamily="16" charset="0"/>
              </a:rPr>
              <a:t>(</a:t>
            </a:r>
            <a:r>
              <a:rPr lang="ru-RU" altLang="ru-RU" sz="2400" dirty="0">
                <a:solidFill>
                  <a:schemeClr val="tx1">
                    <a:lumMod val="85000"/>
                    <a:lumOff val="15000"/>
                  </a:schemeClr>
                </a:solidFill>
                <a:latin typeface="Times New Roman" pitchFamily="16" charset="0"/>
                <a:cs typeface="Times New Roman" pitchFamily="16" charset="0"/>
              </a:rPr>
              <a:t>безвозмездные поступления</a:t>
            </a:r>
            <a:r>
              <a:rPr lang="ru-RU" altLang="ru-RU" sz="2400" dirty="0" smtClean="0">
                <a:solidFill>
                  <a:schemeClr val="tx1">
                    <a:lumMod val="85000"/>
                    <a:lumOff val="15000"/>
                  </a:schemeClr>
                </a:solidFill>
                <a:latin typeface="Times New Roman" pitchFamily="16" charset="0"/>
                <a:cs typeface="Times New Roman" pitchFamily="16" charset="0"/>
              </a:rPr>
              <a:t>) это средства одного бюджета бюджетной системы РФ, перечисляемые другому бюджету бюджетной системы РФ</a:t>
            </a:r>
            <a:endParaRPr lang="ru-RU" altLang="ru-RU" sz="2400" dirty="0">
              <a:solidFill>
                <a:schemeClr val="tx1">
                  <a:lumMod val="85000"/>
                  <a:lumOff val="15000"/>
                </a:schemeClr>
              </a:solidFill>
              <a:latin typeface="Times New Roman" pitchFamily="16" charset="0"/>
              <a:cs typeface="Times New Roman" pitchFamily="16" charset="0"/>
            </a:endParaRPr>
          </a:p>
        </p:txBody>
      </p:sp>
      <p:sp>
        <p:nvSpPr>
          <p:cNvPr id="3" name="Скругленный прямоугольник 2"/>
          <p:cNvSpPr/>
          <p:nvPr/>
        </p:nvSpPr>
        <p:spPr>
          <a:xfrm>
            <a:off x="339653" y="2780928"/>
            <a:ext cx="2448272" cy="108012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chemeClr val="tx1">
                    <a:lumMod val="85000"/>
                    <a:lumOff val="15000"/>
                  </a:schemeClr>
                </a:solidFill>
              </a:rPr>
              <a:t>Дотации</a:t>
            </a:r>
            <a:endParaRPr lang="ru-RU" sz="2200" dirty="0">
              <a:solidFill>
                <a:schemeClr val="tx1">
                  <a:lumMod val="85000"/>
                  <a:lumOff val="15000"/>
                </a:schemeClr>
              </a:solidFill>
            </a:endParaRPr>
          </a:p>
        </p:txBody>
      </p:sp>
      <p:sp>
        <p:nvSpPr>
          <p:cNvPr id="4" name="Скругленный прямоугольник 3"/>
          <p:cNvSpPr/>
          <p:nvPr/>
        </p:nvSpPr>
        <p:spPr>
          <a:xfrm>
            <a:off x="2411760" y="4581128"/>
            <a:ext cx="2016224" cy="122413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chemeClr val="tx1">
                    <a:lumMod val="85000"/>
                    <a:lumOff val="15000"/>
                  </a:schemeClr>
                </a:solidFill>
              </a:rPr>
              <a:t>Субвенции</a:t>
            </a:r>
            <a:endParaRPr lang="ru-RU" sz="2200" dirty="0">
              <a:solidFill>
                <a:schemeClr val="tx1">
                  <a:lumMod val="85000"/>
                  <a:lumOff val="15000"/>
                </a:schemeClr>
              </a:solidFill>
            </a:endParaRPr>
          </a:p>
        </p:txBody>
      </p:sp>
      <p:sp>
        <p:nvSpPr>
          <p:cNvPr id="5" name="Скругленный прямоугольник 4"/>
          <p:cNvSpPr/>
          <p:nvPr/>
        </p:nvSpPr>
        <p:spPr>
          <a:xfrm>
            <a:off x="5083271" y="4581128"/>
            <a:ext cx="1944216" cy="1224136"/>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chemeClr val="tx1">
                    <a:lumMod val="85000"/>
                    <a:lumOff val="15000"/>
                  </a:schemeClr>
                </a:solidFill>
              </a:rPr>
              <a:t>субсидии</a:t>
            </a:r>
            <a:endParaRPr lang="ru-RU" sz="2200" dirty="0">
              <a:solidFill>
                <a:schemeClr val="tx1">
                  <a:lumMod val="85000"/>
                  <a:lumOff val="15000"/>
                </a:schemeClr>
              </a:solidFill>
            </a:endParaRPr>
          </a:p>
        </p:txBody>
      </p:sp>
      <p:sp>
        <p:nvSpPr>
          <p:cNvPr id="6" name="Скругленный прямоугольник 5"/>
          <p:cNvSpPr/>
          <p:nvPr/>
        </p:nvSpPr>
        <p:spPr>
          <a:xfrm>
            <a:off x="6516216" y="2790305"/>
            <a:ext cx="2448272" cy="108012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chemeClr val="tx1">
                    <a:lumMod val="85000"/>
                    <a:lumOff val="15000"/>
                  </a:schemeClr>
                </a:solidFill>
              </a:rPr>
              <a:t>Иные межбюджетные трансферты</a:t>
            </a:r>
            <a:endParaRPr lang="ru-RU" sz="2200" dirty="0">
              <a:solidFill>
                <a:schemeClr val="tx1">
                  <a:lumMod val="85000"/>
                  <a:lumOff val="15000"/>
                </a:schemeClr>
              </a:solidFill>
            </a:endParaRPr>
          </a:p>
        </p:txBody>
      </p:sp>
      <p:cxnSp>
        <p:nvCxnSpPr>
          <p:cNvPr id="9" name="Прямая со стрелкой 8"/>
          <p:cNvCxnSpPr>
            <a:stCxn id="7" idx="2"/>
          </p:cNvCxnSpPr>
          <p:nvPr/>
        </p:nvCxnSpPr>
        <p:spPr>
          <a:xfrm>
            <a:off x="4779933" y="2276872"/>
            <a:ext cx="1752406" cy="792088"/>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7" idx="2"/>
          </p:cNvCxnSpPr>
          <p:nvPr/>
        </p:nvCxnSpPr>
        <p:spPr>
          <a:xfrm flipH="1">
            <a:off x="2787925" y="2276872"/>
            <a:ext cx="1992008" cy="936104"/>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7" idx="2"/>
          </p:cNvCxnSpPr>
          <p:nvPr/>
        </p:nvCxnSpPr>
        <p:spPr>
          <a:xfrm flipH="1">
            <a:off x="3435997" y="2276872"/>
            <a:ext cx="1343936" cy="2304256"/>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4771402" y="2276872"/>
            <a:ext cx="1375367" cy="2304256"/>
          </a:xfrm>
          <a:prstGeom prst="straightConnector1">
            <a:avLst/>
          </a:prstGeom>
          <a:ln>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1657023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07504" y="260648"/>
            <a:ext cx="8784976" cy="256993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251520" y="214290"/>
            <a:ext cx="8678198" cy="2970235"/>
          </a:xfrm>
          <a:prstGeom prst="rect">
            <a:avLst/>
          </a:prstGeom>
        </p:spPr>
        <p:txBody>
          <a:bodyPr wrap="square">
            <a:spAutoFit/>
          </a:bodyPr>
          <a:lstStyle/>
          <a:p>
            <a:pPr indent="342900" algn="just">
              <a:lnSpc>
                <a:spcPct val="115000"/>
              </a:lnSpc>
              <a:spcAft>
                <a:spcPts val="0"/>
              </a:spcAft>
            </a:pPr>
            <a:r>
              <a:rPr lang="ru-RU" b="1" dirty="0" smtClean="0">
                <a:solidFill>
                  <a:schemeClr val="tx1">
                    <a:lumMod val="85000"/>
                    <a:lumOff val="15000"/>
                  </a:schemeClr>
                </a:solidFill>
                <a:latin typeface="Calibri"/>
                <a:ea typeface="Calibri"/>
                <a:cs typeface="Calibri"/>
              </a:rPr>
              <a:t>Дотации </a:t>
            </a:r>
            <a:r>
              <a:rPr lang="ru-RU" b="1" dirty="0">
                <a:solidFill>
                  <a:schemeClr val="tx1">
                    <a:lumMod val="85000"/>
                    <a:lumOff val="15000"/>
                  </a:schemeClr>
                </a:solidFill>
                <a:latin typeface="Calibri"/>
                <a:ea typeface="Calibri"/>
                <a:cs typeface="Calibri"/>
              </a:rPr>
              <a:t>на выравнивание бюджетной обеспеченности муниципальных </a:t>
            </a:r>
            <a:r>
              <a:rPr lang="ru-RU" b="1" dirty="0" smtClean="0">
                <a:solidFill>
                  <a:schemeClr val="tx1">
                    <a:lumMod val="85000"/>
                    <a:lumOff val="15000"/>
                  </a:schemeClr>
                </a:solidFill>
                <a:latin typeface="Calibri"/>
                <a:ea typeface="Calibri"/>
                <a:cs typeface="Calibri"/>
              </a:rPr>
              <a:t>районов - </a:t>
            </a:r>
            <a:r>
              <a:rPr lang="ru-RU" dirty="0" smtClean="0">
                <a:solidFill>
                  <a:schemeClr val="tx1">
                    <a:lumMod val="85000"/>
                    <a:lumOff val="15000"/>
                  </a:schemeClr>
                </a:solidFill>
                <a:latin typeface="Calibri"/>
                <a:ea typeface="Calibri"/>
                <a:cs typeface="Calibri"/>
              </a:rPr>
              <a:t>межбюджетные трансферты, предоставляемые на безвозмездной и безвозвратной основе без установления направлений их использования </a:t>
            </a:r>
            <a:r>
              <a:rPr lang="ru-RU" b="1" dirty="0" smtClean="0">
                <a:solidFill>
                  <a:schemeClr val="tx1">
                    <a:lumMod val="85000"/>
                    <a:lumOff val="15000"/>
                  </a:schemeClr>
                </a:solidFill>
                <a:latin typeface="Calibri"/>
                <a:ea typeface="Calibri"/>
                <a:cs typeface="Calibri"/>
              </a:rPr>
              <a:t>Статья 6.  Бюджетного кодекса Российской Федерации.</a:t>
            </a:r>
            <a:endParaRPr lang="ru-RU" b="1" dirty="0">
              <a:solidFill>
                <a:schemeClr val="tx1">
                  <a:lumMod val="85000"/>
                  <a:lumOff val="15000"/>
                </a:schemeClr>
              </a:solidFill>
              <a:latin typeface="Calibri"/>
              <a:ea typeface="Calibri"/>
              <a:cs typeface="Times New Roman"/>
            </a:endParaRPr>
          </a:p>
          <a:p>
            <a:pPr indent="342900" algn="just">
              <a:lnSpc>
                <a:spcPct val="115000"/>
              </a:lnSpc>
              <a:spcAft>
                <a:spcPts val="0"/>
              </a:spcAft>
            </a:pPr>
            <a:r>
              <a:rPr lang="ru-RU" dirty="0">
                <a:solidFill>
                  <a:schemeClr val="tx1">
                    <a:lumMod val="85000"/>
                    <a:lumOff val="15000"/>
                  </a:schemeClr>
                </a:solidFill>
                <a:latin typeface="Calibri"/>
                <a:ea typeface="Calibri"/>
                <a:cs typeface="Calibri"/>
              </a:rPr>
              <a:t> </a:t>
            </a:r>
            <a:r>
              <a:rPr lang="ru-RU" dirty="0" smtClean="0">
                <a:solidFill>
                  <a:schemeClr val="tx1">
                    <a:lumMod val="85000"/>
                    <a:lumOff val="15000"/>
                  </a:schemeClr>
                </a:solidFill>
                <a:latin typeface="Calibri"/>
                <a:ea typeface="Calibri"/>
                <a:cs typeface="Calibri"/>
              </a:rPr>
              <a:t>Дотации </a:t>
            </a:r>
            <a:r>
              <a:rPr lang="ru-RU" dirty="0">
                <a:solidFill>
                  <a:schemeClr val="tx1">
                    <a:lumMod val="85000"/>
                    <a:lumOff val="15000"/>
                  </a:schemeClr>
                </a:solidFill>
                <a:latin typeface="Calibri"/>
                <a:ea typeface="Calibri"/>
                <a:cs typeface="Calibri"/>
              </a:rPr>
              <a:t>на выравнивание бюджетной обеспеченности муниципальных районов предусматриваются в бюджете субъекта Российской Федерации в целях </a:t>
            </a:r>
            <a:r>
              <a:rPr lang="ru-RU" dirty="0">
                <a:solidFill>
                  <a:schemeClr val="tx1">
                    <a:lumMod val="85000"/>
                    <a:lumOff val="15000"/>
                  </a:schemeClr>
                </a:solidFill>
                <a:latin typeface="Calibri"/>
                <a:ea typeface="Calibri"/>
                <a:cs typeface="Calibri"/>
                <a:hlinkClick r:id="rId2"/>
              </a:rPr>
              <a:t>выравнивания</a:t>
            </a:r>
            <a:r>
              <a:rPr lang="ru-RU" dirty="0">
                <a:solidFill>
                  <a:schemeClr val="tx1">
                    <a:lumMod val="85000"/>
                    <a:lumOff val="15000"/>
                  </a:schemeClr>
                </a:solidFill>
                <a:latin typeface="Calibri"/>
                <a:ea typeface="Calibri"/>
                <a:cs typeface="Calibri"/>
              </a:rPr>
              <a:t> бюджетной обеспеченности муниципальных </a:t>
            </a:r>
            <a:r>
              <a:rPr lang="ru-RU" dirty="0" smtClean="0">
                <a:solidFill>
                  <a:schemeClr val="tx1">
                    <a:lumMod val="85000"/>
                    <a:lumOff val="15000"/>
                  </a:schemeClr>
                </a:solidFill>
                <a:latin typeface="Calibri"/>
                <a:ea typeface="Calibri"/>
                <a:cs typeface="Calibri"/>
              </a:rPr>
              <a:t>районов </a:t>
            </a:r>
            <a:r>
              <a:rPr lang="ru-RU" b="1" dirty="0" smtClean="0">
                <a:solidFill>
                  <a:schemeClr val="tx1">
                    <a:lumMod val="85000"/>
                    <a:lumOff val="15000"/>
                  </a:schemeClr>
                </a:solidFill>
                <a:latin typeface="Calibri"/>
                <a:ea typeface="Calibri"/>
                <a:cs typeface="Calibri"/>
              </a:rPr>
              <a:t>Статья 138. Бюджетного кодекса Российской Федерации</a:t>
            </a:r>
            <a:endParaRPr lang="ru-RU" b="1" dirty="0">
              <a:solidFill>
                <a:schemeClr val="tx1">
                  <a:lumMod val="85000"/>
                  <a:lumOff val="15000"/>
                </a:schemeClr>
              </a:solidFill>
              <a:effectLst/>
              <a:latin typeface="Calibri"/>
              <a:ea typeface="Calibri"/>
              <a:cs typeface="Times New Roman"/>
            </a:endParaRPr>
          </a:p>
        </p:txBody>
      </p:sp>
      <p:sp>
        <p:nvSpPr>
          <p:cNvPr id="4" name="Скругленный прямоугольник 3"/>
          <p:cNvSpPr/>
          <p:nvPr/>
        </p:nvSpPr>
        <p:spPr>
          <a:xfrm>
            <a:off x="107504" y="3255288"/>
            <a:ext cx="8784976" cy="334206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lgn="just">
              <a:lnSpc>
                <a:spcPct val="115000"/>
              </a:lnSpc>
              <a:spcAft>
                <a:spcPts val="0"/>
              </a:spcAft>
            </a:pPr>
            <a:r>
              <a:rPr lang="ru-RU" b="1" dirty="0" smtClean="0">
                <a:solidFill>
                  <a:schemeClr val="tx1">
                    <a:lumMod val="85000"/>
                    <a:lumOff val="15000"/>
                  </a:schemeClr>
                </a:solidFill>
                <a:latin typeface="Calibri"/>
                <a:ea typeface="Calibri"/>
                <a:cs typeface="Calibri"/>
              </a:rPr>
              <a:t>Субвенции </a:t>
            </a:r>
            <a:r>
              <a:rPr lang="ru-RU" b="1" dirty="0">
                <a:solidFill>
                  <a:schemeClr val="tx1">
                    <a:lumMod val="85000"/>
                    <a:lumOff val="15000"/>
                  </a:schemeClr>
                </a:solidFill>
                <a:latin typeface="Calibri"/>
                <a:ea typeface="Calibri"/>
                <a:cs typeface="Calibri"/>
              </a:rPr>
              <a:t>местным бюджетам из бюджета субъекта Российской </a:t>
            </a:r>
            <a:r>
              <a:rPr lang="ru-RU" b="1" dirty="0" smtClean="0">
                <a:solidFill>
                  <a:schemeClr val="tx1">
                    <a:lumMod val="85000"/>
                    <a:lumOff val="15000"/>
                  </a:schemeClr>
                </a:solidFill>
                <a:latin typeface="Calibri"/>
                <a:ea typeface="Calibri"/>
                <a:cs typeface="Calibri"/>
              </a:rPr>
              <a:t>Федерации. Статья 140 Бюджетного кодекса Российской Федерации.</a:t>
            </a:r>
            <a:endParaRPr lang="ru-RU" b="1" dirty="0">
              <a:solidFill>
                <a:schemeClr val="tx1">
                  <a:lumMod val="85000"/>
                  <a:lumOff val="15000"/>
                </a:schemeClr>
              </a:solidFill>
              <a:latin typeface="Calibri"/>
              <a:ea typeface="Calibri"/>
              <a:cs typeface="Times New Roman"/>
            </a:endParaRPr>
          </a:p>
          <a:p>
            <a:pPr indent="342900" algn="just">
              <a:lnSpc>
                <a:spcPct val="115000"/>
              </a:lnSpc>
              <a:spcAft>
                <a:spcPts val="0"/>
              </a:spcAft>
            </a:pPr>
            <a:r>
              <a:rPr lang="ru-RU" dirty="0" smtClean="0">
                <a:solidFill>
                  <a:schemeClr val="tx1">
                    <a:lumMod val="85000"/>
                    <a:lumOff val="15000"/>
                  </a:schemeClr>
                </a:solidFill>
                <a:latin typeface="Calibri"/>
                <a:ea typeface="Calibri"/>
                <a:cs typeface="Calibri"/>
              </a:rPr>
              <a:t> </a:t>
            </a:r>
            <a:r>
              <a:rPr lang="ru-RU" dirty="0">
                <a:solidFill>
                  <a:schemeClr val="tx1">
                    <a:lumMod val="85000"/>
                    <a:lumOff val="15000"/>
                  </a:schemeClr>
                </a:solidFill>
                <a:latin typeface="Calibri"/>
                <a:ea typeface="Calibri"/>
                <a:cs typeface="Calibri"/>
              </a:rPr>
              <a:t>Под субвенциями местным бюджетам из бюджета субъекта Российской Федерации понимаются межбюджетные трансферты, предоставляемые местным бюджетам в целях финансового обеспечения расходных обязательств муниципальных образований, возникающих при выполнении государственных полномочий Российской Федерации, субъектов Российской Федерации, переданных для осуществления органам местного самоуправления в установленном порядке.</a:t>
            </a:r>
            <a:endParaRPr lang="ru-RU" dirty="0">
              <a:solidFill>
                <a:schemeClr val="tx1">
                  <a:lumMod val="85000"/>
                  <a:lumOff val="15000"/>
                </a:schemeClr>
              </a:solidFill>
              <a:effectLst/>
              <a:latin typeface="Calibri"/>
              <a:ea typeface="Calibri"/>
              <a:cs typeface="Times New Roman"/>
            </a:endParaRPr>
          </a:p>
        </p:txBody>
      </p:sp>
    </p:spTree>
    <p:extLst>
      <p:ext uri="{BB962C8B-B14F-4D97-AF65-F5344CB8AC3E}">
        <p14:creationId xmlns:p14="http://schemas.microsoft.com/office/powerpoint/2010/main" xmlns="" val="24173596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24026" y="260648"/>
            <a:ext cx="8424936" cy="309634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lgn="just">
              <a:lnSpc>
                <a:spcPct val="115000"/>
              </a:lnSpc>
              <a:spcAft>
                <a:spcPts val="0"/>
              </a:spcAft>
            </a:pPr>
            <a:endParaRPr lang="ru-RU" b="1" dirty="0" smtClean="0">
              <a:solidFill>
                <a:schemeClr val="tx1">
                  <a:lumMod val="85000"/>
                  <a:lumOff val="15000"/>
                </a:schemeClr>
              </a:solidFill>
              <a:latin typeface="Calibri"/>
              <a:ea typeface="Calibri"/>
              <a:cs typeface="Calibri"/>
            </a:endParaRPr>
          </a:p>
          <a:p>
            <a:pPr indent="342900" algn="just">
              <a:lnSpc>
                <a:spcPct val="115000"/>
              </a:lnSpc>
              <a:spcAft>
                <a:spcPts val="0"/>
              </a:spcAft>
            </a:pPr>
            <a:r>
              <a:rPr lang="ru-RU" b="1" dirty="0" smtClean="0">
                <a:solidFill>
                  <a:schemeClr val="tx1">
                    <a:lumMod val="85000"/>
                    <a:lumOff val="15000"/>
                  </a:schemeClr>
                </a:solidFill>
                <a:latin typeface="Calibri"/>
                <a:ea typeface="Calibri"/>
                <a:cs typeface="Calibri"/>
              </a:rPr>
              <a:t>Субсидии </a:t>
            </a:r>
            <a:r>
              <a:rPr lang="ru-RU" b="1" dirty="0">
                <a:solidFill>
                  <a:schemeClr val="tx1">
                    <a:lumMod val="85000"/>
                    <a:lumOff val="15000"/>
                  </a:schemeClr>
                </a:solidFill>
                <a:latin typeface="Calibri"/>
                <a:ea typeface="Calibri"/>
                <a:cs typeface="Calibri"/>
              </a:rPr>
              <a:t>местным бюджетам из бюджета субъекта Российской </a:t>
            </a:r>
            <a:r>
              <a:rPr lang="ru-RU" b="1" dirty="0" smtClean="0">
                <a:solidFill>
                  <a:schemeClr val="tx1">
                    <a:lumMod val="85000"/>
                    <a:lumOff val="15000"/>
                  </a:schemeClr>
                </a:solidFill>
                <a:latin typeface="Calibri"/>
                <a:ea typeface="Calibri"/>
                <a:cs typeface="Calibri"/>
              </a:rPr>
              <a:t>Федерации. Статья 139 Бюджетного кодекса Российской Федерации</a:t>
            </a:r>
            <a:endParaRPr lang="ru-RU" b="1" dirty="0">
              <a:solidFill>
                <a:schemeClr val="tx1">
                  <a:lumMod val="85000"/>
                  <a:lumOff val="15000"/>
                </a:schemeClr>
              </a:solidFill>
              <a:latin typeface="Calibri"/>
              <a:ea typeface="Calibri"/>
              <a:cs typeface="Times New Roman"/>
            </a:endParaRPr>
          </a:p>
          <a:p>
            <a:pPr indent="342900" algn="just">
              <a:lnSpc>
                <a:spcPct val="115000"/>
              </a:lnSpc>
              <a:spcAft>
                <a:spcPts val="0"/>
              </a:spcAft>
            </a:pPr>
            <a:r>
              <a:rPr lang="ru-RU" dirty="0" smtClean="0">
                <a:solidFill>
                  <a:schemeClr val="tx1">
                    <a:lumMod val="85000"/>
                    <a:lumOff val="15000"/>
                  </a:schemeClr>
                </a:solidFill>
                <a:latin typeface="Calibri"/>
                <a:ea typeface="Calibri"/>
                <a:cs typeface="Calibri"/>
              </a:rPr>
              <a:t>Под </a:t>
            </a:r>
            <a:r>
              <a:rPr lang="ru-RU" dirty="0">
                <a:solidFill>
                  <a:schemeClr val="tx1">
                    <a:lumMod val="85000"/>
                    <a:lumOff val="15000"/>
                  </a:schemeClr>
                </a:solidFill>
                <a:latin typeface="Calibri"/>
                <a:ea typeface="Calibri"/>
                <a:cs typeface="Calibri"/>
                <a:hlinkClick r:id="rId2"/>
              </a:rPr>
              <a:t>субсидиями</a:t>
            </a:r>
            <a:r>
              <a:rPr lang="ru-RU" dirty="0">
                <a:solidFill>
                  <a:schemeClr val="tx1">
                    <a:lumMod val="85000"/>
                    <a:lumOff val="15000"/>
                  </a:schemeClr>
                </a:solidFill>
                <a:latin typeface="Calibri"/>
                <a:ea typeface="Calibri"/>
                <a:cs typeface="Calibri"/>
              </a:rPr>
              <a:t> местным бюджетам из бюджета субъекта Российской Федерации понимаются межбюджетные трансферты, предоставляемые бюджетам муниципальных образований в целях </a:t>
            </a:r>
            <a:r>
              <a:rPr lang="ru-RU" dirty="0" err="1">
                <a:solidFill>
                  <a:schemeClr val="tx1">
                    <a:lumMod val="85000"/>
                    <a:lumOff val="15000"/>
                  </a:schemeClr>
                </a:solidFill>
                <a:latin typeface="Calibri"/>
                <a:ea typeface="Calibri"/>
                <a:cs typeface="Calibri"/>
              </a:rPr>
              <a:t>софинансирования</a:t>
            </a:r>
            <a:r>
              <a:rPr lang="ru-RU" dirty="0">
                <a:solidFill>
                  <a:schemeClr val="tx1">
                    <a:lumMod val="85000"/>
                    <a:lumOff val="15000"/>
                  </a:schemeClr>
                </a:solidFill>
                <a:latin typeface="Calibri"/>
                <a:ea typeface="Calibri"/>
                <a:cs typeface="Calibri"/>
              </a:rPr>
              <a:t> расходных обязательств, возникающих при выполнении полномочий органов местного самоуправления по вопросам местного значения.</a:t>
            </a:r>
            <a:endParaRPr lang="ru-RU" dirty="0">
              <a:solidFill>
                <a:schemeClr val="tx1">
                  <a:lumMod val="85000"/>
                  <a:lumOff val="15000"/>
                </a:schemeClr>
              </a:solidFill>
              <a:latin typeface="Calibri"/>
              <a:ea typeface="Calibri"/>
              <a:cs typeface="Times New Roman"/>
            </a:endParaRPr>
          </a:p>
          <a:p>
            <a:pPr indent="449580">
              <a:lnSpc>
                <a:spcPct val="115000"/>
              </a:lnSpc>
              <a:spcAft>
                <a:spcPts val="1000"/>
              </a:spcAft>
            </a:pPr>
            <a:r>
              <a:rPr lang="ru-RU" dirty="0">
                <a:latin typeface="Calibri"/>
                <a:ea typeface="Calibri"/>
                <a:cs typeface="Times New Roman"/>
              </a:rPr>
              <a:t> </a:t>
            </a:r>
            <a:endParaRPr lang="ru-RU" dirty="0">
              <a:effectLst/>
              <a:latin typeface="Calibri"/>
              <a:ea typeface="Calibri"/>
              <a:cs typeface="Times New Roman"/>
            </a:endParaRPr>
          </a:p>
        </p:txBody>
      </p:sp>
      <p:sp>
        <p:nvSpPr>
          <p:cNvPr id="3" name="Скругленный прямоугольник 2"/>
          <p:cNvSpPr/>
          <p:nvPr/>
        </p:nvSpPr>
        <p:spPr>
          <a:xfrm>
            <a:off x="323528" y="3645024"/>
            <a:ext cx="8424936" cy="2952328"/>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solidFill>
                  <a:schemeClr val="tx1">
                    <a:lumMod val="85000"/>
                    <a:lumOff val="15000"/>
                  </a:schemeClr>
                </a:solidFill>
                <a:latin typeface="Calibri" panose="020F0502020204030204" pitchFamily="34" charset="0"/>
                <a:cs typeface="Arial Unicode MS" pitchFamily="32" charset="0"/>
              </a:rPr>
              <a:t>        Иные </a:t>
            </a:r>
            <a:r>
              <a:rPr lang="ru-RU" b="1" dirty="0">
                <a:solidFill>
                  <a:schemeClr val="tx1">
                    <a:lumMod val="85000"/>
                    <a:lumOff val="15000"/>
                  </a:schemeClr>
                </a:solidFill>
                <a:latin typeface="Calibri" panose="020F0502020204030204" pitchFamily="34" charset="0"/>
                <a:cs typeface="Arial Unicode MS" pitchFamily="32" charset="0"/>
              </a:rPr>
              <a:t>межбюджетные трансферты из бюджетов городских, сельских поселений бюджетам муниципальных </a:t>
            </a:r>
            <a:r>
              <a:rPr lang="ru-RU" b="1" dirty="0" smtClean="0">
                <a:solidFill>
                  <a:schemeClr val="tx1">
                    <a:lumMod val="85000"/>
                    <a:lumOff val="15000"/>
                  </a:schemeClr>
                </a:solidFill>
                <a:latin typeface="Calibri" panose="020F0502020204030204" pitchFamily="34" charset="0"/>
                <a:cs typeface="Arial Unicode MS" pitchFamily="32" charset="0"/>
              </a:rPr>
              <a:t>районов. Статья </a:t>
            </a:r>
            <a:r>
              <a:rPr lang="ru-RU" b="1" dirty="0">
                <a:solidFill>
                  <a:schemeClr val="tx1">
                    <a:lumMod val="85000"/>
                    <a:lumOff val="15000"/>
                  </a:schemeClr>
                </a:solidFill>
                <a:latin typeface="Calibri" panose="020F0502020204030204" pitchFamily="34" charset="0"/>
                <a:cs typeface="Arial Unicode MS" pitchFamily="32" charset="0"/>
              </a:rPr>
              <a:t>142.5. </a:t>
            </a:r>
            <a:r>
              <a:rPr lang="ru-RU" b="1" dirty="0" smtClean="0">
                <a:solidFill>
                  <a:schemeClr val="tx1">
                    <a:lumMod val="85000"/>
                    <a:lumOff val="15000"/>
                  </a:schemeClr>
                </a:solidFill>
                <a:latin typeface="Calibri"/>
                <a:ea typeface="Calibri"/>
                <a:cs typeface="Calibri"/>
              </a:rPr>
              <a:t>Бюджетного кодекса Российской Федерации</a:t>
            </a:r>
            <a:endParaRPr lang="ru-RU" b="1" dirty="0" smtClean="0">
              <a:solidFill>
                <a:schemeClr val="tx1">
                  <a:lumMod val="85000"/>
                  <a:lumOff val="15000"/>
                </a:schemeClr>
              </a:solidFill>
              <a:latin typeface="Calibri" panose="020F0502020204030204" pitchFamily="34" charset="0"/>
            </a:endParaRPr>
          </a:p>
          <a:p>
            <a:pPr algn="just"/>
            <a:r>
              <a:rPr lang="ru-RU" dirty="0" smtClean="0">
                <a:solidFill>
                  <a:schemeClr val="tx1">
                    <a:lumMod val="85000"/>
                    <a:lumOff val="15000"/>
                  </a:schemeClr>
                </a:solidFill>
                <a:latin typeface="Calibri" panose="020F0502020204030204" pitchFamily="34" charset="0"/>
              </a:rPr>
              <a:t>В </a:t>
            </a:r>
            <a:r>
              <a:rPr lang="ru-RU" dirty="0">
                <a:solidFill>
                  <a:schemeClr val="tx1">
                    <a:lumMod val="85000"/>
                    <a:lumOff val="15000"/>
                  </a:schemeClr>
                </a:solidFill>
                <a:latin typeface="Calibri" panose="020F0502020204030204" pitchFamily="34" charset="0"/>
              </a:rPr>
              <a:t>случаях и порядке, предусмотренных муниципальными правовыми актами представительного органа городского, сельского поселения, принимаемыми в соответствии с требованиями настоящего Кодекса, бюджетам муниципальных районов могут быть предоставлены иные межбюджетные трансферты из бюджетов городских, сельских поселений на осуществление части полномочий по решению вопросов местного значения в соответствии с заключенными соглашениями.</a:t>
            </a:r>
          </a:p>
        </p:txBody>
      </p:sp>
    </p:spTree>
    <p:extLst>
      <p:ext uri="{BB962C8B-B14F-4D97-AF65-F5344CB8AC3E}">
        <p14:creationId xmlns:p14="http://schemas.microsoft.com/office/powerpoint/2010/main" xmlns="" val="5123233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descr="http://www.molchanovo.ru/image/resize/800x600/upload/images/icon/xw_126453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70538" y="4043514"/>
            <a:ext cx="1249470" cy="814731"/>
          </a:xfrm>
          <a:prstGeom prst="rect">
            <a:avLst/>
          </a:prstGeom>
          <a:noFill/>
          <a:ln>
            <a:noFill/>
          </a:ln>
        </p:spPr>
      </p:pic>
      <p:sp>
        <p:nvSpPr>
          <p:cNvPr id="18434" name="Text Box 1"/>
          <p:cNvSpPr txBox="1">
            <a:spLocks noChangeArrowheads="1"/>
          </p:cNvSpPr>
          <p:nvPr/>
        </p:nvSpPr>
        <p:spPr bwMode="auto">
          <a:xfrm>
            <a:off x="182563" y="115888"/>
            <a:ext cx="8493125"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FF0000"/>
                </a:solidFill>
                <a:latin typeface="Candara" pitchFamily="32" charset="0"/>
              </a:rPr>
              <a:t>Расходы бюджета </a:t>
            </a:r>
            <a:r>
              <a:rPr lang="ru-RU" altLang="ru-RU" sz="1600" dirty="0">
                <a:solidFill>
                  <a:srgbClr val="7030A0"/>
                </a:solidFill>
                <a:latin typeface="Candara" pitchFamily="32" charset="0"/>
              </a:rPr>
              <a:t>– </a:t>
            </a:r>
            <a:r>
              <a:rPr lang="ru-RU" altLang="ru-RU" sz="1600" dirty="0">
                <a:solidFill>
                  <a:srgbClr val="0D0D0D"/>
                </a:solidFill>
                <a:latin typeface="Times New Roman" pitchFamily="16" charset="0"/>
                <a:cs typeface="Times New Roman" pitchFamily="16" charset="0"/>
              </a:rPr>
              <a:t>выплачиваемые из бюджета денежные средства, за </a:t>
            </a:r>
            <a:endParaRPr lang="ru-RU" altLang="ru-RU" sz="1600" dirty="0" smtClean="0">
              <a:solidFill>
                <a:srgbClr val="0D0D0D"/>
              </a:solidFill>
              <a:latin typeface="Times New Roman" pitchFamily="16" charset="0"/>
              <a:cs typeface="Times New Roman" pitchFamily="16" charset="0"/>
            </a:endParaRPr>
          </a:p>
          <a:p>
            <a:pPr algn="ctr" eaLnBrk="1" hangingPunct="1">
              <a:spcBef>
                <a:spcPct val="0"/>
              </a:spcBef>
              <a:spcAft>
                <a:spcPct val="0"/>
              </a:spcAft>
              <a:buClrTx/>
              <a:buSzPct val="100000"/>
              <a:buFontTx/>
              <a:buNone/>
            </a:pPr>
            <a:r>
              <a:rPr lang="ru-RU" altLang="ru-RU" sz="1600" dirty="0">
                <a:solidFill>
                  <a:srgbClr val="0D0D0D"/>
                </a:solidFill>
                <a:latin typeface="Times New Roman" pitchFamily="16" charset="0"/>
                <a:cs typeface="Times New Roman" pitchFamily="16" charset="0"/>
              </a:rPr>
              <a:t>и</a:t>
            </a:r>
            <a:r>
              <a:rPr lang="ru-RU" altLang="ru-RU" sz="1600" dirty="0" smtClean="0">
                <a:solidFill>
                  <a:srgbClr val="0D0D0D"/>
                </a:solidFill>
                <a:latin typeface="Times New Roman" pitchFamily="16" charset="0"/>
                <a:cs typeface="Times New Roman" pitchFamily="16" charset="0"/>
              </a:rPr>
              <a:t>сключением средств</a:t>
            </a:r>
            <a:r>
              <a:rPr lang="ru-RU" altLang="ru-RU" sz="1600" dirty="0">
                <a:solidFill>
                  <a:srgbClr val="0D0D0D"/>
                </a:solidFill>
                <a:latin typeface="Times New Roman" pitchFamily="16" charset="0"/>
                <a:cs typeface="Times New Roman" pitchFamily="16" charset="0"/>
              </a:rPr>
              <a:t>, являющихся источниками финансирования дефицита бюджета  </a:t>
            </a:r>
          </a:p>
        </p:txBody>
      </p:sp>
      <p:sp>
        <p:nvSpPr>
          <p:cNvPr id="18435" name="Text Box 2"/>
          <p:cNvSpPr txBox="1">
            <a:spLocks noChangeArrowheads="1"/>
          </p:cNvSpPr>
          <p:nvPr/>
        </p:nvSpPr>
        <p:spPr bwMode="auto">
          <a:xfrm>
            <a:off x="266700" y="1231106"/>
            <a:ext cx="8075612" cy="482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350"/>
              </a:spcBef>
              <a:spcAft>
                <a:spcPct val="0"/>
              </a:spcAft>
              <a:buClrTx/>
              <a:buSzPct val="100000"/>
              <a:buFontTx/>
              <a:buNone/>
            </a:pPr>
            <a:r>
              <a:rPr lang="ru-RU" altLang="ru-RU" sz="1400">
                <a:solidFill>
                  <a:srgbClr val="073E87"/>
                </a:solidFill>
                <a:latin typeface="Candara" pitchFamily="32" charset="0"/>
              </a:rPr>
              <a:t>                                                          </a:t>
            </a:r>
          </a:p>
          <a:p>
            <a:pPr eaLnBrk="1" hangingPunct="1">
              <a:spcBef>
                <a:spcPts val="350"/>
              </a:spcBef>
              <a:spcAft>
                <a:spcPct val="0"/>
              </a:spcAft>
              <a:buClrTx/>
              <a:buSzPct val="100000"/>
              <a:buFontTx/>
              <a:buNone/>
            </a:pPr>
            <a:r>
              <a:rPr lang="ru-RU" altLang="ru-RU" sz="1400">
                <a:solidFill>
                  <a:srgbClr val="073E87"/>
                </a:solidFill>
                <a:latin typeface="Candara" pitchFamily="32" charset="0"/>
              </a:rPr>
              <a:t>                                         </a:t>
            </a:r>
          </a:p>
        </p:txBody>
      </p:sp>
      <p:pic>
        <p:nvPicPr>
          <p:cNvPr id="1843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5563" y="1287463"/>
            <a:ext cx="16002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8438"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700" y="4005263"/>
            <a:ext cx="1497013"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8439"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4988" y="2560638"/>
            <a:ext cx="1439862" cy="105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8440" name="Text Box 7"/>
          <p:cNvSpPr txBox="1">
            <a:spLocks noChangeArrowheads="1"/>
          </p:cNvSpPr>
          <p:nvPr/>
        </p:nvSpPr>
        <p:spPr bwMode="auto">
          <a:xfrm>
            <a:off x="301625" y="2235200"/>
            <a:ext cx="20875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социальную политику</a:t>
            </a:r>
          </a:p>
        </p:txBody>
      </p:sp>
      <p:sp>
        <p:nvSpPr>
          <p:cNvPr id="18441" name="Text Box 8"/>
          <p:cNvSpPr txBox="1">
            <a:spLocks noChangeArrowheads="1"/>
          </p:cNvSpPr>
          <p:nvPr/>
        </p:nvSpPr>
        <p:spPr bwMode="auto">
          <a:xfrm>
            <a:off x="1254125" y="1006475"/>
            <a:ext cx="2236788"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ЖКХ</a:t>
            </a:r>
          </a:p>
        </p:txBody>
      </p:sp>
      <p:sp>
        <p:nvSpPr>
          <p:cNvPr id="18442" name="Text Box 9"/>
          <p:cNvSpPr txBox="1">
            <a:spLocks noChangeArrowheads="1"/>
          </p:cNvSpPr>
          <p:nvPr/>
        </p:nvSpPr>
        <p:spPr bwMode="auto">
          <a:xfrm>
            <a:off x="7046913" y="2276475"/>
            <a:ext cx="1441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культуру</a:t>
            </a:r>
          </a:p>
        </p:txBody>
      </p:sp>
      <p:sp>
        <p:nvSpPr>
          <p:cNvPr id="18443" name="Text Box 10"/>
          <p:cNvSpPr txBox="1">
            <a:spLocks noChangeArrowheads="1"/>
          </p:cNvSpPr>
          <p:nvPr/>
        </p:nvSpPr>
        <p:spPr bwMode="auto">
          <a:xfrm>
            <a:off x="3754438" y="5408613"/>
            <a:ext cx="2419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охрану окружающей среды </a:t>
            </a:r>
          </a:p>
        </p:txBody>
      </p:sp>
      <p:sp>
        <p:nvSpPr>
          <p:cNvPr id="18444" name="Text Box 11"/>
          <p:cNvSpPr txBox="1">
            <a:spLocks noChangeArrowheads="1"/>
          </p:cNvSpPr>
          <p:nvPr/>
        </p:nvSpPr>
        <p:spPr bwMode="auto">
          <a:xfrm>
            <a:off x="179388" y="3644900"/>
            <a:ext cx="23034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физ.культуру и спорт</a:t>
            </a:r>
          </a:p>
        </p:txBody>
      </p:sp>
      <p:sp>
        <p:nvSpPr>
          <p:cNvPr id="18445" name="AutoShape 12"/>
          <p:cNvSpPr>
            <a:spLocks noChangeArrowheads="1"/>
          </p:cNvSpPr>
          <p:nvPr/>
        </p:nvSpPr>
        <p:spPr bwMode="auto">
          <a:xfrm rot="3180000">
            <a:off x="5772944" y="4483894"/>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6" name="AutoShape 13"/>
          <p:cNvSpPr>
            <a:spLocks noChangeArrowheads="1"/>
          </p:cNvSpPr>
          <p:nvPr/>
        </p:nvSpPr>
        <p:spPr bwMode="auto">
          <a:xfrm rot="18840000">
            <a:off x="5383531" y="2340520"/>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7" name="AutoShape 14"/>
          <p:cNvSpPr>
            <a:spLocks noChangeArrowheads="1"/>
          </p:cNvSpPr>
          <p:nvPr/>
        </p:nvSpPr>
        <p:spPr bwMode="auto">
          <a:xfrm rot="9840000">
            <a:off x="2498512" y="3839959"/>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8" name="AutoShape 15"/>
          <p:cNvSpPr>
            <a:spLocks noChangeArrowheads="1"/>
          </p:cNvSpPr>
          <p:nvPr/>
        </p:nvSpPr>
        <p:spPr bwMode="auto">
          <a:xfrm rot="8280000">
            <a:off x="2599772" y="4521652"/>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49" name="AutoShape 16"/>
          <p:cNvSpPr>
            <a:spLocks noChangeArrowheads="1"/>
          </p:cNvSpPr>
          <p:nvPr/>
        </p:nvSpPr>
        <p:spPr bwMode="auto">
          <a:xfrm>
            <a:off x="4399098" y="2219325"/>
            <a:ext cx="485775" cy="576263"/>
          </a:xfrm>
          <a:prstGeom prst="upArrow">
            <a:avLst>
              <a:gd name="adj1" fmla="val 50000"/>
              <a:gd name="adj2" fmla="val 29657"/>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50" name="AutoShape 17"/>
          <p:cNvSpPr>
            <a:spLocks noChangeArrowheads="1"/>
          </p:cNvSpPr>
          <p:nvPr/>
        </p:nvSpPr>
        <p:spPr bwMode="auto">
          <a:xfrm>
            <a:off x="4457700" y="4656138"/>
            <a:ext cx="485775" cy="577850"/>
          </a:xfrm>
          <a:prstGeom prst="downArrow">
            <a:avLst>
              <a:gd name="adj1" fmla="val 50000"/>
              <a:gd name="adj2" fmla="val 29739"/>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51" name="Text Box 19"/>
          <p:cNvSpPr txBox="1">
            <a:spLocks noChangeArrowheads="1"/>
          </p:cNvSpPr>
          <p:nvPr/>
        </p:nvSpPr>
        <p:spPr bwMode="auto">
          <a:xfrm>
            <a:off x="3789363" y="1046163"/>
            <a:ext cx="17192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 На образование</a:t>
            </a:r>
          </a:p>
        </p:txBody>
      </p:sp>
      <p:pic>
        <p:nvPicPr>
          <p:cNvPr id="18452" name="Picture 2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325563" y="5572125"/>
            <a:ext cx="1716087"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8453" name="Picture 2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995738" y="5805488"/>
            <a:ext cx="16430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8457" name="Text Box 25"/>
          <p:cNvSpPr txBox="1">
            <a:spLocks noChangeArrowheads="1"/>
          </p:cNvSpPr>
          <p:nvPr/>
        </p:nvSpPr>
        <p:spPr bwMode="auto">
          <a:xfrm>
            <a:off x="6216650" y="5154613"/>
            <a:ext cx="28479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национальную безопасность</a:t>
            </a:r>
          </a:p>
          <a:p>
            <a:pPr eaLnBrk="1" hangingPunct="1">
              <a:spcBef>
                <a:spcPct val="0"/>
              </a:spcBef>
              <a:spcAft>
                <a:spcPct val="0"/>
              </a:spcAft>
              <a:buClrTx/>
              <a:buSzPct val="100000"/>
              <a:buFontTx/>
              <a:buNone/>
            </a:pPr>
            <a:r>
              <a:rPr lang="ru-RU" altLang="ru-RU" sz="1200">
                <a:solidFill>
                  <a:srgbClr val="000000"/>
                </a:solidFill>
                <a:latin typeface="Tahoma" pitchFamily="32" charset="0"/>
              </a:rPr>
              <a:t> и правоохранительную деятельность</a:t>
            </a:r>
          </a:p>
        </p:txBody>
      </p:sp>
      <p:sp>
        <p:nvSpPr>
          <p:cNvPr id="18458" name="Text Box 26"/>
          <p:cNvSpPr txBox="1">
            <a:spLocks noChangeArrowheads="1"/>
          </p:cNvSpPr>
          <p:nvPr/>
        </p:nvSpPr>
        <p:spPr bwMode="auto">
          <a:xfrm>
            <a:off x="6896100" y="3609975"/>
            <a:ext cx="2212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национальную экономику</a:t>
            </a:r>
          </a:p>
        </p:txBody>
      </p:sp>
      <p:sp>
        <p:nvSpPr>
          <p:cNvPr id="18459" name="Text Box 27"/>
          <p:cNvSpPr txBox="1">
            <a:spLocks noChangeArrowheads="1"/>
          </p:cNvSpPr>
          <p:nvPr/>
        </p:nvSpPr>
        <p:spPr bwMode="auto">
          <a:xfrm>
            <a:off x="1060450" y="5191125"/>
            <a:ext cx="26590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a:solidFill>
                  <a:srgbClr val="000000"/>
                </a:solidFill>
                <a:latin typeface="Tahoma" pitchFamily="32" charset="0"/>
              </a:rPr>
              <a:t>На средства массовой информации</a:t>
            </a:r>
          </a:p>
        </p:txBody>
      </p:sp>
      <p:sp>
        <p:nvSpPr>
          <p:cNvPr id="18460" name="Text Box 28"/>
          <p:cNvSpPr txBox="1">
            <a:spLocks noChangeArrowheads="1"/>
          </p:cNvSpPr>
          <p:nvPr/>
        </p:nvSpPr>
        <p:spPr bwMode="auto">
          <a:xfrm>
            <a:off x="5802313" y="1006475"/>
            <a:ext cx="3076781"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200" dirty="0" smtClean="0">
                <a:solidFill>
                  <a:srgbClr val="000000"/>
                </a:solidFill>
                <a:latin typeface="Tahoma" pitchFamily="32" charset="0"/>
              </a:rPr>
              <a:t>        На общегосударственные вопросы </a:t>
            </a:r>
            <a:endParaRPr lang="ru-RU" altLang="ru-RU" sz="1200" dirty="0">
              <a:solidFill>
                <a:srgbClr val="000000"/>
              </a:solidFill>
              <a:latin typeface="Tahoma" pitchFamily="32" charset="0"/>
            </a:endParaRPr>
          </a:p>
        </p:txBody>
      </p:sp>
      <p:sp>
        <p:nvSpPr>
          <p:cNvPr id="18462" name="AutoShape 29"/>
          <p:cNvSpPr>
            <a:spLocks noChangeArrowheads="1"/>
          </p:cNvSpPr>
          <p:nvPr/>
        </p:nvSpPr>
        <p:spPr bwMode="auto">
          <a:xfrm rot="-9240000">
            <a:off x="2619705" y="3006054"/>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3" name="AutoShape 30"/>
          <p:cNvSpPr>
            <a:spLocks noChangeArrowheads="1"/>
          </p:cNvSpPr>
          <p:nvPr/>
        </p:nvSpPr>
        <p:spPr bwMode="auto">
          <a:xfrm rot="-7680000">
            <a:off x="2809269" y="2354855"/>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4" name="AutoShape 31"/>
          <p:cNvSpPr>
            <a:spLocks noChangeArrowheads="1"/>
          </p:cNvSpPr>
          <p:nvPr/>
        </p:nvSpPr>
        <p:spPr bwMode="auto">
          <a:xfrm rot="1560000">
            <a:off x="5862717" y="3699557"/>
            <a:ext cx="976313"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sp>
        <p:nvSpPr>
          <p:cNvPr id="18465" name="AutoShape 32"/>
          <p:cNvSpPr>
            <a:spLocks noChangeArrowheads="1"/>
          </p:cNvSpPr>
          <p:nvPr/>
        </p:nvSpPr>
        <p:spPr bwMode="auto">
          <a:xfrm rot="20280000">
            <a:off x="5797999" y="2868562"/>
            <a:ext cx="976312" cy="485775"/>
          </a:xfrm>
          <a:prstGeom prst="notchedRightArrow">
            <a:avLst>
              <a:gd name="adj1" fmla="val 50000"/>
              <a:gd name="adj2" fmla="val 50245"/>
            </a:avLst>
          </a:prstGeom>
          <a:solidFill>
            <a:schemeClr val="accent6">
              <a:lumMod val="40000"/>
              <a:lumOff val="60000"/>
            </a:schemeClr>
          </a:solidFill>
          <a:ln w="9360" cap="sq">
            <a:solidFill>
              <a:srgbClr val="000000"/>
            </a:solidFill>
            <a:miter lim="800000"/>
            <a:headEnd/>
            <a:tailEnd/>
          </a:ln>
        </p:spPr>
        <p:txBody>
          <a:bodyPr wrap="none" anchor="ctr"/>
          <a:lstStyle/>
          <a:p>
            <a:pPr>
              <a:defRPr/>
            </a:pPr>
            <a:endParaRPr lang="ru-RU" altLang="ru-RU"/>
          </a:p>
        </p:txBody>
      </p:sp>
      <p:pic>
        <p:nvPicPr>
          <p:cNvPr id="18466" name="Рисунок 39" descr="https://2019gd.ru/wp-content/uploads/2016/06/%D0%A4%D0%B5%D0%B4%D0%B5%D1%80%D0%B0%D0%BB%D1%8C%D0%BD%D1%8B%D0%B9-%D0%BF%D0%B5%D1%80%D0%B5%D1%87%D0%B5%D0%BD%D1%8C-%D1%83%D1%87%D0%B5%D0%B1%D0%BD%D0%B8%D0%BA%D0%BE%D0%B2-2017.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865563" y="1344613"/>
            <a:ext cx="1098550"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748860" y="5613401"/>
            <a:ext cx="1782366" cy="111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050" name="Picture 2" descr="https://asninfo.ru/images/articles/9cb1dd28/ded5750b1ca4b83dff449854.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3635896" y="3031125"/>
            <a:ext cx="2106661" cy="14908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s://strategy24.ru/images/news/201909/8d889abe9494a97e8811d3465de57a51.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996260" y="2549193"/>
            <a:ext cx="1647497" cy="1078576"/>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Фомина\Герб ЮП район (ходовой).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239842" y="188640"/>
            <a:ext cx="785787" cy="980728"/>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Рисунок 37" descr="http://vbryanske.com/media/imgs2018/avtobusjpg.jpg"/>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767638" y="4257398"/>
            <a:ext cx="1340866" cy="827786"/>
          </a:xfrm>
          <a:prstGeom prst="rect">
            <a:avLst/>
          </a:prstGeom>
          <a:noFill/>
          <a:ln>
            <a:noFill/>
          </a:ln>
        </p:spPr>
      </p:pic>
      <p:pic>
        <p:nvPicPr>
          <p:cNvPr id="39" name="Рисунок 38" descr="http://www.yp33.ru/tinybrowser/images/news/_full/_20180220_mfc_04.jpg"/>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444207" y="1287462"/>
            <a:ext cx="2044156" cy="989013"/>
          </a:xfrm>
          <a:prstGeom prst="rect">
            <a:avLst/>
          </a:prstGeom>
          <a:noFill/>
          <a:ln>
            <a:noFill/>
          </a:ln>
        </p:spPr>
      </p:pic>
    </p:spTree>
    <p:extLst>
      <p:ext uri="{BB962C8B-B14F-4D97-AF65-F5344CB8AC3E}">
        <p14:creationId xmlns:p14="http://schemas.microsoft.com/office/powerpoint/2010/main" xmlns="" val="16178140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179388" y="1125538"/>
            <a:ext cx="8785225"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eaLnBrk="1" hangingPunct="1">
              <a:spcBef>
                <a:spcPts val="450"/>
              </a:spcBef>
              <a:spcAft>
                <a:spcPct val="0"/>
              </a:spcAft>
              <a:buClrTx/>
              <a:buSzPct val="100000"/>
              <a:buFontTx/>
              <a:buNone/>
            </a:pPr>
            <a:endParaRPr lang="en-US" altLang="ru-RU" sz="1800" dirty="0">
              <a:solidFill>
                <a:srgbClr val="073E87"/>
              </a:solidFill>
              <a:latin typeface="Times New Roman" pitchFamily="16" charset="0"/>
              <a:cs typeface="Times New Roman" pitchFamily="16" charset="0"/>
            </a:endParaRPr>
          </a:p>
        </p:txBody>
      </p:sp>
      <p:sp>
        <p:nvSpPr>
          <p:cNvPr id="84995" name="Text Box 2"/>
          <p:cNvSpPr txBox="1">
            <a:spLocks noChangeArrowheads="1"/>
          </p:cNvSpPr>
          <p:nvPr/>
        </p:nvSpPr>
        <p:spPr bwMode="auto">
          <a:xfrm>
            <a:off x="482600" y="260350"/>
            <a:ext cx="82296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800" dirty="0" smtClean="0">
                <a:solidFill>
                  <a:srgbClr val="262699"/>
                </a:solidFill>
                <a:latin typeface="Times New Roman" pitchFamily="18" charset="0"/>
                <a:cs typeface="Times New Roman" pitchFamily="18" charset="0"/>
              </a:rPr>
              <a:t>Сбалансированность бюджета по доходам и расходам- основополагающее требование, предъявляемое к органам местного самоуправления.</a:t>
            </a:r>
            <a:endParaRPr lang="ru-RU" altLang="ru-RU" sz="1800" dirty="0">
              <a:solidFill>
                <a:srgbClr val="262699"/>
              </a:solidFill>
              <a:latin typeface="Times New Roman" pitchFamily="18" charset="0"/>
              <a:cs typeface="Times New Roman" pitchFamily="18" charset="0"/>
            </a:endParaRPr>
          </a:p>
        </p:txBody>
      </p:sp>
      <p:sp>
        <p:nvSpPr>
          <p:cNvPr id="6" name="Прямоугольник 5"/>
          <p:cNvSpPr/>
          <p:nvPr/>
        </p:nvSpPr>
        <p:spPr>
          <a:xfrm>
            <a:off x="1928794" y="1142984"/>
            <a:ext cx="6143668" cy="15716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a:t>
            </a:r>
            <a:r>
              <a:rPr lang="ru-RU" dirty="0" smtClean="0">
                <a:solidFill>
                  <a:schemeClr val="tx1"/>
                </a:solidFill>
              </a:rPr>
              <a:t>Бездефицитный бюджет </a:t>
            </a:r>
          </a:p>
          <a:p>
            <a:pPr algn="ctr"/>
            <a:r>
              <a:rPr lang="ru-RU" sz="1400" dirty="0" smtClean="0"/>
              <a:t>                           </a:t>
            </a:r>
            <a:r>
              <a:rPr lang="ru-RU" sz="1400" dirty="0" smtClean="0">
                <a:solidFill>
                  <a:schemeClr val="tx1"/>
                </a:solidFill>
              </a:rPr>
              <a:t>Доходы и расходы равны</a:t>
            </a:r>
            <a:endParaRPr lang="ru-RU" sz="1400" dirty="0">
              <a:solidFill>
                <a:schemeClr val="tx1"/>
              </a:solidFill>
            </a:endParaRPr>
          </a:p>
        </p:txBody>
      </p:sp>
      <p:sp>
        <p:nvSpPr>
          <p:cNvPr id="7" name="Прямоугольник 6"/>
          <p:cNvSpPr/>
          <p:nvPr/>
        </p:nvSpPr>
        <p:spPr>
          <a:xfrm>
            <a:off x="1142976" y="3071810"/>
            <a:ext cx="6143668" cy="157163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a:t>
            </a:r>
            <a:r>
              <a:rPr lang="ru-RU" dirty="0" smtClean="0">
                <a:solidFill>
                  <a:schemeClr val="tx1"/>
                </a:solidFill>
              </a:rPr>
              <a:t>Профицит </a:t>
            </a:r>
          </a:p>
          <a:p>
            <a:pPr algn="ctr"/>
            <a:r>
              <a:rPr lang="ru-RU" sz="1400" dirty="0" smtClean="0">
                <a:solidFill>
                  <a:schemeClr val="tx1"/>
                </a:solidFill>
              </a:rPr>
              <a:t>                             </a:t>
            </a:r>
            <a:r>
              <a:rPr lang="ru-RU" sz="1200" dirty="0" smtClean="0">
                <a:solidFill>
                  <a:schemeClr val="tx1"/>
                </a:solidFill>
              </a:rPr>
              <a:t>Доходы превышают расходы</a:t>
            </a:r>
          </a:p>
          <a:p>
            <a:pPr algn="ctr"/>
            <a:r>
              <a:rPr lang="ru-RU" sz="1200" dirty="0" smtClean="0">
                <a:solidFill>
                  <a:schemeClr val="tx1"/>
                </a:solidFill>
              </a:rPr>
              <a:t>                                   Можно накапливать резервы,погашать имеющиеся долги</a:t>
            </a:r>
            <a:endParaRPr lang="ru-RU" sz="1200" dirty="0">
              <a:solidFill>
                <a:schemeClr val="tx1"/>
              </a:solidFill>
            </a:endParaRPr>
          </a:p>
        </p:txBody>
      </p:sp>
      <p:sp>
        <p:nvSpPr>
          <p:cNvPr id="8" name="Прямоугольник 7"/>
          <p:cNvSpPr/>
          <p:nvPr/>
        </p:nvSpPr>
        <p:spPr>
          <a:xfrm>
            <a:off x="2071670" y="5000636"/>
            <a:ext cx="6143668" cy="157163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                          Дефицит</a:t>
            </a:r>
          </a:p>
          <a:p>
            <a:pPr algn="ctr"/>
            <a:r>
              <a:rPr lang="ru-RU" dirty="0" smtClean="0">
                <a:solidFill>
                  <a:schemeClr val="tx1"/>
                </a:solidFill>
              </a:rPr>
              <a:t>                          </a:t>
            </a:r>
            <a:r>
              <a:rPr lang="ru-RU" sz="1400" dirty="0" smtClean="0">
                <a:solidFill>
                  <a:schemeClr val="tx1"/>
                </a:solidFill>
                <a:latin typeface="Times New Roman" pitchFamily="18" charset="0"/>
                <a:cs typeface="Times New Roman" pitchFamily="18" charset="0"/>
              </a:rPr>
              <a:t>Расходы превышают доходы</a:t>
            </a:r>
          </a:p>
          <a:p>
            <a:pPr algn="ctr"/>
            <a:r>
              <a:rPr lang="ru-RU" sz="1400" dirty="0" smtClean="0">
                <a:solidFill>
                  <a:schemeClr val="tx1"/>
                </a:solidFill>
                <a:latin typeface="Times New Roman" pitchFamily="18" charset="0"/>
                <a:cs typeface="Times New Roman" pitchFamily="18" charset="0"/>
              </a:rPr>
              <a:t>                                              Необходимы источники покрытия дефицита,</a:t>
            </a:r>
          </a:p>
          <a:p>
            <a:pPr algn="ctr"/>
            <a:r>
              <a:rPr lang="ru-RU" sz="1400" dirty="0" smtClean="0">
                <a:solidFill>
                  <a:schemeClr val="tx1"/>
                </a:solidFill>
                <a:latin typeface="Times New Roman" pitchFamily="18" charset="0"/>
                <a:cs typeface="Times New Roman" pitchFamily="18" charset="0"/>
              </a:rPr>
              <a:t>                                        можно использовать остатки средств или </a:t>
            </a:r>
          </a:p>
          <a:p>
            <a:pPr algn="ctr"/>
            <a:r>
              <a:rPr lang="ru-RU" sz="1400" dirty="0" smtClean="0">
                <a:solidFill>
                  <a:schemeClr val="tx1"/>
                </a:solidFill>
                <a:latin typeface="Times New Roman" pitchFamily="18" charset="0"/>
                <a:cs typeface="Times New Roman" pitchFamily="18" charset="0"/>
              </a:rPr>
              <a:t>                                            привлечь средства в долг  </a:t>
            </a:r>
            <a:endParaRPr lang="ru-RU" sz="1400" dirty="0">
              <a:solidFill>
                <a:schemeClr val="tx1"/>
              </a:solidFill>
              <a:latin typeface="Times New Roman" pitchFamily="18" charset="0"/>
              <a:cs typeface="Times New Roman" pitchFamily="18" charset="0"/>
            </a:endParaRPr>
          </a:p>
        </p:txBody>
      </p:sp>
      <p:pic>
        <p:nvPicPr>
          <p:cNvPr id="160770" name="Picture 2" descr="C:\Documents and Settings\Bydjet-01\Рабочий стол\картинки для презентации\legal_scales_justice_judge.jpg"/>
          <p:cNvPicPr>
            <a:picLocks noChangeAspect="1" noChangeArrowheads="1"/>
          </p:cNvPicPr>
          <p:nvPr/>
        </p:nvPicPr>
        <p:blipFill>
          <a:blip r:embed="rId3" cstate="print"/>
          <a:srcRect/>
          <a:stretch>
            <a:fillRect/>
          </a:stretch>
        </p:blipFill>
        <p:spPr bwMode="auto">
          <a:xfrm>
            <a:off x="2071670" y="1214422"/>
            <a:ext cx="1428760" cy="1428760"/>
          </a:xfrm>
          <a:prstGeom prst="rect">
            <a:avLst/>
          </a:prstGeom>
          <a:noFill/>
        </p:spPr>
      </p:pic>
      <p:pic>
        <p:nvPicPr>
          <p:cNvPr id="160771" name="Picture 3" descr="C:\Documents and Settings\Bydjet-01\Рабочий стол\картинки для презентации\14-148079_scale-clipart-scales-of-justice.png"/>
          <p:cNvPicPr>
            <a:picLocks noChangeAspect="1" noChangeArrowheads="1"/>
          </p:cNvPicPr>
          <p:nvPr/>
        </p:nvPicPr>
        <p:blipFill>
          <a:blip r:embed="rId4" cstate="print"/>
          <a:srcRect/>
          <a:stretch>
            <a:fillRect/>
          </a:stretch>
        </p:blipFill>
        <p:spPr bwMode="auto">
          <a:xfrm>
            <a:off x="1214414" y="3143248"/>
            <a:ext cx="1500198" cy="1361848"/>
          </a:xfrm>
          <a:prstGeom prst="rect">
            <a:avLst/>
          </a:prstGeom>
          <a:noFill/>
        </p:spPr>
      </p:pic>
      <p:pic>
        <p:nvPicPr>
          <p:cNvPr id="160772" name="Picture 4" descr="C:\Documents and Settings\Bydjet-01\Рабочий стол\картинки для презентации\kisspng-clip-art-light-heavyweight-image-computer-icons-ve-imbalance-svg-png-icon-free-download-452-4-o-5c49f61bc5f409.9864138715483510038108.jpg"/>
          <p:cNvPicPr>
            <a:picLocks noChangeAspect="1" noChangeArrowheads="1"/>
          </p:cNvPicPr>
          <p:nvPr/>
        </p:nvPicPr>
        <p:blipFill>
          <a:blip r:embed="rId5" cstate="print"/>
          <a:srcRect/>
          <a:stretch>
            <a:fillRect/>
          </a:stretch>
        </p:blipFill>
        <p:spPr bwMode="auto">
          <a:xfrm>
            <a:off x="2214546" y="5072074"/>
            <a:ext cx="1428760" cy="146051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7200" y="238125"/>
            <a:ext cx="8229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Территориальное </a:t>
            </a:r>
            <a:r>
              <a:rPr lang="ru-RU" altLang="ru-RU" sz="2000" dirty="0" smtClean="0">
                <a:solidFill>
                  <a:srgbClr val="7030A0"/>
                </a:solidFill>
                <a:latin typeface="Times New Roman" pitchFamily="16" charset="0"/>
                <a:cs typeface="Times New Roman" pitchFamily="16" charset="0"/>
              </a:rPr>
              <a:t>расположение </a:t>
            </a:r>
            <a:r>
              <a:rPr lang="ru-RU" altLang="ru-RU" sz="2000" dirty="0">
                <a:solidFill>
                  <a:srgbClr val="7030A0"/>
                </a:solidFill>
                <a:latin typeface="Times New Roman" pitchFamily="16" charset="0"/>
                <a:cs typeface="Times New Roman" pitchFamily="16" charset="0"/>
              </a:rPr>
              <a:t>муниципального образования</a:t>
            </a:r>
          </a:p>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Юрьев-Польский район</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4600" y="1309688"/>
            <a:ext cx="5233988" cy="542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0484" name="Picture 3"/>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5943600" y="2266950"/>
            <a:ext cx="2305050" cy="927100"/>
          </a:xfrm>
          <a:prstGeom prst="rect">
            <a:avLst/>
          </a:prstGeom>
          <a:noFill/>
          <a:ln>
            <a:noFill/>
          </a:ln>
          <a:extLst/>
        </p:spPr>
      </p:pic>
      <p:pic>
        <p:nvPicPr>
          <p:cNvPr id="20485" name="Picture 4"/>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6840536" y="5905484"/>
            <a:ext cx="2303463" cy="927100"/>
          </a:xfrm>
          <a:prstGeom prst="rect">
            <a:avLst/>
          </a:prstGeom>
          <a:noFill/>
          <a:ln>
            <a:noFill/>
          </a:ln>
          <a:extLst/>
        </p:spPr>
      </p:pic>
      <p:pic>
        <p:nvPicPr>
          <p:cNvPr id="20486" name="Picture 5"/>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827881" y="885825"/>
            <a:ext cx="2303463" cy="927100"/>
          </a:xfrm>
          <a:prstGeom prst="rect">
            <a:avLst/>
          </a:prstGeom>
          <a:noFill/>
          <a:ln w="9525">
            <a:noFill/>
            <a:round/>
            <a:headEnd/>
            <a:tailEnd/>
          </a:ln>
          <a:extLst/>
        </p:spPr>
      </p:pic>
      <p:pic>
        <p:nvPicPr>
          <p:cNvPr id="20487" name="Picture 6"/>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393312" y="3363361"/>
            <a:ext cx="2303463" cy="927100"/>
          </a:xfrm>
          <a:prstGeom prst="rect">
            <a:avLst/>
          </a:prstGeom>
          <a:noFill/>
          <a:ln>
            <a:noFill/>
          </a:ln>
          <a:extLst/>
        </p:spPr>
      </p:pic>
      <p:cxnSp>
        <p:nvCxnSpPr>
          <p:cNvPr id="20488" name="AutoShape 7"/>
          <p:cNvCxnSpPr>
            <a:cxnSpLocks noChangeShapeType="1"/>
          </p:cNvCxnSpPr>
          <p:nvPr/>
        </p:nvCxnSpPr>
        <p:spPr bwMode="auto">
          <a:xfrm flipH="1">
            <a:off x="1979613" y="3767138"/>
            <a:ext cx="2781300" cy="30162"/>
          </a:xfrm>
          <a:prstGeom prst="straightConnector1">
            <a:avLst/>
          </a:prstGeom>
          <a:noFill/>
          <a:ln w="28440" cap="sq">
            <a:solidFill>
              <a:srgbClr val="FFC000"/>
            </a:solidFill>
            <a:miter lim="800000"/>
            <a:headEnd/>
            <a:tailEnd type="arrow" w="med" len="med"/>
          </a:ln>
          <a:extLst>
            <a:ext uri="{909E8E84-426E-40DD-AFC4-6F175D3DCCD1}">
              <a14:hiddenFill xmlns:a14="http://schemas.microsoft.com/office/drawing/2010/main" xmlns="">
                <a:noFill/>
              </a14:hiddenFill>
            </a:ext>
          </a:extLst>
        </p:spPr>
      </p:cxnSp>
      <p:cxnSp>
        <p:nvCxnSpPr>
          <p:cNvPr id="20489" name="AutoShape 8"/>
          <p:cNvCxnSpPr>
            <a:cxnSpLocks noChangeShapeType="1"/>
          </p:cNvCxnSpPr>
          <p:nvPr/>
        </p:nvCxnSpPr>
        <p:spPr bwMode="auto">
          <a:xfrm flipH="1" flipV="1">
            <a:off x="2714625" y="1646238"/>
            <a:ext cx="1903413" cy="1914525"/>
          </a:xfrm>
          <a:prstGeom prst="straightConnector1">
            <a:avLst/>
          </a:prstGeom>
          <a:noFill/>
          <a:ln w="28440" cap="sq">
            <a:solidFill>
              <a:srgbClr val="FFC000"/>
            </a:solidFill>
            <a:miter lim="800000"/>
            <a:headEnd/>
            <a:tailEnd type="arrow" w="med" len="med"/>
          </a:ln>
          <a:extLst>
            <a:ext uri="{909E8E84-426E-40DD-AFC4-6F175D3DCCD1}">
              <a14:hiddenFill xmlns:a14="http://schemas.microsoft.com/office/drawing/2010/main" xmlns="">
                <a:noFill/>
              </a14:hiddenFill>
            </a:ext>
          </a:extLst>
        </p:spPr>
      </p:cxnSp>
      <p:cxnSp>
        <p:nvCxnSpPr>
          <p:cNvPr id="20490" name="AutoShape 9"/>
          <p:cNvCxnSpPr>
            <a:cxnSpLocks noChangeShapeType="1"/>
          </p:cNvCxnSpPr>
          <p:nvPr/>
        </p:nvCxnSpPr>
        <p:spPr bwMode="auto">
          <a:xfrm flipV="1">
            <a:off x="5241925" y="2716213"/>
            <a:ext cx="1346200" cy="844550"/>
          </a:xfrm>
          <a:prstGeom prst="straightConnector1">
            <a:avLst/>
          </a:prstGeom>
          <a:noFill/>
          <a:ln w="28440" cap="sq">
            <a:solidFill>
              <a:srgbClr val="FFC000"/>
            </a:solidFill>
            <a:miter lim="800000"/>
            <a:headEnd/>
            <a:tailEnd type="arrow" w="med" len="med"/>
          </a:ln>
          <a:extLst>
            <a:ext uri="{909E8E84-426E-40DD-AFC4-6F175D3DCCD1}">
              <a14:hiddenFill xmlns:a14="http://schemas.microsoft.com/office/drawing/2010/main" xmlns="">
                <a:noFill/>
              </a14:hiddenFill>
            </a:ext>
          </a:extLst>
        </p:spPr>
      </p:cxnSp>
      <p:cxnSp>
        <p:nvCxnSpPr>
          <p:cNvPr id="20491" name="AutoShape 10"/>
          <p:cNvCxnSpPr>
            <a:cxnSpLocks noChangeShapeType="1"/>
          </p:cNvCxnSpPr>
          <p:nvPr/>
        </p:nvCxnSpPr>
        <p:spPr bwMode="auto">
          <a:xfrm>
            <a:off x="5508104" y="4021138"/>
            <a:ext cx="1800796" cy="2160586"/>
          </a:xfrm>
          <a:prstGeom prst="straightConnector1">
            <a:avLst/>
          </a:prstGeom>
          <a:noFill/>
          <a:ln w="28440" cap="sq">
            <a:solidFill>
              <a:srgbClr val="FFC000"/>
            </a:solidFill>
            <a:miter lim="800000"/>
            <a:headEnd/>
            <a:tailEnd type="arrow" w="med" len="med"/>
          </a:ln>
          <a:extLst>
            <a:ext uri="{909E8E84-426E-40DD-AFC4-6F175D3DCCD1}">
              <a14:hiddenFill xmlns:a14="http://schemas.microsoft.com/office/drawing/2010/main" xmlns="">
                <a:noFill/>
              </a14:hiddenFill>
            </a:ext>
          </a:extLst>
        </p:spPr>
      </p:cxnSp>
      <p:pic>
        <p:nvPicPr>
          <p:cNvPr id="20492" name="Picture 11"/>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3706813" y="3519488"/>
            <a:ext cx="2303462"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 name="Picture 2" descr="H:\Фомина\Герб ЮП район (ходовой).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hotobook33.ru/wp-content/uploads/2016/10/%D0%94%D0%BE%D1%81%D1%82%D0%BE%D0%BF%D1%80%D0%B8%D0%BC%D0%B5%D1%87%D0%B0%D1%82%D0%B5%D0%BB%D1%8C%D0%BD%D0%BE%D1%81%D1%82%D0%B8-%D0%AE%D1%80%D1%8C%D0%B5%D0%B2-%D0%9F%D0%BE%D0%BB%D1%8C%D1%81%D0%BA%D0%BE%D0%B3%D0%BE-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850" y="952868"/>
            <a:ext cx="8725489" cy="5759082"/>
          </a:xfrm>
          <a:prstGeom prst="rect">
            <a:avLst/>
          </a:prstGeom>
          <a:noFill/>
          <a:extLst>
            <a:ext uri="{909E8E84-426E-40DD-AFC4-6F175D3DCCD1}">
              <a14:hiddenFill xmlns:a14="http://schemas.microsoft.com/office/drawing/2010/main" xmlns="">
                <a:solidFill>
                  <a:srgbClr val="FFFFFF"/>
                </a:solidFill>
              </a14:hiddenFill>
            </a:ext>
          </a:extLst>
        </p:spPr>
      </p:pic>
      <p:sp>
        <p:nvSpPr>
          <p:cNvPr id="21506" name="Text Box 1"/>
          <p:cNvSpPr txBox="1">
            <a:spLocks noChangeArrowheads="1"/>
          </p:cNvSpPr>
          <p:nvPr/>
        </p:nvSpPr>
        <p:spPr bwMode="auto">
          <a:xfrm>
            <a:off x="1547450" y="3452459"/>
            <a:ext cx="7408862"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ru-RU" altLang="ru-RU"/>
          </a:p>
        </p:txBody>
      </p:sp>
      <p:sp>
        <p:nvSpPr>
          <p:cNvPr id="21507" name="Text Box 2"/>
          <p:cNvSpPr txBox="1">
            <a:spLocks noChangeArrowheads="1"/>
          </p:cNvSpPr>
          <p:nvPr/>
        </p:nvSpPr>
        <p:spPr bwMode="auto">
          <a:xfrm>
            <a:off x="323850" y="260350"/>
            <a:ext cx="83629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Показатели характеризующие Юрьев- Польский район</a:t>
            </a:r>
          </a:p>
        </p:txBody>
      </p:sp>
      <p:sp>
        <p:nvSpPr>
          <p:cNvPr id="21509" name="Oval 4"/>
          <p:cNvSpPr>
            <a:spLocks noChangeArrowheads="1"/>
          </p:cNvSpPr>
          <p:nvPr/>
        </p:nvSpPr>
        <p:spPr bwMode="auto">
          <a:xfrm>
            <a:off x="323850" y="3786887"/>
            <a:ext cx="3671888" cy="1150937"/>
          </a:xfrm>
          <a:prstGeom prst="ellipse">
            <a:avLst/>
          </a:prstGeom>
          <a:solidFill>
            <a:schemeClr val="accent2">
              <a:lumMod val="60000"/>
              <a:lumOff val="40000"/>
            </a:schemeClr>
          </a:solidFill>
          <a:ln w="9360" cap="sq">
            <a:solidFill>
              <a:srgbClr val="000000"/>
            </a:solidFill>
            <a:miter lim="800000"/>
            <a:headEnd/>
            <a:tailEnd/>
          </a:ln>
        </p:spPr>
        <p:txBody>
          <a:bodyPr wrap="none" anchor="ctr"/>
          <a:lstStyle/>
          <a:p>
            <a:endParaRPr lang="ru-RU" altLang="ru-RU"/>
          </a:p>
        </p:txBody>
      </p:sp>
      <p:sp>
        <p:nvSpPr>
          <p:cNvPr id="21510" name="Oval 5"/>
          <p:cNvSpPr>
            <a:spLocks noChangeArrowheads="1"/>
          </p:cNvSpPr>
          <p:nvPr/>
        </p:nvSpPr>
        <p:spPr bwMode="auto">
          <a:xfrm>
            <a:off x="5272557" y="5502164"/>
            <a:ext cx="3812625" cy="1202110"/>
          </a:xfrm>
          <a:prstGeom prst="ellipse">
            <a:avLst/>
          </a:prstGeom>
          <a:solidFill>
            <a:schemeClr val="accent2">
              <a:lumMod val="60000"/>
              <a:lumOff val="40000"/>
            </a:schemeClr>
          </a:solidFill>
          <a:ln w="9360" cap="sq">
            <a:solidFill>
              <a:srgbClr val="000000"/>
            </a:solidFill>
            <a:miter lim="800000"/>
            <a:headEnd/>
            <a:tailEnd/>
          </a:ln>
        </p:spPr>
        <p:txBody>
          <a:bodyPr wrap="none" anchor="ctr"/>
          <a:lstStyle/>
          <a:p>
            <a:endParaRPr lang="ru-RU" altLang="ru-RU"/>
          </a:p>
        </p:txBody>
      </p:sp>
      <p:sp>
        <p:nvSpPr>
          <p:cNvPr id="21511" name="Oval 6"/>
          <p:cNvSpPr>
            <a:spLocks noChangeArrowheads="1"/>
          </p:cNvSpPr>
          <p:nvPr/>
        </p:nvSpPr>
        <p:spPr bwMode="auto">
          <a:xfrm>
            <a:off x="518876" y="5178071"/>
            <a:ext cx="4712329" cy="1526203"/>
          </a:xfrm>
          <a:prstGeom prst="ellipse">
            <a:avLst/>
          </a:prstGeom>
          <a:solidFill>
            <a:schemeClr val="accent2">
              <a:lumMod val="60000"/>
              <a:lumOff val="40000"/>
            </a:schemeClr>
          </a:solidFill>
          <a:ln w="9360" cap="sq">
            <a:solidFill>
              <a:srgbClr val="000000"/>
            </a:solidFill>
            <a:miter lim="800000"/>
            <a:headEnd/>
            <a:tailEnd/>
          </a:ln>
        </p:spPr>
        <p:txBody>
          <a:bodyPr wrap="none" anchor="ctr"/>
          <a:lstStyle/>
          <a:p>
            <a:endParaRPr lang="ru-RU" altLang="ru-RU"/>
          </a:p>
        </p:txBody>
      </p:sp>
      <p:sp>
        <p:nvSpPr>
          <p:cNvPr id="21512" name="Text Box 7"/>
          <p:cNvSpPr txBox="1">
            <a:spLocks noChangeArrowheads="1"/>
          </p:cNvSpPr>
          <p:nvPr/>
        </p:nvSpPr>
        <p:spPr bwMode="auto">
          <a:xfrm>
            <a:off x="871537" y="3991932"/>
            <a:ext cx="281053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262626"/>
                </a:solidFill>
                <a:latin typeface="Arial" charset="0"/>
              </a:rPr>
              <a:t>    </a:t>
            </a:r>
            <a:r>
              <a:rPr lang="ru-RU" altLang="ru-RU" sz="1400" b="1" dirty="0" smtClean="0">
                <a:solidFill>
                  <a:srgbClr val="262626"/>
                </a:solidFill>
                <a:latin typeface="Arial" charset="0"/>
              </a:rPr>
              <a:t> </a:t>
            </a:r>
            <a:r>
              <a:rPr lang="ru-RU" altLang="ru-RU" sz="1400" b="1" dirty="0">
                <a:solidFill>
                  <a:srgbClr val="262626"/>
                </a:solidFill>
                <a:latin typeface="Arial" charset="0"/>
              </a:rPr>
              <a:t>Площадь территории</a:t>
            </a:r>
          </a:p>
          <a:p>
            <a:pPr algn="ctr" eaLnBrk="1" hangingPunct="1">
              <a:spcBef>
                <a:spcPct val="0"/>
              </a:spcBef>
              <a:spcAft>
                <a:spcPct val="0"/>
              </a:spcAft>
              <a:buClrTx/>
              <a:buSzPct val="100000"/>
              <a:buFontTx/>
              <a:buNone/>
            </a:pPr>
            <a:r>
              <a:rPr lang="ru-RU" altLang="ru-RU" sz="1400" b="1" dirty="0">
                <a:solidFill>
                  <a:srgbClr val="262626"/>
                </a:solidFill>
                <a:latin typeface="Arial" charset="0"/>
              </a:rPr>
              <a:t> Юрьев-Польского района</a:t>
            </a:r>
          </a:p>
          <a:p>
            <a:pPr eaLnBrk="1" hangingPunct="1">
              <a:spcBef>
                <a:spcPct val="0"/>
              </a:spcBef>
              <a:spcAft>
                <a:spcPct val="0"/>
              </a:spcAft>
              <a:buClrTx/>
              <a:buSzPct val="100000"/>
              <a:buFontTx/>
              <a:buNone/>
            </a:pPr>
            <a:r>
              <a:rPr lang="ru-RU" altLang="ru-RU" sz="1400" b="1" dirty="0">
                <a:solidFill>
                  <a:srgbClr val="262626"/>
                </a:solidFill>
                <a:latin typeface="Arial" charset="0"/>
              </a:rPr>
              <a:t>               – </a:t>
            </a:r>
            <a:r>
              <a:rPr lang="ru-RU" altLang="ru-RU" sz="1400" b="1" dirty="0" smtClean="0">
                <a:solidFill>
                  <a:srgbClr val="262626"/>
                </a:solidFill>
                <a:latin typeface="Arial" charset="0"/>
              </a:rPr>
              <a:t>1903,46 кв. км.</a:t>
            </a:r>
            <a:endParaRPr lang="ru-RU" altLang="ru-RU" sz="1400" b="1" dirty="0">
              <a:solidFill>
                <a:srgbClr val="262626"/>
              </a:solidFill>
              <a:latin typeface="Arial" charset="0"/>
            </a:endParaRPr>
          </a:p>
        </p:txBody>
      </p:sp>
      <p:sp>
        <p:nvSpPr>
          <p:cNvPr id="21513" name="Text Box 8"/>
          <p:cNvSpPr txBox="1">
            <a:spLocks noChangeArrowheads="1"/>
          </p:cNvSpPr>
          <p:nvPr/>
        </p:nvSpPr>
        <p:spPr bwMode="auto">
          <a:xfrm>
            <a:off x="5429256" y="5786454"/>
            <a:ext cx="3513824"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rgbClr val="262626"/>
                </a:solidFill>
                <a:latin typeface="Arial" charset="0"/>
              </a:rPr>
              <a:t>Численность постоянного населения</a:t>
            </a:r>
          </a:p>
          <a:p>
            <a:pPr algn="ctr" eaLnBrk="1" hangingPunct="1">
              <a:spcBef>
                <a:spcPct val="0"/>
              </a:spcBef>
              <a:spcAft>
                <a:spcPct val="0"/>
              </a:spcAft>
              <a:buClrTx/>
              <a:buSzPct val="100000"/>
              <a:buFontTx/>
              <a:buNone/>
            </a:pPr>
            <a:r>
              <a:rPr lang="ru-RU" altLang="ru-RU" sz="1400" b="1" dirty="0">
                <a:solidFill>
                  <a:srgbClr val="262626"/>
                </a:solidFill>
                <a:latin typeface="Arial" charset="0"/>
              </a:rPr>
              <a:t>по состоянию на </a:t>
            </a:r>
            <a:r>
              <a:rPr lang="ru-RU" altLang="ru-RU" sz="1400" b="1" dirty="0" smtClean="0">
                <a:solidFill>
                  <a:srgbClr val="262626"/>
                </a:solidFill>
                <a:latin typeface="Arial" charset="0"/>
              </a:rPr>
              <a:t>01.01.2021</a:t>
            </a:r>
            <a:endParaRPr lang="ru-RU" altLang="ru-RU" sz="1400" b="1" dirty="0">
              <a:solidFill>
                <a:srgbClr val="262626"/>
              </a:solidFill>
              <a:latin typeface="Arial" charset="0"/>
            </a:endParaRPr>
          </a:p>
          <a:p>
            <a:pPr algn="ctr" eaLnBrk="1" hangingPunct="1">
              <a:spcBef>
                <a:spcPct val="0"/>
              </a:spcBef>
              <a:spcAft>
                <a:spcPct val="0"/>
              </a:spcAft>
              <a:buClrTx/>
              <a:buSzPct val="100000"/>
              <a:buFontTx/>
              <a:buNone/>
            </a:pPr>
            <a:r>
              <a:rPr lang="ru-RU" altLang="ru-RU" sz="1400" b="1" dirty="0">
                <a:solidFill>
                  <a:srgbClr val="262626"/>
                </a:solidFill>
                <a:latin typeface="Arial" charset="0"/>
              </a:rPr>
              <a:t>– </a:t>
            </a:r>
            <a:r>
              <a:rPr lang="ru-RU" altLang="ru-RU" sz="1400" b="1" dirty="0" smtClean="0">
                <a:solidFill>
                  <a:srgbClr val="262626"/>
                </a:solidFill>
                <a:latin typeface="Arial" charset="0"/>
              </a:rPr>
              <a:t>33,4 тыс. </a:t>
            </a:r>
            <a:r>
              <a:rPr lang="ru-RU" altLang="ru-RU" sz="1400" b="1" dirty="0">
                <a:solidFill>
                  <a:srgbClr val="262626"/>
                </a:solidFill>
                <a:latin typeface="Arial" charset="0"/>
              </a:rPr>
              <a:t>человек</a:t>
            </a:r>
          </a:p>
        </p:txBody>
      </p:sp>
      <p:sp>
        <p:nvSpPr>
          <p:cNvPr id="21514" name="Rectangle 9"/>
          <p:cNvSpPr>
            <a:spLocks noChangeArrowheads="1"/>
          </p:cNvSpPr>
          <p:nvPr/>
        </p:nvSpPr>
        <p:spPr bwMode="auto">
          <a:xfrm>
            <a:off x="689406" y="5540375"/>
            <a:ext cx="4562475"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Муниципальные учреждения муниципального образования Юрьев-Польский район – </a:t>
            </a:r>
            <a:r>
              <a:rPr lang="ru-RU" altLang="ru-RU" sz="1400" b="1" dirty="0" smtClean="0">
                <a:solidFill>
                  <a:schemeClr val="tx1">
                    <a:lumMod val="95000"/>
                    <a:lumOff val="5000"/>
                  </a:schemeClr>
                </a:solidFill>
                <a:latin typeface="Arial" charset="0"/>
              </a:rPr>
              <a:t>45:</a:t>
            </a:r>
            <a:endParaRPr lang="ru-RU" altLang="ru-RU" sz="1400" b="1" dirty="0">
              <a:solidFill>
                <a:schemeClr val="tx1">
                  <a:lumMod val="95000"/>
                  <a:lumOff val="5000"/>
                </a:schemeClr>
              </a:solidFill>
              <a:latin typeface="Arial" charset="0"/>
            </a:endParaRPr>
          </a:p>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-Бюджетных – 32</a:t>
            </a:r>
          </a:p>
          <a:p>
            <a:pPr algn="ctr" eaLnBrk="1" hangingPunct="1">
              <a:spcBef>
                <a:spcPct val="0"/>
              </a:spcBef>
              <a:spcAft>
                <a:spcPct val="0"/>
              </a:spcAft>
              <a:buClrTx/>
              <a:buSzPct val="100000"/>
              <a:buFontTx/>
              <a:buNone/>
            </a:pPr>
            <a:r>
              <a:rPr lang="ru-RU" altLang="ru-RU" sz="1400" b="1" dirty="0">
                <a:solidFill>
                  <a:schemeClr val="tx1">
                    <a:lumMod val="95000"/>
                    <a:lumOff val="5000"/>
                  </a:schemeClr>
                </a:solidFill>
                <a:latin typeface="Arial" charset="0"/>
              </a:rPr>
              <a:t>  -Казенных – </a:t>
            </a:r>
            <a:r>
              <a:rPr lang="ru-RU" altLang="ru-RU" sz="1400" b="1" dirty="0" smtClean="0">
                <a:solidFill>
                  <a:schemeClr val="tx1">
                    <a:lumMod val="95000"/>
                    <a:lumOff val="5000"/>
                  </a:schemeClr>
                </a:solidFill>
                <a:latin typeface="Arial" charset="0"/>
              </a:rPr>
              <a:t>8</a:t>
            </a:r>
          </a:p>
          <a:p>
            <a:pPr algn="ctr" eaLnBrk="1" hangingPunct="1">
              <a:spcBef>
                <a:spcPct val="0"/>
              </a:spcBef>
              <a:spcAft>
                <a:spcPct val="0"/>
              </a:spcAft>
              <a:buClrTx/>
              <a:buSzPct val="100000"/>
              <a:buFontTx/>
              <a:buNone/>
            </a:pPr>
            <a:r>
              <a:rPr lang="ru-RU" altLang="ru-RU" sz="1400" b="1" dirty="0" smtClean="0">
                <a:solidFill>
                  <a:schemeClr val="tx1">
                    <a:lumMod val="95000"/>
                    <a:lumOff val="5000"/>
                  </a:schemeClr>
                </a:solidFill>
                <a:latin typeface="Arial" charset="0"/>
              </a:rPr>
              <a:t>-ГРБС-5</a:t>
            </a:r>
            <a:endParaRPr lang="ru-RU" altLang="ru-RU" sz="1400" b="1" dirty="0">
              <a:solidFill>
                <a:schemeClr val="tx1">
                  <a:lumMod val="95000"/>
                  <a:lumOff val="5000"/>
                </a:schemeClr>
              </a:solidFill>
              <a:latin typeface="Arial" charset="0"/>
            </a:endParaRPr>
          </a:p>
        </p:txBody>
      </p:sp>
      <p:pic>
        <p:nvPicPr>
          <p:cNvPr id="12"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80400" y="104466"/>
            <a:ext cx="745230" cy="93011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22263" y="404813"/>
            <a:ext cx="844708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lnSpc>
                <a:spcPct val="80000"/>
              </a:lnSpc>
              <a:spcBef>
                <a:spcPts val="1525"/>
              </a:spcBef>
              <a:spcAft>
                <a:spcPct val="0"/>
              </a:spcAft>
              <a:buClrTx/>
              <a:buSzPct val="100000"/>
              <a:buFontTx/>
              <a:buNone/>
            </a:pPr>
            <a:r>
              <a:rPr lang="ru-RU" altLang="ru-RU" sz="5400" dirty="0">
                <a:solidFill>
                  <a:srgbClr val="7030A0"/>
                </a:solidFill>
                <a:latin typeface="Candara" pitchFamily="32" charset="0"/>
              </a:rPr>
              <a:t>Вводная часть</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813" y="115888"/>
            <a:ext cx="488950" cy="665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4" descr="http://images.myshared.ru/29/1306413/slide_1.jpg"/>
          <p:cNvPicPr/>
          <p:nvPr/>
        </p:nvPicPr>
        <p:blipFill>
          <a:blip r:embed="rId4">
            <a:extLst>
              <a:ext uri="{28A0092B-C50C-407E-A947-70E740481C1C}">
                <a14:useLocalDpi xmlns:a14="http://schemas.microsoft.com/office/drawing/2010/main" xmlns="" val="0"/>
              </a:ext>
            </a:extLst>
          </a:blip>
          <a:srcRect/>
          <a:stretch>
            <a:fillRect/>
          </a:stretch>
        </p:blipFill>
        <p:spPr bwMode="auto">
          <a:xfrm>
            <a:off x="585179" y="1169368"/>
            <a:ext cx="8019269" cy="5499992"/>
          </a:xfrm>
          <a:prstGeom prst="rect">
            <a:avLst/>
          </a:prstGeom>
          <a:noFill/>
          <a:ln>
            <a:noFill/>
          </a:ln>
        </p:spPr>
      </p:pic>
      <p:pic>
        <p:nvPicPr>
          <p:cNvPr id="6" name="Picture 2" descr="H:\Фомина\Герб ЮП район (ходовой).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528638" y="392113"/>
            <a:ext cx="8229600" cy="804862"/>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Основные показатели социально-экономического развития муниципального образования Юрьев- Польский район</a:t>
            </a:r>
          </a:p>
        </p:txBody>
      </p:sp>
      <p:sp>
        <p:nvSpPr>
          <p:cNvPr id="22531" name="AutoShape 2"/>
          <p:cNvSpPr>
            <a:spLocks noChangeArrowheads="1"/>
          </p:cNvSpPr>
          <p:nvPr/>
        </p:nvSpPr>
        <p:spPr bwMode="auto">
          <a:xfrm>
            <a:off x="1231900" y="1681163"/>
            <a:ext cx="3856038" cy="720725"/>
          </a:xfrm>
          <a:prstGeom prst="roundRect">
            <a:avLst>
              <a:gd name="adj" fmla="val 16667"/>
            </a:avLst>
          </a:prstGeom>
          <a:solidFill>
            <a:schemeClr val="accent3">
              <a:lumMod val="60000"/>
              <a:lumOff val="40000"/>
            </a:schemeClr>
          </a:solidFill>
          <a:ln w="9360" cap="sq">
            <a:noFill/>
            <a:miter lim="800000"/>
            <a:headEnd/>
            <a:tailEnd/>
          </a:ln>
        </p:spPr>
        <p:txBody>
          <a:bodyPr wrap="none" lIns="90000" tIns="46800" rIns="90000" bIns="46800" anchor="ctr"/>
          <a:lstStyle>
            <a:lvl1pPr>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spcBef>
                <a:spcPct val="0"/>
              </a:spcBef>
              <a:spcAft>
                <a:spcPct val="0"/>
              </a:spcAft>
              <a:buClrTx/>
              <a:buSzPct val="100000"/>
              <a:buFontTx/>
              <a:buNone/>
              <a:defRPr/>
            </a:pPr>
            <a:r>
              <a:rPr lang="ru-RU" altLang="ru-RU" sz="1600" smtClean="0">
                <a:solidFill>
                  <a:srgbClr val="000000"/>
                </a:solidFill>
                <a:latin typeface="Tahoma" pitchFamily="34" charset="0"/>
              </a:rPr>
              <a:t>Индекс потребительский цен- 4,0 %</a:t>
            </a:r>
          </a:p>
        </p:txBody>
      </p:sp>
      <p:sp>
        <p:nvSpPr>
          <p:cNvPr id="22533" name="AutoShape 4"/>
          <p:cNvSpPr>
            <a:spLocks noChangeArrowheads="1"/>
          </p:cNvSpPr>
          <p:nvPr/>
        </p:nvSpPr>
        <p:spPr bwMode="auto">
          <a:xfrm>
            <a:off x="1231900" y="4652963"/>
            <a:ext cx="6575425" cy="1079500"/>
          </a:xfrm>
          <a:prstGeom prst="roundRect">
            <a:avLst>
              <a:gd name="adj" fmla="val 16667"/>
            </a:avLst>
          </a:prstGeom>
          <a:solidFill>
            <a:schemeClr val="accent3">
              <a:lumMod val="60000"/>
              <a:lumOff val="40000"/>
            </a:schemeClr>
          </a:solidFill>
          <a:ln w="9360" cap="sq">
            <a:noFill/>
            <a:miter lim="800000"/>
            <a:headEnd/>
            <a:tailEnd/>
          </a:ln>
        </p:spPr>
        <p:txBody>
          <a:bodyPr wrap="none" lIns="90000" tIns="46800" rIns="90000" bIns="46800" anchor="ctr"/>
          <a:lstStyle>
            <a:lvl1pPr>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just">
              <a:spcBef>
                <a:spcPct val="0"/>
              </a:spcBef>
              <a:spcAft>
                <a:spcPct val="0"/>
              </a:spcAft>
              <a:buClrTx/>
              <a:buSzPct val="100000"/>
              <a:buFontTx/>
              <a:buNone/>
              <a:defRPr/>
            </a:pPr>
            <a:r>
              <a:rPr lang="ru-RU" altLang="ru-RU" sz="1600" dirty="0" smtClean="0">
                <a:solidFill>
                  <a:srgbClr val="000000"/>
                </a:solidFill>
                <a:latin typeface="Tahoma" pitchFamily="34" charset="0"/>
              </a:rPr>
              <a:t>Среднемесячная номинальная начисленная заработная плата </a:t>
            </a:r>
          </a:p>
          <a:p>
            <a:pPr algn="just">
              <a:spcBef>
                <a:spcPct val="0"/>
              </a:spcBef>
              <a:spcAft>
                <a:spcPct val="0"/>
              </a:spcAft>
              <a:buClrTx/>
              <a:buSzPct val="100000"/>
              <a:buFontTx/>
              <a:buNone/>
              <a:defRPr/>
            </a:pPr>
            <a:r>
              <a:rPr lang="ru-RU" altLang="ru-RU" sz="1600" dirty="0" smtClean="0">
                <a:solidFill>
                  <a:srgbClr val="000000"/>
                </a:solidFill>
                <a:latin typeface="Tahoma" pitchFamily="34" charset="0"/>
              </a:rPr>
              <a:t>работника организаций (без учета малого </a:t>
            </a:r>
          </a:p>
          <a:p>
            <a:pPr algn="just">
              <a:spcBef>
                <a:spcPct val="0"/>
              </a:spcBef>
              <a:spcAft>
                <a:spcPct val="0"/>
              </a:spcAft>
              <a:buClrTx/>
              <a:buSzPct val="100000"/>
              <a:buFontTx/>
              <a:buNone/>
              <a:defRPr/>
            </a:pPr>
            <a:r>
              <a:rPr lang="ru-RU" altLang="ru-RU" sz="1600" dirty="0" smtClean="0">
                <a:solidFill>
                  <a:srgbClr val="000000"/>
                </a:solidFill>
                <a:latin typeface="Tahoma" pitchFamily="34" charset="0"/>
              </a:rPr>
              <a:t>предпринимательства) -34648,9 руб.</a:t>
            </a:r>
          </a:p>
        </p:txBody>
      </p:sp>
      <p:sp>
        <p:nvSpPr>
          <p:cNvPr id="22534" name="AutoShape 5"/>
          <p:cNvSpPr>
            <a:spLocks noChangeArrowheads="1"/>
          </p:cNvSpPr>
          <p:nvPr/>
        </p:nvSpPr>
        <p:spPr bwMode="auto">
          <a:xfrm>
            <a:off x="1214438" y="2636838"/>
            <a:ext cx="4895850" cy="581025"/>
          </a:xfrm>
          <a:prstGeom prst="roundRect">
            <a:avLst>
              <a:gd name="adj" fmla="val 16667"/>
            </a:avLst>
          </a:prstGeom>
          <a:solidFill>
            <a:schemeClr val="accent3">
              <a:lumMod val="60000"/>
              <a:lumOff val="40000"/>
            </a:schemeClr>
          </a:solidFill>
          <a:ln w="9360" cap="sq">
            <a:noFill/>
            <a:miter lim="800000"/>
            <a:headEnd/>
            <a:tailEnd/>
          </a:ln>
        </p:spPr>
        <p:txBody>
          <a:bodyPr wrap="none" lIns="90000" tIns="46800" rIns="90000" bIns="46800" anchor="ctr"/>
          <a:lstStyle>
            <a:lvl1pPr>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spcBef>
                <a:spcPct val="0"/>
              </a:spcBef>
              <a:spcAft>
                <a:spcPct val="0"/>
              </a:spcAft>
              <a:buClrTx/>
              <a:buSzPct val="100000"/>
              <a:buFontTx/>
              <a:buNone/>
              <a:defRPr/>
            </a:pPr>
            <a:r>
              <a:rPr lang="ru-RU" altLang="ru-RU" sz="1600" dirty="0" smtClean="0">
                <a:solidFill>
                  <a:srgbClr val="000000"/>
                </a:solidFill>
                <a:latin typeface="Tahoma" pitchFamily="34" charset="0"/>
              </a:rPr>
              <a:t>Объем жилищного строительства – </a:t>
            </a:r>
            <a:r>
              <a:rPr lang="ru-RU" altLang="ru-RU" sz="1600" dirty="0" smtClean="0">
                <a:solidFill>
                  <a:srgbClr val="0D0D0D"/>
                </a:solidFill>
                <a:latin typeface="Tahoma" pitchFamily="34" charset="0"/>
              </a:rPr>
              <a:t>11255 кв. м </a:t>
            </a:r>
          </a:p>
        </p:txBody>
      </p:sp>
      <p:sp>
        <p:nvSpPr>
          <p:cNvPr id="22535" name="AutoShape 6"/>
          <p:cNvSpPr>
            <a:spLocks noChangeArrowheads="1"/>
          </p:cNvSpPr>
          <p:nvPr/>
        </p:nvSpPr>
        <p:spPr bwMode="auto">
          <a:xfrm>
            <a:off x="1258888" y="3562350"/>
            <a:ext cx="5691187" cy="863600"/>
          </a:xfrm>
          <a:prstGeom prst="roundRect">
            <a:avLst>
              <a:gd name="adj" fmla="val 16667"/>
            </a:avLst>
          </a:prstGeom>
          <a:solidFill>
            <a:schemeClr val="accent3">
              <a:lumMod val="60000"/>
              <a:lumOff val="40000"/>
            </a:schemeClr>
          </a:solidFill>
          <a:ln w="9360" cap="sq">
            <a:noFill/>
            <a:miter lim="800000"/>
            <a:headEnd/>
            <a:tailEnd/>
          </a:ln>
        </p:spPr>
        <p:txBody>
          <a:bodyPr wrap="none" lIns="90000" tIns="46800" rIns="90000" bIns="46800" anchor="ctr"/>
          <a:lstStyle>
            <a:lvl1pPr>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fontAlgn="base">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spcBef>
                <a:spcPct val="0"/>
              </a:spcBef>
              <a:spcAft>
                <a:spcPct val="0"/>
              </a:spcAft>
              <a:buClrTx/>
              <a:buSzPct val="100000"/>
              <a:buFontTx/>
              <a:buNone/>
              <a:defRPr/>
            </a:pPr>
            <a:r>
              <a:rPr lang="ru-RU" altLang="ru-RU" sz="1600" dirty="0" smtClean="0">
                <a:solidFill>
                  <a:srgbClr val="000000"/>
                </a:solidFill>
                <a:latin typeface="Tahoma" pitchFamily="34" charset="0"/>
              </a:rPr>
              <a:t>Численность постоянного населения </a:t>
            </a:r>
          </a:p>
          <a:p>
            <a:pPr>
              <a:spcBef>
                <a:spcPct val="0"/>
              </a:spcBef>
              <a:spcAft>
                <a:spcPct val="0"/>
              </a:spcAft>
              <a:buClrTx/>
              <a:buSzPct val="100000"/>
              <a:buFontTx/>
              <a:buNone/>
              <a:defRPr/>
            </a:pPr>
            <a:r>
              <a:rPr lang="ru-RU" altLang="ru-RU" sz="1600" dirty="0" smtClean="0">
                <a:solidFill>
                  <a:srgbClr val="000000"/>
                </a:solidFill>
                <a:latin typeface="Tahoma" pitchFamily="34" charset="0"/>
              </a:rPr>
              <a:t>по состоянию на 01.01.2021 года - 33357 человек</a:t>
            </a:r>
          </a:p>
        </p:txBody>
      </p:sp>
      <p:pic>
        <p:nvPicPr>
          <p:cNvPr id="28679" name="Picture 2" descr="H:\Фомина\Герб ЮП район (ходовой).png"/>
          <p:cNvPicPr>
            <a:picLocks noChangeAspect="1" noChangeArrowheads="1"/>
          </p:cNvPicPr>
          <p:nvPr/>
        </p:nvPicPr>
        <p:blipFill>
          <a:blip r:embed="rId3"/>
          <a:srcRect/>
          <a:stretch>
            <a:fillRect/>
          </a:stretch>
        </p:blipFill>
        <p:spPr bwMode="auto">
          <a:xfrm>
            <a:off x="8172450" y="104775"/>
            <a:ext cx="852488" cy="10652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457200" y="476250"/>
            <a:ext cx="8224838" cy="649288"/>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Административно-территориальное деление муниципального образования Юрьев-Польский район </a:t>
            </a:r>
          </a:p>
        </p:txBody>
      </p:sp>
      <p:sp>
        <p:nvSpPr>
          <p:cNvPr id="29699" name="Rectangle 3"/>
          <p:cNvSpPr>
            <a:spLocks noChangeArrowheads="1"/>
          </p:cNvSpPr>
          <p:nvPr/>
        </p:nvSpPr>
        <p:spPr bwMode="auto">
          <a:xfrm>
            <a:off x="179388" y="2133600"/>
            <a:ext cx="4572000" cy="2436813"/>
          </a:xfrm>
          <a:prstGeom prst="rect">
            <a:avLst/>
          </a:prstGeom>
          <a:noFill/>
          <a:ln w="9525">
            <a:noFill/>
            <a:round/>
            <a:headEnd/>
            <a:tailEnd/>
          </a:ln>
        </p:spPr>
        <p:txBody>
          <a:bodyPr lIns="90000" tIns="46800" rIns="90000" bIns="46800">
            <a:spAutoFit/>
          </a:bodyPr>
          <a:lstStyle/>
          <a:p>
            <a:pPr eaLnBrk="0" hangingPunct="0">
              <a:spcBef>
                <a:spcPct val="20000"/>
              </a:spcBef>
              <a:spcAft>
                <a:spcPts val="300"/>
              </a:spcAft>
              <a:buClr>
                <a:srgbClr val="000000"/>
              </a:buClr>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dirty="0">
                <a:solidFill>
                  <a:srgbClr val="000000"/>
                </a:solidFill>
                <a:latin typeface="Times New Roman" pitchFamily="18" charset="0"/>
                <a:cs typeface="Times New Roman" pitchFamily="18" charset="0"/>
              </a:rPr>
              <a:t>      В состав Юрьев-Польского района входят: муниципальное образование Юрьев-Польский район, 1 городское  и 3 сельских поселения. </a:t>
            </a:r>
          </a:p>
          <a:p>
            <a:pPr eaLnBrk="0" hangingPunct="0">
              <a:spcBef>
                <a:spcPct val="20000"/>
              </a:spcBef>
              <a:spcAft>
                <a:spcPts val="30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dirty="0">
                <a:solidFill>
                  <a:srgbClr val="000000"/>
                </a:solidFill>
                <a:latin typeface="Times New Roman" pitchFamily="18" charset="0"/>
                <a:cs typeface="Times New Roman" pitchFamily="18" charset="0"/>
              </a:rPr>
              <a:t>      Численность населения, проживающего в муниципальных образованиях, на 01.01.2021 года составляет 33,4 тыс. человек, в том числе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600" dirty="0">
                <a:solidFill>
                  <a:srgbClr val="000000"/>
                </a:solidFill>
                <a:latin typeface="Times New Roman" pitchFamily="18" charset="0"/>
                <a:cs typeface="Times New Roman" pitchFamily="18" charset="0"/>
              </a:rPr>
              <a:t>городское население составляет 17,6 тыс. человек (52,7%),  сельское население – 15,8  тыс. человек (47,3%).</a:t>
            </a:r>
          </a:p>
        </p:txBody>
      </p:sp>
      <p:pic>
        <p:nvPicPr>
          <p:cNvPr id="29700" name="Picture 5" descr="D:\Марина\ЮП\Ю-П район_схема.png"/>
          <p:cNvPicPr>
            <a:picLocks noChangeAspect="1" noChangeArrowheads="1"/>
          </p:cNvPicPr>
          <p:nvPr/>
        </p:nvPicPr>
        <p:blipFill>
          <a:blip r:embed="rId3"/>
          <a:srcRect/>
          <a:stretch>
            <a:fillRect/>
          </a:stretch>
        </p:blipFill>
        <p:spPr bwMode="auto">
          <a:xfrm>
            <a:off x="4410075" y="1773238"/>
            <a:ext cx="4700588" cy="4868862"/>
          </a:xfrm>
          <a:prstGeom prst="rect">
            <a:avLst/>
          </a:prstGeom>
          <a:noFill/>
          <a:ln w="9525">
            <a:noFill/>
            <a:miter lim="800000"/>
            <a:headEnd/>
            <a:tailEnd/>
          </a:ln>
        </p:spPr>
      </p:pic>
      <p:pic>
        <p:nvPicPr>
          <p:cNvPr id="29701"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333375"/>
            <a:ext cx="9015413"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lstStyle>
            <a:lvl1pPr marL="268288" indent="-26511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68288" algn="l"/>
                <a:tab pos="715963" algn="l"/>
                <a:tab pos="1165225" algn="l"/>
                <a:tab pos="1614488" algn="l"/>
                <a:tab pos="2063750" algn="l"/>
                <a:tab pos="2513013" algn="l"/>
                <a:tab pos="2962275" algn="l"/>
                <a:tab pos="3411538" algn="l"/>
                <a:tab pos="3860800" algn="l"/>
                <a:tab pos="4310063" algn="l"/>
                <a:tab pos="4759325" algn="l"/>
                <a:tab pos="5208588" algn="l"/>
                <a:tab pos="5657850" algn="l"/>
                <a:tab pos="6107113" algn="l"/>
                <a:tab pos="6556375" algn="l"/>
                <a:tab pos="7005638" algn="l"/>
                <a:tab pos="7454900" algn="l"/>
                <a:tab pos="7904163" algn="l"/>
                <a:tab pos="8353425" algn="l"/>
                <a:tab pos="8802688" algn="l"/>
                <a:tab pos="9251950" algn="l"/>
              </a:tabLst>
              <a:defRPr sz="1400">
                <a:solidFill>
                  <a:srgbClr val="404040"/>
                </a:solidFill>
                <a:latin typeface="Trebuchet MS" pitchFamily="34" charset="0"/>
              </a:defRPr>
            </a:lvl9pPr>
          </a:lstStyle>
          <a:p>
            <a:pPr algn="ctr" eaLnBrk="1" hangingPunct="1">
              <a:spcBef>
                <a:spcPts val="1000"/>
              </a:spcBef>
              <a:spcAft>
                <a:spcPct val="0"/>
              </a:spcAft>
              <a:buClrTx/>
              <a:buSzPct val="100000"/>
              <a:buFontTx/>
              <a:buNone/>
            </a:pPr>
            <a:r>
              <a:rPr lang="ru-RU" altLang="ru-RU" sz="3200" dirty="0">
                <a:solidFill>
                  <a:srgbClr val="073E87"/>
                </a:solidFill>
                <a:latin typeface="Times New Roman" pitchFamily="16" charset="0"/>
                <a:cs typeface="Times New Roman" pitchFamily="16" charset="0"/>
              </a:rPr>
              <a:t>Общие </a:t>
            </a:r>
            <a:r>
              <a:rPr lang="ru-RU" altLang="ru-RU" sz="3200" dirty="0" smtClean="0">
                <a:solidFill>
                  <a:srgbClr val="073E87"/>
                </a:solidFill>
                <a:latin typeface="Times New Roman" pitchFamily="16" charset="0"/>
                <a:cs typeface="Times New Roman" pitchFamily="16" charset="0"/>
              </a:rPr>
              <a:t>характеристики бюджета </a:t>
            </a:r>
          </a:p>
          <a:p>
            <a:pPr algn="ctr" eaLnBrk="1" hangingPunct="1">
              <a:spcBef>
                <a:spcPts val="1000"/>
              </a:spcBef>
              <a:spcAft>
                <a:spcPct val="0"/>
              </a:spcAft>
              <a:buClrTx/>
              <a:buSzPct val="100000"/>
              <a:buFontTx/>
              <a:buNone/>
            </a:pPr>
            <a:r>
              <a:rPr lang="ru-RU" altLang="ru-RU" sz="3200" dirty="0" smtClean="0">
                <a:solidFill>
                  <a:srgbClr val="073E87"/>
                </a:solidFill>
                <a:latin typeface="Times New Roman" pitchFamily="16" charset="0"/>
                <a:cs typeface="Times New Roman" pitchFamily="16" charset="0"/>
              </a:rPr>
              <a:t>муниципального </a:t>
            </a:r>
            <a:r>
              <a:rPr lang="ru-RU" altLang="ru-RU" sz="3200" dirty="0">
                <a:solidFill>
                  <a:srgbClr val="073E87"/>
                </a:solidFill>
                <a:latin typeface="Times New Roman" pitchFamily="16" charset="0"/>
                <a:cs typeface="Times New Roman" pitchFamily="16" charset="0"/>
              </a:rPr>
              <a:t>образования </a:t>
            </a:r>
            <a:endParaRPr lang="ru-RU" altLang="ru-RU" sz="3200" dirty="0" smtClean="0">
              <a:solidFill>
                <a:srgbClr val="073E87"/>
              </a:solidFill>
              <a:latin typeface="Times New Roman" pitchFamily="16" charset="0"/>
              <a:cs typeface="Times New Roman" pitchFamily="16" charset="0"/>
            </a:endParaRPr>
          </a:p>
          <a:p>
            <a:pPr algn="ctr" eaLnBrk="1" hangingPunct="1">
              <a:spcBef>
                <a:spcPts val="1000"/>
              </a:spcBef>
              <a:spcAft>
                <a:spcPct val="0"/>
              </a:spcAft>
              <a:buClrTx/>
              <a:buSzPct val="100000"/>
              <a:buFontTx/>
              <a:buNone/>
            </a:pPr>
            <a:r>
              <a:rPr lang="ru-RU" altLang="ru-RU" sz="3200" dirty="0" smtClean="0">
                <a:solidFill>
                  <a:srgbClr val="073E87"/>
                </a:solidFill>
                <a:latin typeface="Times New Roman" pitchFamily="16" charset="0"/>
                <a:cs typeface="Times New Roman" pitchFamily="16" charset="0"/>
              </a:rPr>
              <a:t>Юрьев-Польский </a:t>
            </a:r>
            <a:r>
              <a:rPr lang="ru-RU" altLang="ru-RU" sz="3200" dirty="0">
                <a:solidFill>
                  <a:srgbClr val="073E87"/>
                </a:solidFill>
                <a:latin typeface="Times New Roman" pitchFamily="16" charset="0"/>
                <a:cs typeface="Times New Roman" pitchFamily="16" charset="0"/>
              </a:rPr>
              <a:t>район на </a:t>
            </a:r>
            <a:r>
              <a:rPr lang="ru-RU" altLang="ru-RU" sz="3200" dirty="0" smtClean="0">
                <a:solidFill>
                  <a:srgbClr val="073E87"/>
                </a:solidFill>
                <a:latin typeface="Times New Roman" pitchFamily="16" charset="0"/>
                <a:cs typeface="Times New Roman" pitchFamily="16" charset="0"/>
              </a:rPr>
              <a:t>2022 год и</a:t>
            </a:r>
          </a:p>
          <a:p>
            <a:pPr algn="ctr" eaLnBrk="1" hangingPunct="1">
              <a:spcBef>
                <a:spcPts val="1000"/>
              </a:spcBef>
              <a:spcAft>
                <a:spcPct val="0"/>
              </a:spcAft>
              <a:buClrTx/>
              <a:buSzPct val="100000"/>
              <a:buFontTx/>
              <a:buNone/>
            </a:pPr>
            <a:r>
              <a:rPr lang="ru-RU" altLang="ru-RU" sz="3200" dirty="0" smtClean="0">
                <a:solidFill>
                  <a:srgbClr val="073E87"/>
                </a:solidFill>
                <a:latin typeface="Times New Roman" pitchFamily="16" charset="0"/>
                <a:cs typeface="Times New Roman" pitchFamily="16" charset="0"/>
              </a:rPr>
              <a:t> на плановый период 2023 и 2024 годов</a:t>
            </a:r>
            <a:endParaRPr lang="ru-RU" altLang="ru-RU" sz="3200" dirty="0">
              <a:solidFill>
                <a:srgbClr val="073E87"/>
              </a:solidFill>
              <a:latin typeface="Times New Roman" pitchFamily="16" charset="0"/>
              <a:cs typeface="Times New Roman" pitchFamily="16" charset="0"/>
            </a:endParaRPr>
          </a:p>
        </p:txBody>
      </p:sp>
      <p:pic>
        <p:nvPicPr>
          <p:cNvPr id="5" name="Picture 2" descr="H:\Фомина\Герб ЮП район (ходовой).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9" descr="https://mnenieinfo.ru/wp-content/uploads/2019/11/budjrt_2018-c-800x509.jpg"/>
          <p:cNvPicPr>
            <a:picLocks noChangeAspect="1" noChangeArrowheads="1"/>
          </p:cNvPicPr>
          <p:nvPr/>
        </p:nvPicPr>
        <p:blipFill>
          <a:blip r:embed="rId4"/>
          <a:srcRect/>
          <a:stretch>
            <a:fillRect/>
          </a:stretch>
        </p:blipFill>
        <p:spPr bwMode="auto">
          <a:xfrm>
            <a:off x="1928794" y="2928934"/>
            <a:ext cx="4929222" cy="30718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
          <p:cNvSpPr txBox="1">
            <a:spLocks noChangeArrowheads="1"/>
          </p:cNvSpPr>
          <p:nvPr/>
        </p:nvSpPr>
        <p:spPr bwMode="auto">
          <a:xfrm>
            <a:off x="312738" y="104775"/>
            <a:ext cx="8497887" cy="1452563"/>
          </a:xfrm>
          <a:prstGeom prst="rect">
            <a:avLst/>
          </a:prstGeom>
          <a:noFill/>
          <a:ln w="9525">
            <a:noFill/>
            <a:miter lim="800000"/>
            <a:headEnd/>
            <a:tailEnd/>
          </a:ln>
        </p:spPr>
        <p:txBody>
          <a:bodyPr lIns="90000" tIns="46800" rIns="90000" bIns="46800" anchor="ctr"/>
          <a:lstStyle/>
          <a:p>
            <a:pPr algn="ctr">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Основные характеристики бюджета муниципального образования </a:t>
            </a:r>
            <a:br>
              <a:rPr lang="ru-RU" altLang="ru-RU">
                <a:solidFill>
                  <a:srgbClr val="7030A0"/>
                </a:solidFill>
                <a:latin typeface="Times New Roman" pitchFamily="18" charset="0"/>
                <a:cs typeface="Times New Roman" pitchFamily="18" charset="0"/>
              </a:rPr>
            </a:br>
            <a:r>
              <a:rPr lang="ru-RU" altLang="ru-RU">
                <a:solidFill>
                  <a:srgbClr val="7030A0"/>
                </a:solidFill>
                <a:latin typeface="Times New Roman" pitchFamily="18" charset="0"/>
                <a:cs typeface="Times New Roman" pitchFamily="18" charset="0"/>
              </a:rPr>
              <a:t>Юрьев- Польский район на 2022 год и на плановый </a:t>
            </a:r>
          </a:p>
          <a:p>
            <a:pPr algn="ctr">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период 2023 и 2024 годов (тыс. рублей)</a:t>
            </a:r>
          </a:p>
        </p:txBody>
      </p:sp>
      <p:graphicFrame>
        <p:nvGraphicFramePr>
          <p:cNvPr id="1026" name="Диаграмма 2"/>
          <p:cNvGraphicFramePr>
            <a:graphicFrameLocks/>
          </p:cNvGraphicFramePr>
          <p:nvPr/>
        </p:nvGraphicFramePr>
        <p:xfrm>
          <a:off x="714375" y="1357313"/>
          <a:ext cx="7975600" cy="5068887"/>
        </p:xfrm>
        <a:graphic>
          <a:graphicData uri="http://schemas.openxmlformats.org/presentationml/2006/ole">
            <p:oleObj spid="_x0000_s2050" r:id="rId4" imgW="7980356" imgH="5066215" progId="Excel.Sheet.8">
              <p:embed/>
            </p:oleObj>
          </a:graphicData>
        </a:graphic>
      </p:graphicFrame>
      <p:pic>
        <p:nvPicPr>
          <p:cNvPr id="1028" name="Picture 2" descr="H:\Фомина\Герб ЮП район (ходовой).png"/>
          <p:cNvPicPr>
            <a:picLocks noChangeAspect="1" noChangeArrowheads="1"/>
          </p:cNvPicPr>
          <p:nvPr/>
        </p:nvPicPr>
        <p:blipFill>
          <a:blip r:embed="rId5"/>
          <a:srcRect/>
          <a:stretch>
            <a:fillRect/>
          </a:stretch>
        </p:blipFill>
        <p:spPr bwMode="auto">
          <a:xfrm>
            <a:off x="8172450" y="104775"/>
            <a:ext cx="852488" cy="10652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2"/>
          <p:cNvSpPr>
            <a:spLocks noChangeArrowheads="1"/>
          </p:cNvSpPr>
          <p:nvPr/>
        </p:nvSpPr>
        <p:spPr bwMode="auto">
          <a:xfrm>
            <a:off x="285750" y="285750"/>
            <a:ext cx="8715375" cy="4278313"/>
          </a:xfrm>
          <a:prstGeom prst="rect">
            <a:avLst/>
          </a:prstGeom>
          <a:noFill/>
          <a:ln w="9525">
            <a:noFill/>
            <a:miter lim="800000"/>
            <a:headEnd/>
            <a:tailEnd/>
          </a:ln>
        </p:spPr>
        <p:txBody>
          <a:bodyPr>
            <a:spAutoFit/>
          </a:bodyPr>
          <a:lstStyle/>
          <a:p>
            <a:pPr algn="ctr"/>
            <a:r>
              <a:rPr lang="ru-RU" altLang="ru-RU" sz="1600" b="1">
                <a:solidFill>
                  <a:schemeClr val="tx1"/>
                </a:solidFill>
                <a:latin typeface="Times New Roman" pitchFamily="18" charset="0"/>
                <a:cs typeface="Times New Roman" pitchFamily="18" charset="0"/>
              </a:rPr>
              <a:t>Основные направления налоговой политики</a:t>
            </a:r>
          </a:p>
          <a:p>
            <a:pPr algn="ctr"/>
            <a:r>
              <a:rPr lang="ru-RU" altLang="ru-RU" sz="1600" b="1">
                <a:solidFill>
                  <a:schemeClr val="tx1"/>
                </a:solidFill>
                <a:latin typeface="Times New Roman" pitchFamily="18" charset="0"/>
                <a:cs typeface="Times New Roman" pitchFamily="18" charset="0"/>
              </a:rPr>
              <a:t>муниципального образования Юрьев-Польский район</a:t>
            </a:r>
          </a:p>
          <a:p>
            <a:pPr algn="ctr"/>
            <a:r>
              <a:rPr lang="ru-RU" altLang="ru-RU" sz="1600" b="1">
                <a:solidFill>
                  <a:schemeClr val="tx1"/>
                </a:solidFill>
                <a:latin typeface="Times New Roman" pitchFamily="18" charset="0"/>
                <a:cs typeface="Times New Roman" pitchFamily="18" charset="0"/>
              </a:rPr>
              <a:t>на 2022 год и на плановый период 2023 и 2024 годов </a:t>
            </a:r>
          </a:p>
          <a:p>
            <a:pPr algn="just"/>
            <a:r>
              <a:rPr lang="ru-RU" altLang="ru-RU" sz="1400" b="1">
                <a:solidFill>
                  <a:schemeClr val="tx1"/>
                </a:solidFill>
                <a:latin typeface="Times New Roman" pitchFamily="18" charset="0"/>
                <a:cs typeface="Times New Roman" pitchFamily="18" charset="0"/>
              </a:rPr>
              <a:t/>
            </a:r>
            <a:br>
              <a:rPr lang="ru-RU" altLang="ru-RU" sz="1400" b="1">
                <a:solidFill>
                  <a:schemeClr val="tx1"/>
                </a:solidFill>
                <a:latin typeface="Times New Roman" pitchFamily="18" charset="0"/>
                <a:cs typeface="Times New Roman" pitchFamily="18" charset="0"/>
              </a:rPr>
            </a:br>
            <a:endParaRPr lang="ru-RU" altLang="ru-RU" sz="1400" b="1">
              <a:solidFill>
                <a:schemeClr val="tx1"/>
              </a:solidFill>
              <a:latin typeface="Times New Roman" pitchFamily="18" charset="0"/>
              <a:cs typeface="Times New Roman" pitchFamily="18" charset="0"/>
            </a:endParaRPr>
          </a:p>
          <a:p>
            <a:pPr algn="just"/>
            <a:r>
              <a:rPr lang="ru-RU" altLang="ru-RU" sz="1400" b="1">
                <a:solidFill>
                  <a:schemeClr val="tx1"/>
                </a:solidFill>
                <a:latin typeface="Times New Roman" pitchFamily="18" charset="0"/>
                <a:cs typeface="Times New Roman" pitchFamily="18" charset="0"/>
              </a:rPr>
              <a:t>        </a:t>
            </a:r>
            <a:r>
              <a:rPr lang="ru-RU" altLang="ru-RU" sz="1400">
                <a:solidFill>
                  <a:schemeClr val="tx1"/>
                </a:solidFill>
                <a:latin typeface="Times New Roman" pitchFamily="18" charset="0"/>
                <a:cs typeface="Times New Roman" pitchFamily="18" charset="0"/>
              </a:rPr>
              <a:t>Основные направления налоговой политики муниципального образования Юрьев-Польский район на 2022 год и на плановый период 2023 и 2024 годов разработаны в соответствии со </a:t>
            </a:r>
            <a:r>
              <a:rPr lang="ru-RU" altLang="ru-RU" sz="1400">
                <a:solidFill>
                  <a:schemeClr val="tx1"/>
                </a:solidFill>
                <a:latin typeface="Times New Roman" pitchFamily="18" charset="0"/>
                <a:cs typeface="Times New Roman" pitchFamily="18" charset="0"/>
                <a:hlinkClick r:id="rId2"/>
              </a:rPr>
              <a:t>статьей 172</a:t>
            </a:r>
            <a:r>
              <a:rPr lang="ru-RU" altLang="ru-RU" sz="1400">
                <a:solidFill>
                  <a:schemeClr val="tx1"/>
                </a:solidFill>
                <a:latin typeface="Times New Roman" pitchFamily="18" charset="0"/>
                <a:cs typeface="Times New Roman" pitchFamily="18" charset="0"/>
              </a:rPr>
              <a:t> Бюджетного кодекса Российской Федерации, Посланием Президента Российской Федерации Федеральному Собранию от 21 апреля 2021 года, Указом Президента Российской Федерации от 07 мая 2018 № 204 «О национальных целях и стратегических задачах развития Российской Федерации на период до 2024 года», решением Совета народных депутатов муниципального образования Юрьев-Польский район от 31.08.2005 № 85 «Об утверждении положения о бюджетном процессе в муниципальном образовании Юрьев-Польский район».</a:t>
            </a:r>
          </a:p>
          <a:p>
            <a:pPr algn="just"/>
            <a:r>
              <a:rPr lang="ru-RU" altLang="ru-RU" sz="1400">
                <a:solidFill>
                  <a:schemeClr val="tx1"/>
                </a:solidFill>
                <a:latin typeface="Times New Roman" pitchFamily="18" charset="0"/>
                <a:cs typeface="Times New Roman" pitchFamily="18" charset="0"/>
              </a:rPr>
              <a:t>       Результатом реализации налоговой политики должно стать повышение налогового потенциала муниципального образования Юрьев-Польский район за счет роста экономических показателей в части увеличения валового продукта, создания новых высококвалифицированных рабочих мест с высоким уровнем заработной платы.</a:t>
            </a:r>
          </a:p>
          <a:p>
            <a:pPr algn="just"/>
            <a:r>
              <a:rPr lang="ru-RU" altLang="ru-RU" sz="1400">
                <a:solidFill>
                  <a:schemeClr val="tx1"/>
                </a:solidFill>
                <a:latin typeface="Times New Roman" pitchFamily="18" charset="0"/>
                <a:cs typeface="Times New Roman" pitchFamily="18" charset="0"/>
              </a:rPr>
              <a:t>      В случае изменений параметров налоговой системы Российской Федерации основные направления налоговой политики муниципального образования Юрьев-Польский район могут быть скорректированы в 2022 году при определении налоговой политики на 2023 и последующие годы.</a:t>
            </a:r>
          </a:p>
        </p:txBody>
      </p:sp>
      <p:sp>
        <p:nvSpPr>
          <p:cNvPr id="31747" name="Прямоугольник 3"/>
          <p:cNvSpPr>
            <a:spLocks noChangeArrowheads="1"/>
          </p:cNvSpPr>
          <p:nvPr/>
        </p:nvSpPr>
        <p:spPr bwMode="auto">
          <a:xfrm>
            <a:off x="214313" y="4786313"/>
            <a:ext cx="8643937" cy="1816100"/>
          </a:xfrm>
          <a:prstGeom prst="rect">
            <a:avLst/>
          </a:prstGeom>
          <a:noFill/>
          <a:ln w="9525">
            <a:noFill/>
            <a:miter lim="800000"/>
            <a:headEnd/>
            <a:tailEnd/>
          </a:ln>
        </p:spPr>
        <p:txBody>
          <a:bodyPr>
            <a:spAutoFit/>
          </a:bodyPr>
          <a:lstStyle/>
          <a:p>
            <a:pPr algn="just"/>
            <a:endParaRPr lang="ru-RU" altLang="ru-RU" sz="1400" b="1">
              <a:solidFill>
                <a:schemeClr val="tx1"/>
              </a:solidFill>
              <a:latin typeface="Times New Roman" pitchFamily="18" charset="0"/>
              <a:cs typeface="Times New Roman" pitchFamily="18" charset="0"/>
            </a:endParaRPr>
          </a:p>
          <a:p>
            <a:pPr algn="just"/>
            <a:r>
              <a:rPr lang="ru-RU" altLang="ru-RU" sz="1400" b="1">
                <a:solidFill>
                  <a:schemeClr val="tx1"/>
                </a:solidFill>
                <a:latin typeface="Times New Roman" pitchFamily="18" charset="0"/>
                <a:cs typeface="Times New Roman" pitchFamily="18" charset="0"/>
              </a:rPr>
              <a:t>                                 1. Основные результаты реализации налоговой политики в 2020 году</a:t>
            </a:r>
            <a:endParaRPr lang="ru-RU" altLang="ru-RU" sz="14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        В 2020 году экономика муниципального образования Юрьев-Польский район оказалась под воздействием распространения коронавирусной инфекции, что не могло не сказаться на деловой активности бизнеса. Объем отгруженных товаров собственного производства по чистым видам экономической деятельности по отрасли «промышленность» уменьшился на 14%. Вложение инвестиций в основной капитал составило 1223,2 млн. рублей со снижением на 10,7% к уровню 2019 года.</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Прямоугольник 2"/>
          <p:cNvSpPr>
            <a:spLocks noChangeArrowheads="1"/>
          </p:cNvSpPr>
          <p:nvPr/>
        </p:nvSpPr>
        <p:spPr bwMode="auto">
          <a:xfrm>
            <a:off x="285750" y="285750"/>
            <a:ext cx="8572500" cy="6094413"/>
          </a:xfrm>
          <a:prstGeom prst="rect">
            <a:avLst/>
          </a:prstGeom>
          <a:noFill/>
          <a:ln w="9525">
            <a:noFill/>
            <a:miter lim="800000"/>
            <a:headEnd/>
            <a:tailEnd/>
          </a:ln>
        </p:spPr>
        <p:txBody>
          <a:bodyPr>
            <a:spAutoFit/>
          </a:bodyPr>
          <a:lstStyle/>
          <a:p>
            <a:pPr algn="just"/>
            <a:r>
              <a:rPr lang="ru-RU" altLang="ru-RU" sz="1400" dirty="0">
                <a:solidFill>
                  <a:schemeClr val="tx1"/>
                </a:solidFill>
                <a:latin typeface="Times New Roman" pitchFamily="18" charset="0"/>
                <a:cs typeface="Times New Roman" pitchFamily="18" charset="0"/>
              </a:rPr>
              <a:t>      Принятые меры государственной поддержки бизнеса и населения способствовали обеспечению роста отдельных показателей, характеризующих социально-экономическое развитие региона. Объем розничной торговли достиг уровня 3033,3 млн.рублей или 100,5% к уровню 2019 года. Объем продукции сельского хозяйства увеличился на 4,7%. Среднемесячная заработная плата одного работника (включая субъекты малого предпринимательства) увеличилась на 9,5% и сложилась в сумме 33993,6 рублей. </a:t>
            </a:r>
          </a:p>
          <a:p>
            <a:pPr algn="just"/>
            <a:r>
              <a:rPr lang="ru-RU" altLang="ru-RU" sz="1400" dirty="0">
                <a:solidFill>
                  <a:schemeClr val="tx1"/>
                </a:solidFill>
                <a:latin typeface="Times New Roman" pitchFamily="18" charset="0"/>
                <a:cs typeface="Times New Roman" pitchFamily="18" charset="0"/>
              </a:rPr>
              <a:t>     В 2020 году налоговая политика муниципального образования Юрьев-Польский район способствовала продолжению работы по увеличению налогового потенциала района за счет создания условий справедливой конкурентной среды, совершенствования и оптимизации системы налогового администрирования, стимулирования развития малого и среднего предпринимательства, сохранения всех предоставляемых муниципальными образованиями Юрьев-Польского района налоговых льгот. </a:t>
            </a:r>
          </a:p>
          <a:p>
            <a:pPr algn="just"/>
            <a:r>
              <a:rPr lang="ru-RU" altLang="ru-RU" sz="1400" dirty="0">
                <a:solidFill>
                  <a:schemeClr val="tx1"/>
                </a:solidFill>
                <a:latin typeface="Times New Roman" pitchFamily="18" charset="0"/>
                <a:cs typeface="Times New Roman" pitchFamily="18" charset="0"/>
              </a:rPr>
              <a:t>     В 2020 году в целях поддержки экономики наряду с федеральными мерами поддержки в период обострения </a:t>
            </a:r>
            <a:r>
              <a:rPr lang="ru-RU" altLang="ru-RU" sz="1400" dirty="0" err="1">
                <a:solidFill>
                  <a:schemeClr val="tx1"/>
                </a:solidFill>
                <a:latin typeface="Times New Roman" pitchFamily="18" charset="0"/>
                <a:cs typeface="Times New Roman" pitchFamily="18" charset="0"/>
              </a:rPr>
              <a:t>коронавирусной</a:t>
            </a:r>
            <a:r>
              <a:rPr lang="ru-RU" altLang="ru-RU" sz="1400" dirty="0">
                <a:solidFill>
                  <a:schemeClr val="tx1"/>
                </a:solidFill>
                <a:latin typeface="Times New Roman" pitchFamily="18" charset="0"/>
                <a:cs typeface="Times New Roman" pitchFamily="18" charset="0"/>
              </a:rPr>
              <a:t> инфекции дополнительно на региональном уровне для пострадавших отраслей:</a:t>
            </a:r>
          </a:p>
          <a:p>
            <a:pPr algn="just"/>
            <a:r>
              <a:rPr lang="ru-RU" altLang="ru-RU" sz="1400" dirty="0">
                <a:solidFill>
                  <a:schemeClr val="tx1"/>
                </a:solidFill>
                <a:latin typeface="Times New Roman" pitchFamily="18" charset="0"/>
                <a:cs typeface="Times New Roman" pitchFamily="18" charset="0"/>
              </a:rPr>
              <a:t>     - максимально снижены ставки по налогу, взимаемому в связи с применением упрощенной системы налогообложения;</a:t>
            </a:r>
          </a:p>
          <a:p>
            <a:pPr algn="just"/>
            <a:r>
              <a:rPr lang="ru-RU" altLang="ru-RU" sz="1400" dirty="0">
                <a:solidFill>
                  <a:schemeClr val="tx1"/>
                </a:solidFill>
                <a:latin typeface="Times New Roman" pitchFamily="18" charset="0"/>
                <a:cs typeface="Times New Roman" pitchFamily="18" charset="0"/>
              </a:rPr>
              <a:t>    - в два раза снижена налогооблагаемая база (годовой доход) по налогу, взимаемому в связи с применением патентной системы налогообложения;</a:t>
            </a:r>
          </a:p>
          <a:p>
            <a:pPr algn="just"/>
            <a:r>
              <a:rPr lang="ru-RU" altLang="ru-RU" sz="1400" dirty="0">
                <a:solidFill>
                  <a:schemeClr val="tx1"/>
                </a:solidFill>
                <a:latin typeface="Times New Roman" pitchFamily="18" charset="0"/>
                <a:cs typeface="Times New Roman" pitchFamily="18" charset="0"/>
              </a:rPr>
              <a:t>   - на 50% снижена ставка по транспортному налогу для плательщиков, осуществляющих пассажирские и грузовые перевозки.</a:t>
            </a:r>
          </a:p>
          <a:p>
            <a:pPr algn="just"/>
            <a:r>
              <a:rPr lang="ru-RU" altLang="ru-RU" sz="1400" dirty="0">
                <a:solidFill>
                  <a:schemeClr val="tx1"/>
                </a:solidFill>
                <a:latin typeface="Times New Roman" pitchFamily="18" charset="0"/>
                <a:cs typeface="Times New Roman" pitchFamily="18" charset="0"/>
              </a:rPr>
              <a:t>     Реализован перечень мер поддержки путем:</a:t>
            </a:r>
          </a:p>
          <a:p>
            <a:pPr algn="just"/>
            <a:r>
              <a:rPr lang="ru-RU" altLang="ru-RU" sz="1400" dirty="0">
                <a:solidFill>
                  <a:schemeClr val="tx1"/>
                </a:solidFill>
                <a:latin typeface="Times New Roman" pitchFamily="18" charset="0"/>
                <a:cs typeface="Times New Roman" pitchFamily="18" charset="0"/>
              </a:rPr>
              <a:t>    - продления «налоговых каникул» до 2024 года для впервые зарегистрированных предпринимателей по налогам, взимаемым в связи с применением упрощенной и патентной системам налогообложения.</a:t>
            </a:r>
          </a:p>
          <a:p>
            <a:pPr algn="just"/>
            <a:r>
              <a:rPr lang="ru-RU" altLang="ru-RU" sz="1400" dirty="0">
                <a:solidFill>
                  <a:schemeClr val="tx1"/>
                </a:solidFill>
                <a:latin typeface="Times New Roman" pitchFamily="18" charset="0"/>
                <a:cs typeface="Times New Roman" pitchFamily="18" charset="0"/>
              </a:rPr>
              <a:t>    - введения с 1 июля 2020 года налога на профессиональный доход для «</a:t>
            </a:r>
            <a:r>
              <a:rPr lang="ru-RU" altLang="ru-RU" sz="1400" dirty="0" err="1">
                <a:solidFill>
                  <a:schemeClr val="tx1"/>
                </a:solidFill>
                <a:latin typeface="Times New Roman" pitchFamily="18" charset="0"/>
                <a:cs typeface="Times New Roman" pitchFamily="18" charset="0"/>
              </a:rPr>
              <a:t>самозанятых</a:t>
            </a:r>
            <a:r>
              <a:rPr lang="ru-RU" altLang="ru-RU" sz="1400" dirty="0">
                <a:solidFill>
                  <a:schemeClr val="tx1"/>
                </a:solidFill>
                <a:latin typeface="Times New Roman" pitchFamily="18" charset="0"/>
                <a:cs typeface="Times New Roman" pitchFamily="18" charset="0"/>
              </a:rPr>
              <a:t>» граждан.</a:t>
            </a:r>
          </a:p>
          <a:p>
            <a:pPr algn="just"/>
            <a:r>
              <a:rPr lang="ru-RU" altLang="ru-RU" sz="1400" dirty="0">
                <a:solidFill>
                  <a:schemeClr val="tx1"/>
                </a:solidFill>
                <a:latin typeface="Times New Roman" pitchFamily="18" charset="0"/>
                <a:cs typeface="Times New Roman" pitchFamily="18" charset="0"/>
              </a:rPr>
              <a:t>     Одним из направлений работы по росту доходного потенциала муниципального образования Юрьев-Польский район является реализация мер по повышению эффективности налогового администрирования.</a:t>
            </a:r>
          </a:p>
          <a:p>
            <a:pPr algn="just"/>
            <a:r>
              <a:rPr lang="ru-RU" altLang="ru-RU" sz="1400" dirty="0">
                <a:solidFill>
                  <a:schemeClr val="tx1"/>
                </a:solidFill>
                <a:latin typeface="Times New Roman" pitchFamily="18" charset="0"/>
                <a:cs typeface="Times New Roman" pitchFamily="18" charset="0"/>
              </a:rPr>
              <a:t>    В муниципальном образовании Юрьев-Польский район принимаются меры по легализации «теневой» заработной платы.</a:t>
            </a:r>
          </a:p>
          <a:p>
            <a:pPr algn="just"/>
            <a:endParaRPr lang="ru-RU" altLang="ru-RU" sz="1400" dirty="0">
              <a:solidFill>
                <a:schemeClr val="tx1"/>
              </a:solidFill>
              <a:latin typeface="Times New Roman" pitchFamily="18" charset="0"/>
              <a:cs typeface="Times New Roman"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4"/>
          <p:cNvSpPr>
            <a:spLocks noChangeArrowheads="1"/>
          </p:cNvSpPr>
          <p:nvPr/>
        </p:nvSpPr>
        <p:spPr bwMode="auto">
          <a:xfrm>
            <a:off x="142875" y="0"/>
            <a:ext cx="9001125" cy="7632700"/>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Постановлением администрации муниципального образования Юрьев-Польский район от 23 января 2013 года № 74 создана и работает комиссия по увеличению поступлений налоговых и неналоговых доходов в бюджет муниципального образования Юрьев-Польский район. В связи с неблагополучной эпидемиологической обстановкой из-за вспышки коронавирусной инфекции, в целях предупреждения ее распространения на территории Российской Федерации, защиты здоровья, прав и законных интересов граждан Российской Федерации, а также во исполнение мер, предпринятых Правительством Российской Федерации и высшими исполнительными органами власти субъектов Российской Федерации по недопущению распространения случаев заболевания в 2020 году заседания комиссии не состоялись. Тем не менее ежеквартально направлялись письма физическим и юридическим лицам, индивидуальным предпринимателям, допустившим значительные суммы задолженности по налоговым платежам, с предложением погасить имеющиеся долги. Кроме того были направлены письма работодателям, выплачивающим заработную плату работникам ниже минимального размера оплаты труда с предложением устранить данное нарушение. В результате проведенных мероприятий в 2020 году поступило в бюджет 9 847 тыс. рублей, в том числе налога на доходы физических лиц 1 478 тыс. рублей, налога в связи с применением упрощенной системы налогообложения 5348 тыс. рублей, единого налога на вмененный доход 1 269 тыс. рублей, налога, взимаемого в связи с применением патентной системы налогообложения 51 тыс. рублей, налога на имущество физических лиц 129 тыс. рублей, земельного налога 989 тыс. рублей, транспортного налога 505 тыс. рублей, единого сельскохозяйственного налога 78 тыс. рублей. Также в администрации района установлен телефон «горячей линии» по сообщениям о выплате заработной платы «в конверте». </a:t>
            </a:r>
          </a:p>
          <a:p>
            <a:pPr algn="just"/>
            <a:r>
              <a:rPr lang="ru-RU" altLang="ru-RU" sz="1400">
                <a:solidFill>
                  <a:schemeClr val="tx1"/>
                </a:solidFill>
                <a:latin typeface="Times New Roman" pitchFamily="18" charset="0"/>
                <a:cs typeface="Times New Roman" pitchFamily="18" charset="0"/>
              </a:rPr>
              <a:t>          В 2020 году продолжена работа по реализации «дорожных карт», разработанных межведомственной рабочей группой, по повышению собираемости местных налогов.</a:t>
            </a:r>
            <a:r>
              <a:rPr lang="ru-RU" altLang="ru-RU" sz="1400">
                <a:latin typeface="Times New Roman" pitchFamily="18" charset="0"/>
                <a:cs typeface="Times New Roman" pitchFamily="18" charset="0"/>
              </a:rPr>
              <a:t> </a:t>
            </a:r>
            <a:r>
              <a:rPr lang="ru-RU" altLang="ru-RU" sz="1400">
                <a:solidFill>
                  <a:schemeClr val="tx1"/>
                </a:solidFill>
                <a:latin typeface="Times New Roman" pitchFamily="18" charset="0"/>
                <a:cs typeface="Times New Roman" pitchFamily="18" charset="0"/>
              </a:rPr>
              <a:t>В 2020 году органами местного самоуправления Юрьев Польского района уточнены сведения в отношении 3620 объектов недвижимости и 7510 земельных участков.</a:t>
            </a:r>
          </a:p>
          <a:p>
            <a:pPr algn="just"/>
            <a:r>
              <a:rPr lang="ru-RU" altLang="ru-RU" sz="1400">
                <a:solidFill>
                  <a:schemeClr val="tx1"/>
                </a:solidFill>
                <a:latin typeface="Times New Roman" pitchFamily="18" charset="0"/>
                <a:cs typeface="Times New Roman" pitchFamily="18" charset="0"/>
              </a:rPr>
              <a:t>        В муниципальных образованиях проводилась работа по выявлению объектов недвижимости, не поставленных на кадастровый и налоговый учеты, направлялись письма о необходимости регистрации, продлевались сроки разрешений на строительство и реконструкцию. В 2020 году проведено 37 подворовых обходов. В результате выявлено 19 объектов, введенных в эксплуатацию, по 11 из них права не зарегистрированы. </a:t>
            </a:r>
          </a:p>
          <a:p>
            <a:pPr algn="just"/>
            <a:r>
              <a:rPr lang="ru-RU" altLang="ru-RU" sz="1400">
                <a:solidFill>
                  <a:schemeClr val="tx1"/>
                </a:solidFill>
                <a:latin typeface="Times New Roman" pitchFamily="18" charset="0"/>
                <a:cs typeface="Times New Roman" pitchFamily="18" charset="0"/>
              </a:rPr>
              <a:t>       Органами, осуществляющими муниципальный земельный контроль проведено 86 проверок по поводу соблюдения сроков и видов использования земельных участков. Выявлено 47 нарушений, на правообладателей земельных участков составлены протоколы об административных правонарушениях. </a:t>
            </a:r>
          </a:p>
          <a:p>
            <a:pPr algn="just"/>
            <a:r>
              <a:rPr lang="ru-RU" altLang="ru-RU" sz="1400">
                <a:solidFill>
                  <a:schemeClr val="tx1"/>
                </a:solidFill>
                <a:latin typeface="Times New Roman" pitchFamily="18" charset="0"/>
                <a:cs typeface="Times New Roman" pitchFamily="18" charset="0"/>
              </a:rPr>
              <a:t>В результате реализации налоговой политики объем поступлений налоговых и неналоговых доходов в бюджет муниципального образования Юрьев-Польский район составил в 2020 году 240354 тыс. рублей (100,4% к 2019 году)</a:t>
            </a: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Прямоугольник 3"/>
          <p:cNvSpPr>
            <a:spLocks noChangeArrowheads="1"/>
          </p:cNvSpPr>
          <p:nvPr/>
        </p:nvSpPr>
        <p:spPr bwMode="auto">
          <a:xfrm>
            <a:off x="684213" y="139700"/>
            <a:ext cx="7991475" cy="830263"/>
          </a:xfrm>
          <a:prstGeom prst="rect">
            <a:avLst/>
          </a:prstGeom>
          <a:noFill/>
          <a:ln w="9525">
            <a:noFill/>
            <a:miter lim="800000"/>
            <a:headEnd/>
            <a:tailEnd/>
          </a:ln>
        </p:spPr>
        <p:txBody>
          <a:bodyPr>
            <a:spAutoFit/>
          </a:bodyPr>
          <a:lstStyle/>
          <a:p>
            <a:pPr indent="450850" algn="ctr" defTabSz="914400">
              <a:buFont typeface="Times New Roman" pitchFamily="18" charset="0"/>
              <a:buNone/>
            </a:pPr>
            <a:r>
              <a:rPr lang="ru-RU" altLang="ru-RU" sz="1600" b="1">
                <a:solidFill>
                  <a:srgbClr val="000000"/>
                </a:solidFill>
                <a:latin typeface="Times New Roman" pitchFamily="18" charset="0"/>
                <a:cs typeface="Times New Roman" pitchFamily="18" charset="0"/>
              </a:rPr>
              <a:t>Поступление налоговых и неналоговых доходов</a:t>
            </a:r>
            <a:endParaRPr lang="ru-RU" altLang="ru-RU" sz="1600">
              <a:solidFill>
                <a:srgbClr val="000000"/>
              </a:solidFill>
              <a:latin typeface="Times New Roman" pitchFamily="18" charset="0"/>
              <a:cs typeface="Times New Roman" pitchFamily="18" charset="0"/>
            </a:endParaRPr>
          </a:p>
          <a:p>
            <a:pPr indent="450850" algn="ctr" defTabSz="914400" eaLnBrk="0" hangingPunct="0">
              <a:buFont typeface="Times New Roman" pitchFamily="18" charset="0"/>
              <a:buNone/>
            </a:pPr>
            <a:r>
              <a:rPr lang="ru-RU" altLang="ru-RU" sz="1600" b="1">
                <a:solidFill>
                  <a:srgbClr val="000000"/>
                </a:solidFill>
                <a:latin typeface="Times New Roman" pitchFamily="18" charset="0"/>
                <a:cs typeface="Times New Roman" pitchFamily="18" charset="0"/>
              </a:rPr>
              <a:t> в бюджет муниципального образования Юрьев-Польский район </a:t>
            </a:r>
            <a:endParaRPr lang="ru-RU" altLang="ru-RU" sz="1600">
              <a:solidFill>
                <a:srgbClr val="000000"/>
              </a:solidFill>
              <a:latin typeface="Times New Roman" pitchFamily="18" charset="0"/>
              <a:cs typeface="Times New Roman" pitchFamily="18" charset="0"/>
            </a:endParaRPr>
          </a:p>
          <a:p>
            <a:pPr indent="450850" algn="ctr" defTabSz="914400" eaLnBrk="0" hangingPunct="0">
              <a:buFont typeface="Times New Roman" pitchFamily="18" charset="0"/>
              <a:buNone/>
            </a:pPr>
            <a:r>
              <a:rPr lang="ru-RU" altLang="ru-RU" sz="1600" b="1">
                <a:solidFill>
                  <a:srgbClr val="000000"/>
                </a:solidFill>
                <a:latin typeface="Times New Roman" pitchFamily="18" charset="0"/>
                <a:cs typeface="Times New Roman" pitchFamily="18" charset="0"/>
              </a:rPr>
              <a:t>за 2020 год</a:t>
            </a:r>
            <a:endParaRPr lang="ru-RU" altLang="ru-RU" sz="1600">
              <a:solidFill>
                <a:srgbClr val="000000"/>
              </a:solidFill>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214313" y="928688"/>
          <a:ext cx="8715375" cy="5865810"/>
        </p:xfrm>
        <a:graphic>
          <a:graphicData uri="http://schemas.openxmlformats.org/drawingml/2006/table">
            <a:tbl>
              <a:tblPr/>
              <a:tblGrid>
                <a:gridCol w="1955832"/>
                <a:gridCol w="1303217"/>
                <a:gridCol w="1432105"/>
                <a:gridCol w="1303217"/>
                <a:gridCol w="1374823"/>
                <a:gridCol w="1346181"/>
              </a:tblGrid>
              <a:tr h="278552">
                <a:tc rowSpan="2">
                  <a:txBody>
                    <a:bodyPr/>
                    <a:lstStyle/>
                    <a:p>
                      <a:pPr algn="ctr" rtl="0"/>
                      <a:r>
                        <a:rPr lang="ru-RU" sz="1400" b="1" dirty="0">
                          <a:solidFill>
                            <a:srgbClr val="000000"/>
                          </a:solidFill>
                          <a:latin typeface="Times New Roman" pitchFamily="18" charset="0"/>
                          <a:cs typeface="Times New Roman" pitchFamily="18" charset="0"/>
                        </a:rPr>
                        <a:t>Показатели</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r>
                        <a:rPr lang="ru-RU" sz="1400" b="1" dirty="0">
                          <a:solidFill>
                            <a:srgbClr val="000000"/>
                          </a:solidFill>
                          <a:latin typeface="Times New Roman" pitchFamily="18" charset="0"/>
                          <a:cs typeface="Times New Roman" pitchFamily="18" charset="0"/>
                        </a:rPr>
                        <a:t>Исполнено за 2019 год</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r>
                        <a:rPr lang="ru-RU" sz="1400" b="1" dirty="0">
                          <a:solidFill>
                            <a:srgbClr val="000000"/>
                          </a:solidFill>
                          <a:latin typeface="Times New Roman" pitchFamily="18" charset="0"/>
                          <a:cs typeface="Times New Roman" pitchFamily="18" charset="0"/>
                        </a:rPr>
                        <a:t>Уточненный план на 2020 год</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r>
                        <a:rPr lang="ru-RU" sz="1400" b="1" dirty="0" smtClean="0">
                          <a:solidFill>
                            <a:srgbClr val="000000"/>
                          </a:solidFill>
                          <a:latin typeface="Times New Roman" pitchFamily="18" charset="0"/>
                          <a:cs typeface="Times New Roman" pitchFamily="18" charset="0"/>
                        </a:rPr>
                        <a:t>Исполнено</a:t>
                      </a:r>
                      <a:r>
                        <a:rPr lang="ru-RU" sz="1400" b="1" baseline="0" dirty="0" smtClean="0">
                          <a:solidFill>
                            <a:srgbClr val="000000"/>
                          </a:solidFill>
                          <a:latin typeface="Times New Roman" pitchFamily="18" charset="0"/>
                          <a:cs typeface="Times New Roman" pitchFamily="18" charset="0"/>
                        </a:rPr>
                        <a:t> </a:t>
                      </a:r>
                      <a:r>
                        <a:rPr lang="ru-RU" sz="1400" b="1" dirty="0" smtClean="0">
                          <a:solidFill>
                            <a:srgbClr val="000000"/>
                          </a:solidFill>
                          <a:latin typeface="Times New Roman" pitchFamily="18" charset="0"/>
                          <a:cs typeface="Times New Roman" pitchFamily="18" charset="0"/>
                        </a:rPr>
                        <a:t>за </a:t>
                      </a:r>
                      <a:r>
                        <a:rPr lang="ru-RU" sz="1400" b="1" dirty="0">
                          <a:solidFill>
                            <a:srgbClr val="000000"/>
                          </a:solidFill>
                          <a:latin typeface="Times New Roman" pitchFamily="18" charset="0"/>
                          <a:cs typeface="Times New Roman" pitchFamily="18" charset="0"/>
                        </a:rPr>
                        <a:t>2020</a:t>
                      </a:r>
                      <a:endParaRPr lang="ru-RU" sz="1400" dirty="0">
                        <a:solidFill>
                          <a:srgbClr val="000000"/>
                        </a:solidFill>
                        <a:latin typeface="Times New Roman" pitchFamily="18" charset="0"/>
                        <a:cs typeface="Times New Roman" pitchFamily="18" charset="0"/>
                      </a:endParaRPr>
                    </a:p>
                    <a:p>
                      <a:pPr algn="ctr" rtl="0"/>
                      <a:r>
                        <a:rPr lang="ru-RU" sz="1400" b="1" dirty="0">
                          <a:solidFill>
                            <a:srgbClr val="000000"/>
                          </a:solidFill>
                          <a:latin typeface="Times New Roman" pitchFamily="18" charset="0"/>
                          <a:cs typeface="Times New Roman" pitchFamily="18" charset="0"/>
                        </a:rPr>
                        <a:t>год</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a:r>
                        <a:rPr lang="ru-RU" sz="1400" b="1">
                          <a:solidFill>
                            <a:srgbClr val="000000"/>
                          </a:solidFill>
                          <a:latin typeface="Times New Roman" pitchFamily="18" charset="0"/>
                          <a:cs typeface="Times New Roman" pitchFamily="18" charset="0"/>
                        </a:rPr>
                        <a:t>% исполнения факта 2020 года</a:t>
                      </a:r>
                      <a:endParaRPr lang="ru-RU" sz="140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r>
              <a:tr h="70532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a:r>
                        <a:rPr lang="ru-RU" sz="1400" b="1" dirty="0">
                          <a:solidFill>
                            <a:srgbClr val="000000"/>
                          </a:solidFill>
                          <a:latin typeface="Times New Roman" pitchFamily="18" charset="0"/>
                          <a:cs typeface="Times New Roman" pitchFamily="18" charset="0"/>
                        </a:rPr>
                        <a:t>к уточненному плану на 2020 год</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b="1" dirty="0">
                          <a:solidFill>
                            <a:srgbClr val="000000"/>
                          </a:solidFill>
                          <a:latin typeface="Times New Roman" pitchFamily="18" charset="0"/>
                          <a:cs typeface="Times New Roman" pitchFamily="18" charset="0"/>
                        </a:rPr>
                        <a:t>к 2019 году</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05324">
                <a:tc>
                  <a:txBody>
                    <a:bodyPr/>
                    <a:lstStyle/>
                    <a:p>
                      <a:pPr algn="ctr" rtl="0"/>
                      <a:r>
                        <a:rPr lang="ru-RU" sz="1400" dirty="0">
                          <a:solidFill>
                            <a:srgbClr val="000000"/>
                          </a:solidFill>
                          <a:latin typeface="Times New Roman" pitchFamily="18" charset="0"/>
                          <a:cs typeface="Times New Roman" pitchFamily="18" charset="0"/>
                        </a:rPr>
                        <a:t>Налоговые и неналоговые доходы всего</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239440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237840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240354</a:t>
                      </a:r>
                    </a:p>
                    <a:p>
                      <a:pPr algn="ctr" rtl="0"/>
                      <a:r>
                        <a:rPr lang="ru-RU" sz="1400" dirty="0">
                          <a:solidFill>
                            <a:srgbClr val="000000"/>
                          </a:solidFill>
                          <a:latin typeface="Times New Roman" pitchFamily="18" charset="0"/>
                          <a:cs typeface="Times New Roman" pitchFamily="18" charset="0"/>
                        </a:rPr>
                        <a:t/>
                      </a:r>
                      <a:br>
                        <a:rPr lang="ru-RU" sz="1400" dirty="0">
                          <a:solidFill>
                            <a:srgbClr val="000000"/>
                          </a:solidFill>
                          <a:latin typeface="Times New Roman" pitchFamily="18" charset="0"/>
                          <a:cs typeface="Times New Roman" pitchFamily="18" charset="0"/>
                        </a:rPr>
                      </a:b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101,1</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100,4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62099">
                <a:tc>
                  <a:txBody>
                    <a:bodyPr/>
                    <a:lstStyle/>
                    <a:p>
                      <a:pPr algn="ctr" rtl="0"/>
                      <a:r>
                        <a:rPr lang="ru-RU" sz="1400" dirty="0">
                          <a:solidFill>
                            <a:srgbClr val="000000"/>
                          </a:solidFill>
                          <a:latin typeface="Times New Roman" pitchFamily="18" charset="0"/>
                          <a:cs typeface="Times New Roman" pitchFamily="18" charset="0"/>
                        </a:rPr>
                        <a:t>в том числе:</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78552">
                <a:tc>
                  <a:txBody>
                    <a:bodyPr/>
                    <a:lstStyle/>
                    <a:p>
                      <a:pPr algn="ctr" rtl="0"/>
                      <a:r>
                        <a:rPr lang="ru-RU" sz="1400">
                          <a:solidFill>
                            <a:srgbClr val="000000"/>
                          </a:solidFill>
                          <a:latin typeface="Times New Roman" pitchFamily="18" charset="0"/>
                          <a:cs typeface="Times New Roman" pitchFamily="18" charset="0"/>
                        </a:rPr>
                        <a:t>Налоговые доходы</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197807</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204589,924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206535</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100,9</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104,4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91938">
                <a:tc>
                  <a:txBody>
                    <a:bodyPr/>
                    <a:lstStyle/>
                    <a:p>
                      <a:pPr algn="ctr" rtl="0"/>
                      <a:r>
                        <a:rPr lang="ru-RU" sz="1400" dirty="0">
                          <a:solidFill>
                            <a:srgbClr val="000000"/>
                          </a:solidFill>
                          <a:latin typeface="Times New Roman" pitchFamily="18" charset="0"/>
                          <a:cs typeface="Times New Roman" pitchFamily="18" charset="0"/>
                        </a:rPr>
                        <a:t>из них:</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
                      </a:r>
                      <a:br>
                        <a:rPr lang="ru-RU" sz="1400">
                          <a:solidFill>
                            <a:srgbClr val="000000"/>
                          </a:solidFill>
                          <a:latin typeface="Times New Roman" pitchFamily="18" charset="0"/>
                          <a:cs typeface="Times New Roman" pitchFamily="18" charset="0"/>
                        </a:rPr>
                      </a:br>
                      <a:endParaRPr lang="ru-RU" sz="140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
                      </a:r>
                      <a:br>
                        <a:rPr lang="ru-RU" sz="1400">
                          <a:solidFill>
                            <a:srgbClr val="000000"/>
                          </a:solidFill>
                          <a:latin typeface="Times New Roman" pitchFamily="18" charset="0"/>
                          <a:cs typeface="Times New Roman" pitchFamily="18" charset="0"/>
                        </a:rPr>
                      </a:br>
                      <a:endParaRPr lang="ru-RU" sz="140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
                      </a:r>
                      <a:br>
                        <a:rPr lang="ru-RU" sz="1400">
                          <a:solidFill>
                            <a:srgbClr val="000000"/>
                          </a:solidFill>
                          <a:latin typeface="Times New Roman" pitchFamily="18" charset="0"/>
                          <a:cs typeface="Times New Roman" pitchFamily="18" charset="0"/>
                        </a:rPr>
                      </a:br>
                      <a:endParaRPr lang="ru-RU" sz="140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
                      </a:r>
                      <a:br>
                        <a:rPr lang="ru-RU" sz="1400" dirty="0">
                          <a:solidFill>
                            <a:srgbClr val="000000"/>
                          </a:solidFill>
                          <a:latin typeface="Times New Roman" pitchFamily="18" charset="0"/>
                          <a:cs typeface="Times New Roman" pitchFamily="18" charset="0"/>
                        </a:rPr>
                      </a:b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
                      </a:r>
                      <a:br>
                        <a:rPr lang="ru-RU" sz="1400" dirty="0">
                          <a:solidFill>
                            <a:srgbClr val="000000"/>
                          </a:solidFill>
                          <a:latin typeface="Times New Roman" pitchFamily="18" charset="0"/>
                          <a:cs typeface="Times New Roman" pitchFamily="18" charset="0"/>
                        </a:rPr>
                      </a:b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91938">
                <a:tc>
                  <a:txBody>
                    <a:bodyPr/>
                    <a:lstStyle/>
                    <a:p>
                      <a:pPr algn="ctr" rtl="0"/>
                      <a:r>
                        <a:rPr lang="ru-RU" sz="1400">
                          <a:solidFill>
                            <a:srgbClr val="000000"/>
                          </a:solidFill>
                          <a:latin typeface="Times New Roman" pitchFamily="18" charset="0"/>
                          <a:cs typeface="Times New Roman" pitchFamily="18" charset="0"/>
                        </a:rPr>
                        <a:t>Налог на доходы физических лиц</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143640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145516,924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146736</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100,8</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102,1</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91938">
                <a:tc>
                  <a:txBody>
                    <a:bodyPr/>
                    <a:lstStyle/>
                    <a:p>
                      <a:pPr algn="ctr" rtl="0"/>
                      <a:r>
                        <a:rPr lang="ru-RU" sz="1400" dirty="0">
                          <a:solidFill>
                            <a:srgbClr val="000000"/>
                          </a:solidFill>
                          <a:latin typeface="Times New Roman" pitchFamily="18" charset="0"/>
                          <a:cs typeface="Times New Roman" pitchFamily="18" charset="0"/>
                        </a:rPr>
                        <a:t>Акцизы по подакцизным товарам</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17653</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15634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15558</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smtClean="0">
                          <a:solidFill>
                            <a:srgbClr val="000000"/>
                          </a:solidFill>
                          <a:latin typeface="Times New Roman" pitchFamily="18" charset="0"/>
                          <a:cs typeface="Times New Roman" pitchFamily="18" charset="0"/>
                        </a:rPr>
                        <a:t>99,5</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88,1</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91938">
                <a:tc>
                  <a:txBody>
                    <a:bodyPr/>
                    <a:lstStyle/>
                    <a:p>
                      <a:pPr algn="ctr" rtl="0"/>
                      <a:r>
                        <a:rPr lang="ru-RU" sz="1400">
                          <a:solidFill>
                            <a:srgbClr val="000000"/>
                          </a:solidFill>
                          <a:latin typeface="Times New Roman" pitchFamily="18" charset="0"/>
                          <a:cs typeface="Times New Roman" pitchFamily="18" charset="0"/>
                        </a:rPr>
                        <a:t>Налоги на совокупный доход</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28890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31926</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32255</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101</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111,6</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78552">
                <a:tc>
                  <a:txBody>
                    <a:bodyPr/>
                    <a:lstStyle/>
                    <a:p>
                      <a:pPr algn="ctr" rtl="0"/>
                      <a:r>
                        <a:rPr lang="ru-RU" sz="1400">
                          <a:solidFill>
                            <a:srgbClr val="000000"/>
                          </a:solidFill>
                          <a:latin typeface="Times New Roman" pitchFamily="18" charset="0"/>
                          <a:cs typeface="Times New Roman" pitchFamily="18" charset="0"/>
                        </a:rPr>
                        <a:t>Транспортный налог</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6900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7299</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105,8</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91938">
                <a:tc>
                  <a:txBody>
                    <a:bodyPr/>
                    <a:lstStyle/>
                    <a:p>
                      <a:pPr algn="ctr" rtl="0"/>
                      <a:r>
                        <a:rPr lang="ru-RU" sz="1400">
                          <a:solidFill>
                            <a:srgbClr val="000000"/>
                          </a:solidFill>
                          <a:latin typeface="Times New Roman" pitchFamily="18" charset="0"/>
                          <a:cs typeface="Times New Roman" pitchFamily="18" charset="0"/>
                        </a:rPr>
                        <a:t>Налоги за пользование природными ресурсами</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1530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313</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313</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20,5</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78552">
                <a:tc>
                  <a:txBody>
                    <a:bodyPr/>
                    <a:lstStyle/>
                    <a:p>
                      <a:pPr algn="just" rtl="0"/>
                      <a:r>
                        <a:rPr lang="ru-RU" sz="1400">
                          <a:solidFill>
                            <a:srgbClr val="000000"/>
                          </a:solidFill>
                          <a:latin typeface="Times New Roman" pitchFamily="18" charset="0"/>
                          <a:cs typeface="Times New Roman" pitchFamily="18" charset="0"/>
                        </a:rPr>
                        <a:t>Госпошлина</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6094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4300</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4374</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101,7</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71,8</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19165">
                <a:tc>
                  <a:txBody>
                    <a:bodyPr/>
                    <a:lstStyle/>
                    <a:p>
                      <a:pPr algn="just" rtl="0"/>
                      <a:r>
                        <a:rPr lang="ru-RU" sz="1400" dirty="0">
                          <a:solidFill>
                            <a:srgbClr val="000000"/>
                          </a:solidFill>
                          <a:latin typeface="Times New Roman" pitchFamily="18" charset="0"/>
                          <a:cs typeface="Times New Roman" pitchFamily="18" charset="0"/>
                        </a:rPr>
                        <a:t>Неналоговые доходы</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smtClean="0">
                          <a:solidFill>
                            <a:srgbClr val="000000"/>
                          </a:solidFill>
                          <a:latin typeface="Times New Roman" pitchFamily="18" charset="0"/>
                          <a:cs typeface="Times New Roman" pitchFamily="18" charset="0"/>
                        </a:rPr>
                        <a:t>41633</a:t>
                      </a:r>
                      <a:endParaRPr lang="ru-RU" sz="1400" dirty="0">
                        <a:solidFill>
                          <a:srgbClr val="000000"/>
                        </a:solidFill>
                        <a:latin typeface="Times New Roman" pitchFamily="18" charset="0"/>
                        <a:cs typeface="Times New Roman" pitchFamily="18" charset="0"/>
                      </a:endParaRP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33250,076</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33819</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107,1</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81,2</a:t>
                      </a:r>
                    </a:p>
                  </a:txBody>
                  <a:tcPr marL="32579" marR="32579" marT="32583" marB="325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Прямоугольник 3"/>
          <p:cNvSpPr>
            <a:spLocks noChangeArrowheads="1"/>
          </p:cNvSpPr>
          <p:nvPr/>
        </p:nvSpPr>
        <p:spPr bwMode="auto">
          <a:xfrm>
            <a:off x="142875" y="87313"/>
            <a:ext cx="8786813" cy="6770687"/>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На 4,4% выросли поступления налоговых доходов и составили 206535 тыс. рублей. </a:t>
            </a:r>
          </a:p>
          <a:p>
            <a:pPr algn="just"/>
            <a:r>
              <a:rPr lang="ru-RU" altLang="ru-RU" sz="1400">
                <a:solidFill>
                  <a:schemeClr val="tx1"/>
                </a:solidFill>
                <a:latin typeface="Times New Roman" pitchFamily="18" charset="0"/>
                <a:cs typeface="Times New Roman" pitchFamily="18" charset="0"/>
              </a:rPr>
              <a:t>      Большая часть налоговых поступлений обеспечена поступлениями налога на доходы физических лиц 71%. Поступления налога на доходы физических лиц за 2020 год в бюджет муниципального образования Юрьев-Польский район составили 146736 тыс. рублей. По сравнению с 2019 годом поступления увеличились на 2,1%.</a:t>
            </a:r>
          </a:p>
          <a:p>
            <a:pPr algn="just"/>
            <a:r>
              <a:rPr lang="ru-RU" altLang="ru-RU" sz="1400">
                <a:solidFill>
                  <a:schemeClr val="tx1"/>
                </a:solidFill>
                <a:latin typeface="Times New Roman" pitchFamily="18" charset="0"/>
                <a:cs typeface="Times New Roman" pitchFamily="18" charset="0"/>
              </a:rPr>
              <a:t>     Увеличение поступлений произошло по налогам на совокупный доход на 11,6%, что обусловлено увеличением на 10% отчислений в бюджет муниципального образования Юрьев-Польский район от налога, взимаемого в связи с применением упрощенной системы налогообложения (в 2020 году поступило 12187 тыс. рублей, в 2019 году - 7210 тыс. рублей) , увеличением налогооблагаемой базы по единому сельскохозяйственному налогу (в 2020 году поступило 3077 тыс. рублей, в 2019 году - 606 тыс. рублей).</a:t>
            </a:r>
          </a:p>
          <a:p>
            <a:pPr algn="just"/>
            <a:r>
              <a:rPr lang="ru-RU" altLang="ru-RU" sz="1400">
                <a:solidFill>
                  <a:schemeClr val="tx1"/>
                </a:solidFill>
                <a:latin typeface="Times New Roman" pitchFamily="18" charset="0"/>
                <a:cs typeface="Times New Roman" pitchFamily="18" charset="0"/>
              </a:rPr>
              <a:t>      В целях стимулирования роста доходного потенциала муниципальных образований, повышения финансовой самостоятельности местных бюджетов с 2020 года муниципальным образованиям переданы дополнительные нормативы отчислений от транспортного налога с физических лиц от сельских поселений 50%, от платы за негативное воздействие на окружающую среду в размере 100% (дополнительно 45%). В бюджет муниципального образования Юрьев-Польский район поступления транспортного налога в 2020 году составили 7299 тыс. рублей, платы за негативное воздействие на окружающую среду 326 тыс. рублей.</a:t>
            </a:r>
          </a:p>
          <a:p>
            <a:pPr algn="just"/>
            <a:r>
              <a:rPr lang="ru-RU" altLang="ru-RU" sz="1400">
                <a:solidFill>
                  <a:schemeClr val="tx1"/>
                </a:solidFill>
                <a:latin typeface="Times New Roman" pitchFamily="18" charset="0"/>
                <a:cs typeface="Times New Roman" pitchFamily="18" charset="0"/>
              </a:rPr>
              <a:t>      Поступления неналоговых доходов в бюджет муниципального образования Юрьев-Польский район за 2020 год составили 33819 тыс. рублей (81,2% к уровню 2019 года). Снижение на 9,9% произошло по доходам от использования имущества, находящегося в государственной и муниципальной собственности (в 2020 году — 25361 тыс. рублей, в 2019 году — 28144 тыс. руб), что обусловлено тем, что арендаторы отказываются от арендуемых площадей по причине повышения арендной платы и тяжелым финансовым положением, в связи с расторжением договоров на аренду земли и выкупом земельных участков, ранее оформленных в аренду. Также наблюдается снижение поступленией на 8,6% по доходам от продажи материальных и нематериальных активов (в 2020 году — 6752 тыс. рублей, в 2019 году — 7383 тыс. рублей), причиной снижения поступлений по сравнению с прошлым годом является невостребованность объектов, предложенных к продаже, а также ухудшение материального положения в период пандемии коронавируса. На 78,3% произошло снижение поступлений по штрафным санкциям (в 2020 году — 1137 тыс. рублей, в 2019 году — 5232 тыс. рублей). Это снижение связано с тем, что с 1 января 2020 года изменился порядок зачисления штрафных санкций в соответствующий бюджет в зависимости от нормативного правового акта, на основании которого налагается штраф, а также от финансового обеспечения деятельности органа, должностные лица которого налагают штраф (Федеральный закон от 15 апреля 2019 года №62-ФЗ).</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1"/>
          <p:cNvSpPr>
            <a:spLocks noChangeArrowheads="1"/>
          </p:cNvSpPr>
          <p:nvPr/>
        </p:nvSpPr>
        <p:spPr bwMode="auto">
          <a:xfrm>
            <a:off x="285750" y="214313"/>
            <a:ext cx="8143875" cy="5048250"/>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Крупнейшими плательщиками по объему уплаченных на территории муниципального образования Юрьев-Польский район налогов являются ОАО «Юрьев-Польский завод «Промсвязь», ООО «Авангард», АО «ХК «Ополье», АО «Шихобалово», АО «Леднево», ГБУЗ ВО «Юрьев-Польская ЦРБ», СПК (колхоз) «Спасское». На долю этих организаций приходится 26,2%, мобилизованных на территории муниципального образования Юрьев-Польский район доходов. </a:t>
            </a:r>
          </a:p>
          <a:p>
            <a:pPr algn="just"/>
            <a:r>
              <a:rPr lang="ru-RU" altLang="ru-RU" sz="1400">
                <a:solidFill>
                  <a:schemeClr val="tx1"/>
                </a:solidFill>
                <a:latin typeface="Times New Roman" pitchFamily="18" charset="0"/>
                <a:cs typeface="Times New Roman" pitchFamily="18" charset="0"/>
              </a:rPr>
              <a:t>В 2020 году обеспечено выполнение плана мероприятий по исполнению принятых обязательств по социально-экономическому развитию и оздоровлению финансов муниципального образования Юрьев-Польский район. Этому способствовало увеличение налогооблагаемой базы, улучшение администрирования платежей, поддержка субъектов малого и среднего предпринимательства, увеличение собираемости налогов. </a:t>
            </a:r>
          </a:p>
          <a:p>
            <a:pPr algn="ctr"/>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r>
              <a:rPr lang="en-US" altLang="ru-RU" sz="1400" b="1">
                <a:solidFill>
                  <a:schemeClr val="tx1"/>
                </a:solidFill>
                <a:latin typeface="Times New Roman" pitchFamily="18" charset="0"/>
                <a:cs typeface="Times New Roman" pitchFamily="18" charset="0"/>
              </a:rPr>
              <a:t>2</a:t>
            </a:r>
            <a:r>
              <a:rPr lang="ru-RU" altLang="ru-RU" sz="1400" b="1">
                <a:solidFill>
                  <a:schemeClr val="tx1"/>
                </a:solidFill>
                <a:latin typeface="Times New Roman" pitchFamily="18" charset="0"/>
                <a:cs typeface="Times New Roman" pitchFamily="18" charset="0"/>
              </a:rPr>
              <a:t>. Макроэкономические показатели социально-экономического </a:t>
            </a:r>
            <a:endParaRPr lang="ru-RU" altLang="ru-RU" sz="1400">
              <a:solidFill>
                <a:schemeClr val="tx1"/>
              </a:solidFill>
              <a:latin typeface="Times New Roman" pitchFamily="18" charset="0"/>
              <a:cs typeface="Times New Roman" pitchFamily="18" charset="0"/>
            </a:endParaRPr>
          </a:p>
          <a:p>
            <a:pPr algn="ctr"/>
            <a:r>
              <a:rPr lang="ru-RU" altLang="ru-RU" sz="1400" b="1">
                <a:solidFill>
                  <a:schemeClr val="tx1"/>
                </a:solidFill>
                <a:latin typeface="Times New Roman" pitchFamily="18" charset="0"/>
                <a:cs typeface="Times New Roman" pitchFamily="18" charset="0"/>
              </a:rPr>
              <a:t>развития муниципального образования Юрьев- Польского район</a:t>
            </a:r>
            <a:endParaRPr lang="ru-RU" altLang="ru-RU" sz="14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         Социально-экономическое положение муниципального образования Юрьев-Польский район в течение последних лет характеризуется положительной динамикой роста промышленного производства, объема розничной торговли, прибыли.</a:t>
            </a:r>
          </a:p>
          <a:p>
            <a:pPr algn="just"/>
            <a:r>
              <a:rPr lang="ru-RU" altLang="ru-RU" sz="1400">
                <a:solidFill>
                  <a:schemeClr val="tx1"/>
                </a:solidFill>
                <a:latin typeface="Times New Roman" pitchFamily="18" charset="0"/>
                <a:cs typeface="Times New Roman" pitchFamily="18" charset="0"/>
              </a:rPr>
              <a:t>        Формирование налоговой политики муниципального образования Юрьев-Польский район на 2022 год и среднесрочную перспективу до 2024 года осуществлялось на основе предварительных основных параметров прогноза социально-экономического развития муниципального образования Юрьев-Польский район на 2022 и плановый период 2023 и 2024 годов, представленных управлением экономики и планирования письмом от 10.06.2021 г. №УЭП-56-03/10.</a:t>
            </a: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50825" y="1844675"/>
            <a:ext cx="8753475"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cs typeface="Times New Roman" pitchFamily="16" charset="0"/>
              </a:rPr>
              <a:t>          «Бюджет для граждан» познакомит Вас с положениями основного финансового документа </a:t>
            </a:r>
            <a:r>
              <a:rPr lang="ru-RU" altLang="ru-RU" sz="2000" dirty="0" smtClean="0">
                <a:solidFill>
                  <a:schemeClr val="tx1">
                    <a:lumMod val="75000"/>
                    <a:lumOff val="25000"/>
                  </a:schemeClr>
                </a:solidFill>
                <a:latin typeface="Times New Roman" pitchFamily="16" charset="0"/>
                <a:cs typeface="Times New Roman" pitchFamily="16" charset="0"/>
              </a:rPr>
              <a:t>–бюджетом </a:t>
            </a:r>
            <a:r>
              <a:rPr lang="ru-RU" altLang="ru-RU" sz="2000" dirty="0">
                <a:solidFill>
                  <a:schemeClr val="tx1">
                    <a:lumMod val="75000"/>
                    <a:lumOff val="25000"/>
                  </a:schemeClr>
                </a:solidFill>
                <a:latin typeface="Times New Roman" pitchFamily="16" charset="0"/>
                <a:cs typeface="Times New Roman" pitchFamily="16" charset="0"/>
              </a:rPr>
              <a:t>муниципального образования Юрьев-Польский район на </a:t>
            </a:r>
            <a:r>
              <a:rPr lang="ru-RU" altLang="ru-RU" sz="2000" dirty="0" smtClean="0">
                <a:solidFill>
                  <a:schemeClr val="tx1">
                    <a:lumMod val="75000"/>
                    <a:lumOff val="25000"/>
                  </a:schemeClr>
                </a:solidFill>
                <a:latin typeface="Times New Roman" pitchFamily="16" charset="0"/>
                <a:cs typeface="Times New Roman" pitchFamily="16" charset="0"/>
              </a:rPr>
              <a:t>2022 год и на плановый период 2023 и 2024 годов.</a:t>
            </a:r>
            <a:endParaRPr lang="ru-RU" altLang="ru-RU" sz="2000" dirty="0">
              <a:solidFill>
                <a:schemeClr val="tx1">
                  <a:lumMod val="75000"/>
                  <a:lumOff val="25000"/>
                </a:schemeClr>
              </a:solidFill>
              <a:latin typeface="Times New Roman" pitchFamily="16" charset="0"/>
              <a:cs typeface="Times New Roman" pitchFamily="16" charset="0"/>
            </a:endParaRPr>
          </a:p>
          <a:p>
            <a:pPr algn="just" eaLnBrk="1" hangingPunct="1">
              <a:lnSpc>
                <a:spcPct val="90000"/>
              </a:lnSpc>
              <a:spcBef>
                <a:spcPts val="500"/>
              </a:spcBef>
              <a:spcAft>
                <a:spcPct val="0"/>
              </a:spcAft>
              <a:buClrTx/>
              <a:buSzPct val="100000"/>
              <a:buFontTx/>
              <a:buNone/>
            </a:pPr>
            <a:endParaRPr lang="ru-RU" altLang="ru-RU" sz="2000" dirty="0">
              <a:solidFill>
                <a:schemeClr val="tx1">
                  <a:lumMod val="75000"/>
                  <a:lumOff val="25000"/>
                </a:schemeClr>
              </a:solidFill>
              <a:latin typeface="Times New Roman" pitchFamily="16" charset="0"/>
              <a:cs typeface="Times New Roman" pitchFamily="16" charset="0"/>
            </a:endParaRPr>
          </a:p>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          Представленная информация предназначена для широкого круга пользователей и будет интересна и полезна как студентам, педагогам, врачам, молодым семьям, так и </a:t>
            </a:r>
            <a:r>
              <a:rPr lang="ru-RU" altLang="ru-RU" sz="2000" dirty="0" smtClean="0">
                <a:solidFill>
                  <a:schemeClr val="tx1">
                    <a:lumMod val="75000"/>
                    <a:lumOff val="25000"/>
                  </a:schemeClr>
                </a:solidFill>
                <a:latin typeface="Times New Roman" pitchFamily="16" charset="0"/>
                <a:ea typeface="Calibri" pitchFamily="34" charset="0"/>
                <a:cs typeface="Times New Roman" pitchFamily="16" charset="0"/>
              </a:rPr>
              <a:t>муниципальным </a:t>
            </a: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служащим, пенсионерам  и другим категориям населения, так как </a:t>
            </a:r>
            <a:r>
              <a:rPr lang="ru-RU" altLang="ru-RU" sz="2000" dirty="0" smtClean="0">
                <a:solidFill>
                  <a:schemeClr val="tx1">
                    <a:lumMod val="75000"/>
                    <a:lumOff val="25000"/>
                  </a:schemeClr>
                </a:solidFill>
                <a:latin typeface="Times New Roman" pitchFamily="16" charset="0"/>
                <a:ea typeface="Calibri" pitchFamily="34" charset="0"/>
                <a:cs typeface="Times New Roman" pitchFamily="16" charset="0"/>
              </a:rPr>
              <a:t>бюджет района </a:t>
            </a: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затрагивает интересы каждого </a:t>
            </a:r>
            <a:r>
              <a:rPr lang="ru-RU" altLang="ru-RU" sz="2000" dirty="0" smtClean="0">
                <a:solidFill>
                  <a:schemeClr val="tx1">
                    <a:lumMod val="75000"/>
                    <a:lumOff val="25000"/>
                  </a:schemeClr>
                </a:solidFill>
                <a:latin typeface="Times New Roman" pitchFamily="16" charset="0"/>
                <a:ea typeface="Calibri" pitchFamily="34" charset="0"/>
                <a:cs typeface="Times New Roman" pitchFamily="16" charset="0"/>
              </a:rPr>
              <a:t>жителя.</a:t>
            </a:r>
          </a:p>
          <a:p>
            <a:pPr algn="just" eaLnBrk="1" hangingPunct="1">
              <a:lnSpc>
                <a:spcPct val="90000"/>
              </a:lnSpc>
              <a:spcBef>
                <a:spcPts val="500"/>
              </a:spcBef>
              <a:spcAft>
                <a:spcPct val="0"/>
              </a:spcAft>
              <a:buClrTx/>
              <a:buSzPct val="100000"/>
              <a:buFontTx/>
              <a:buNone/>
            </a:pPr>
            <a:r>
              <a:rPr lang="ru-RU" altLang="ru-RU" sz="2000" dirty="0" smtClean="0">
                <a:solidFill>
                  <a:schemeClr val="tx1">
                    <a:lumMod val="75000"/>
                    <a:lumOff val="25000"/>
                  </a:schemeClr>
                </a:solidFill>
                <a:latin typeface="Times New Roman" pitchFamily="16" charset="0"/>
                <a:ea typeface="Calibri" pitchFamily="34" charset="0"/>
                <a:cs typeface="Times New Roman" pitchFamily="16" charset="0"/>
              </a:rPr>
              <a:t>      </a:t>
            </a:r>
            <a:endParaRPr lang="ru-RU" altLang="ru-RU" sz="2000" dirty="0">
              <a:solidFill>
                <a:schemeClr val="tx1">
                  <a:lumMod val="75000"/>
                  <a:lumOff val="25000"/>
                </a:schemeClr>
              </a:solidFill>
              <a:latin typeface="Times New Roman" pitchFamily="16" charset="0"/>
              <a:ea typeface="Calibri" pitchFamily="34" charset="0"/>
              <a:cs typeface="Times New Roman" pitchFamily="16" charset="0"/>
            </a:endParaRPr>
          </a:p>
          <a:p>
            <a:pPr algn="just" eaLnBrk="1" hangingPunct="1">
              <a:lnSpc>
                <a:spcPct val="90000"/>
              </a:lnSpc>
              <a:spcBef>
                <a:spcPts val="500"/>
              </a:spcBef>
              <a:spcAft>
                <a:spcPct val="0"/>
              </a:spcAft>
              <a:buClrTx/>
              <a:buSzPct val="100000"/>
              <a:buFontTx/>
              <a:buNone/>
            </a:pPr>
            <a:r>
              <a:rPr lang="ru-RU" altLang="ru-RU" sz="2000" dirty="0">
                <a:solidFill>
                  <a:schemeClr val="tx1">
                    <a:lumMod val="75000"/>
                    <a:lumOff val="25000"/>
                  </a:schemeClr>
                </a:solidFill>
                <a:latin typeface="Times New Roman" pitchFamily="16" charset="0"/>
                <a:ea typeface="Calibri" pitchFamily="34" charset="0"/>
                <a:cs typeface="Times New Roman" pitchFamily="16" charset="0"/>
              </a:rPr>
              <a:t>         Мы постарались в доступной и понятной для граждан форме показать основные параметры бюджета муниципального образования Юрьев-Польский район.</a:t>
            </a:r>
            <a:endParaRPr lang="ru-RU" altLang="ru-RU" sz="2000" dirty="0">
              <a:solidFill>
                <a:schemeClr val="tx1">
                  <a:lumMod val="75000"/>
                  <a:lumOff val="25000"/>
                </a:schemeClr>
              </a:solidFill>
              <a:latin typeface="Times New Roman" pitchFamily="16" charset="0"/>
              <a:cs typeface="Times New Roman" pitchFamily="16" charset="0"/>
            </a:endParaRPr>
          </a:p>
        </p:txBody>
      </p:sp>
      <p:sp>
        <p:nvSpPr>
          <p:cNvPr id="7171" name="Text Box 2"/>
          <p:cNvSpPr txBox="1">
            <a:spLocks noChangeArrowheads="1"/>
          </p:cNvSpPr>
          <p:nvPr/>
        </p:nvSpPr>
        <p:spPr bwMode="auto">
          <a:xfrm>
            <a:off x="907275" y="404813"/>
            <a:ext cx="77136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Какие цели преследует документ </a:t>
            </a:r>
          </a:p>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«Бюджет для граждан</a:t>
            </a:r>
            <a:r>
              <a:rPr lang="ru-RU" altLang="ru-RU" sz="2400" dirty="0" smtClean="0">
                <a:solidFill>
                  <a:srgbClr val="7030A0"/>
                </a:solidFill>
                <a:latin typeface="Times New Roman" pitchFamily="16" charset="0"/>
                <a:cs typeface="Times New Roman" pitchFamily="16" charset="0"/>
              </a:rPr>
              <a:t>»:</a:t>
            </a:r>
            <a:endParaRPr lang="ru-RU" altLang="ru-RU" sz="2400" dirty="0">
              <a:solidFill>
                <a:srgbClr val="7030A0"/>
              </a:solidFill>
              <a:latin typeface="Times New Roman" pitchFamily="16" charset="0"/>
              <a:cs typeface="Times New Roman" pitchFamily="16" charset="0"/>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2813" y="115888"/>
            <a:ext cx="488950" cy="665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71500" y="1071563"/>
          <a:ext cx="7858124" cy="2786061"/>
        </p:xfrm>
        <a:graphic>
          <a:graphicData uri="http://schemas.openxmlformats.org/drawingml/2006/table">
            <a:tbl>
              <a:tblPr/>
              <a:tblGrid>
                <a:gridCol w="3866497"/>
                <a:gridCol w="1388935"/>
                <a:gridCol w="1326372"/>
                <a:gridCol w="1276320"/>
              </a:tblGrid>
              <a:tr h="313596">
                <a:tc>
                  <a:txBody>
                    <a:bodyPr/>
                    <a:lstStyle/>
                    <a:p>
                      <a:pPr algn="ctr" rtl="0"/>
                      <a:r>
                        <a:rPr lang="ru-RU" sz="1200" dirty="0">
                          <a:solidFill>
                            <a:srgbClr val="000000"/>
                          </a:solidFill>
                          <a:latin typeface="Times New Roman"/>
                        </a:rPr>
                        <a:t>Показатели</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2022 год</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2023 год</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2024 год</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7902">
                <a:tc>
                  <a:txBody>
                    <a:bodyPr/>
                    <a:lstStyle/>
                    <a:p>
                      <a:pPr algn="ctr" rtl="0"/>
                      <a:r>
                        <a:rPr lang="ru-RU" sz="1200" dirty="0">
                          <a:solidFill>
                            <a:srgbClr val="000000"/>
                          </a:solidFill>
                          <a:latin typeface="Times New Roman"/>
                        </a:rPr>
                        <a:t>Прибыль прибыльных организаций, млн.рублей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720,3</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741,9</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764,2</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22308">
                <a:tc>
                  <a:txBody>
                    <a:bodyPr/>
                    <a:lstStyle/>
                    <a:p>
                      <a:pPr algn="ctr" rtl="0"/>
                      <a:r>
                        <a:rPr lang="ru-RU" sz="1200">
                          <a:solidFill>
                            <a:srgbClr val="000000"/>
                          </a:solidFill>
                          <a:latin typeface="Times New Roman"/>
                        </a:rPr>
                        <a:t>Объем отгруженных товаров собственного производства по отрасти «промышленность» млн.рублей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5905,2</a:t>
                      </a:r>
                    </a:p>
                    <a:p>
                      <a:pPr algn="ctr" rtl="0"/>
                      <a:r>
                        <a:rPr lang="ru-RU" sz="1200" dirty="0">
                          <a:solidFill>
                            <a:srgbClr val="000000"/>
                          </a:solidFill>
                          <a:latin typeface="Times New Roman"/>
                        </a:rPr>
                        <a:t/>
                      </a:r>
                      <a:br>
                        <a:rPr lang="ru-RU" sz="1200" dirty="0">
                          <a:solidFill>
                            <a:srgbClr val="000000"/>
                          </a:solidFill>
                          <a:latin typeface="Times New Roman"/>
                        </a:rPr>
                      </a:br>
                      <a:endParaRPr lang="ru-RU" sz="1200" dirty="0">
                        <a:solidFill>
                          <a:srgbClr val="000000"/>
                        </a:solidFill>
                        <a:latin typeface="Times New Roman"/>
                      </a:endParaRP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6023,,3</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6143,8</a:t>
                      </a:r>
                    </a:p>
                    <a:p>
                      <a:pPr algn="ctr" rtl="0"/>
                      <a:r>
                        <a:rPr lang="ru-RU" sz="1200" dirty="0">
                          <a:solidFill>
                            <a:srgbClr val="000000"/>
                          </a:solidFill>
                          <a:latin typeface="Times New Roman"/>
                        </a:rPr>
                        <a:t/>
                      </a:r>
                      <a:br>
                        <a:rPr lang="ru-RU" sz="1200" dirty="0">
                          <a:solidFill>
                            <a:srgbClr val="000000"/>
                          </a:solidFill>
                          <a:latin typeface="Times New Roman"/>
                        </a:rPr>
                      </a:br>
                      <a:endParaRPr lang="ru-RU" sz="1200" dirty="0">
                        <a:solidFill>
                          <a:srgbClr val="000000"/>
                        </a:solidFill>
                        <a:latin typeface="Times New Roman"/>
                      </a:endParaRP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3596">
                <a:tc>
                  <a:txBody>
                    <a:bodyPr/>
                    <a:lstStyle/>
                    <a:p>
                      <a:pPr algn="ctr" rtl="0"/>
                      <a:r>
                        <a:rPr lang="ru-RU" sz="1200">
                          <a:solidFill>
                            <a:srgbClr val="000000"/>
                          </a:solidFill>
                          <a:latin typeface="Times New Roman"/>
                        </a:rPr>
                        <a:t>Продукция сельского хозяйства, млн.рублей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4532</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4727</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4916</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3596">
                <a:tc>
                  <a:txBody>
                    <a:bodyPr/>
                    <a:lstStyle/>
                    <a:p>
                      <a:pPr algn="ctr" rtl="0"/>
                      <a:r>
                        <a:rPr lang="ru-RU" sz="1200">
                          <a:solidFill>
                            <a:srgbClr val="000000"/>
                          </a:solidFill>
                          <a:latin typeface="Times New Roman"/>
                        </a:rPr>
                        <a:t>Объем розничной торговли, млн.рублей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3063,7</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3094,3</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3125,2</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2127">
                <a:tc>
                  <a:txBody>
                    <a:bodyPr/>
                    <a:lstStyle/>
                    <a:p>
                      <a:pPr algn="ctr" rtl="0"/>
                      <a:r>
                        <a:rPr lang="ru-RU" sz="1200">
                          <a:solidFill>
                            <a:srgbClr val="000000"/>
                          </a:solidFill>
                          <a:latin typeface="Times New Roman"/>
                        </a:rPr>
                        <a:t>Фонд заработной платы работников, млн.рублей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3076,3</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3128,6</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3181,8</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3596">
                <a:tc>
                  <a:txBody>
                    <a:bodyPr/>
                    <a:lstStyle/>
                    <a:p>
                      <a:pPr algn="ctr" rtl="0"/>
                      <a:r>
                        <a:rPr lang="ru-RU" sz="1200">
                          <a:solidFill>
                            <a:srgbClr val="000000"/>
                          </a:solidFill>
                          <a:latin typeface="Times New Roman"/>
                        </a:rPr>
                        <a:t>Индекс потребительских цен,%</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104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104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104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29340">
                <a:tc>
                  <a:txBody>
                    <a:bodyPr/>
                    <a:lstStyle/>
                    <a:p>
                      <a:pPr algn="ctr" rtl="0"/>
                      <a:r>
                        <a:rPr lang="ru-RU" sz="1200" dirty="0">
                          <a:solidFill>
                            <a:srgbClr val="000000"/>
                          </a:solidFill>
                          <a:latin typeface="Times New Roman"/>
                        </a:rPr>
                        <a:t>Инвестиции в основной капитал, млн. рублей</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500,4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a:solidFill>
                            <a:srgbClr val="000000"/>
                          </a:solidFill>
                          <a:latin typeface="Times New Roman"/>
                        </a:rPr>
                        <a:t>495,4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200" dirty="0">
                          <a:solidFill>
                            <a:srgbClr val="000000"/>
                          </a:solidFill>
                          <a:latin typeface="Times New Roman"/>
                        </a:rPr>
                        <a:t>490,4</a:t>
                      </a:r>
                    </a:p>
                  </a:txBody>
                  <a:tcPr marL="36834" marR="36834" marT="36834" marB="3683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37937" name="Rectangle 1"/>
          <p:cNvSpPr>
            <a:spLocks noChangeArrowheads="1"/>
          </p:cNvSpPr>
          <p:nvPr/>
        </p:nvSpPr>
        <p:spPr bwMode="auto">
          <a:xfrm>
            <a:off x="642938" y="0"/>
            <a:ext cx="7072312" cy="2200275"/>
          </a:xfrm>
          <a:prstGeom prst="rect">
            <a:avLst/>
          </a:prstGeom>
          <a:noFill/>
          <a:ln w="9525">
            <a:noFill/>
            <a:miter lim="800000"/>
            <a:headEnd/>
            <a:tailEnd/>
          </a:ln>
        </p:spPr>
        <p:txBody>
          <a:bodyPr anchor="ctr">
            <a:spAutoFit/>
          </a:bodyPr>
          <a:lstStyle/>
          <a:p>
            <a:pPr algn="just" eaLnBrk="0" hangingPunct="0"/>
            <a:endParaRPr lang="ru-RU" altLang="ru-RU" sz="1400" b="1">
              <a:solidFill>
                <a:srgbClr val="000000"/>
              </a:solidFill>
              <a:latin typeface="Times New Roman" pitchFamily="18" charset="0"/>
              <a:cs typeface="Times New Roman" pitchFamily="18" charset="0"/>
            </a:endParaRPr>
          </a:p>
          <a:p>
            <a:pPr algn="ctr" eaLnBrk="0" hangingPunct="0"/>
            <a:r>
              <a:rPr lang="en-GB" altLang="ru-RU" sz="1400" b="1">
                <a:solidFill>
                  <a:srgbClr val="000000"/>
                </a:solidFill>
                <a:latin typeface="Times New Roman" pitchFamily="18" charset="0"/>
                <a:cs typeface="Times New Roman" pitchFamily="18" charset="0"/>
              </a:rPr>
              <a:t>Показатели</a:t>
            </a:r>
            <a:endParaRPr lang="en-GB" altLang="ru-RU" sz="1400">
              <a:solidFill>
                <a:srgbClr val="000000"/>
              </a:solidFill>
              <a:latin typeface="Times New Roman" pitchFamily="18" charset="0"/>
              <a:cs typeface="Times New Roman" pitchFamily="18" charset="0"/>
            </a:endParaRPr>
          </a:p>
          <a:p>
            <a:pPr algn="ctr" eaLnBrk="0" hangingPunct="0"/>
            <a:r>
              <a:rPr lang="en-GB" altLang="ru-RU" sz="1400" b="1">
                <a:solidFill>
                  <a:srgbClr val="000000"/>
                </a:solidFill>
                <a:latin typeface="Times New Roman" pitchFamily="18" charset="0"/>
                <a:cs typeface="Times New Roman" pitchFamily="18" charset="0"/>
              </a:rPr>
              <a:t>социально-экономического развития муниципального образования</a:t>
            </a:r>
            <a:endParaRPr lang="en-GB" altLang="ru-RU" sz="1400">
              <a:solidFill>
                <a:srgbClr val="000000"/>
              </a:solidFill>
              <a:latin typeface="Times New Roman" pitchFamily="18" charset="0"/>
              <a:cs typeface="Times New Roman" pitchFamily="18" charset="0"/>
            </a:endParaRPr>
          </a:p>
          <a:p>
            <a:pPr algn="ctr" eaLnBrk="0" hangingPunct="0"/>
            <a:r>
              <a:rPr lang="en-GB" altLang="ru-RU" sz="1400" b="1">
                <a:solidFill>
                  <a:srgbClr val="000000"/>
                </a:solidFill>
                <a:latin typeface="Times New Roman" pitchFamily="18" charset="0"/>
                <a:cs typeface="Times New Roman" pitchFamily="18" charset="0"/>
              </a:rPr>
              <a:t>Юрьев-Польский район на 2022-2024 годы</a:t>
            </a:r>
            <a:endParaRPr lang="en-GB" altLang="ru-RU" sz="1400">
              <a:solidFill>
                <a:srgbClr val="000000"/>
              </a:solidFill>
              <a:latin typeface="Times New Roman" pitchFamily="18" charset="0"/>
              <a:cs typeface="Times New Roman" pitchFamily="18" charset="0"/>
            </a:endParaRPr>
          </a:p>
          <a:p>
            <a:pPr algn="ctr" eaLnBrk="0" hangingPunct="0"/>
            <a:r>
              <a:rPr lang="en-GB" altLang="ru-RU" sz="1400">
                <a:solidFill>
                  <a:srgbClr val="000000"/>
                </a:solidFill>
                <a:latin typeface="Times New Roman" pitchFamily="18" charset="0"/>
                <a:cs typeface="Times New Roman" pitchFamily="18" charset="0"/>
              </a:rPr>
              <a:t/>
            </a:r>
            <a:br>
              <a:rPr lang="en-GB" altLang="ru-RU" sz="1400">
                <a:solidFill>
                  <a:srgbClr val="000000"/>
                </a:solidFill>
                <a:latin typeface="Times New Roman" pitchFamily="18" charset="0"/>
                <a:cs typeface="Times New Roman" pitchFamily="18" charset="0"/>
              </a:rPr>
            </a:br>
            <a:endParaRPr lang="en-GB" altLang="ru-RU" sz="1400">
              <a:solidFill>
                <a:srgbClr val="000000"/>
              </a:solidFill>
              <a:latin typeface="Times New Roman" pitchFamily="18" charset="0"/>
              <a:cs typeface="Times New Roman" pitchFamily="18" charset="0"/>
            </a:endParaRPr>
          </a:p>
          <a:p>
            <a:pPr algn="just" eaLnBrk="0" hangingPunct="0"/>
            <a:r>
              <a:rPr lang="en-GB" altLang="ru-RU" sz="1200">
                <a:solidFill>
                  <a:srgbClr val="000000"/>
                </a:solidFill>
                <a:latin typeface="Times New Roman" pitchFamily="18" charset="0"/>
                <a:cs typeface="Times New Roman" pitchFamily="18" charset="0"/>
              </a:rPr>
              <a:t/>
            </a:r>
            <a:br>
              <a:rPr lang="en-GB" altLang="ru-RU" sz="1200">
                <a:solidFill>
                  <a:srgbClr val="000000"/>
                </a:solidFill>
                <a:latin typeface="Times New Roman" pitchFamily="18" charset="0"/>
                <a:cs typeface="Times New Roman" pitchFamily="18" charset="0"/>
              </a:rPr>
            </a:br>
            <a:endParaRPr lang="en-GB" altLang="ru-RU" sz="900">
              <a:solidFill>
                <a:srgbClr val="000000"/>
              </a:solidFill>
            </a:endParaRPr>
          </a:p>
          <a:p>
            <a:pPr algn="just" eaLnBrk="0" hangingPunct="0"/>
            <a:r>
              <a:rPr lang="en-GB" altLang="ru-RU" sz="1200">
                <a:solidFill>
                  <a:srgbClr val="000000"/>
                </a:solidFill>
                <a:latin typeface="Times New Roman" pitchFamily="18" charset="0"/>
                <a:cs typeface="Times New Roman" pitchFamily="18" charset="0"/>
              </a:rPr>
              <a:t/>
            </a:r>
            <a:br>
              <a:rPr lang="en-GB" altLang="ru-RU" sz="1200">
                <a:solidFill>
                  <a:srgbClr val="000000"/>
                </a:solidFill>
                <a:latin typeface="Times New Roman" pitchFamily="18" charset="0"/>
                <a:cs typeface="Times New Roman" pitchFamily="18" charset="0"/>
              </a:rPr>
            </a:br>
            <a:endParaRPr lang="en-GB" altLang="ru-RU"/>
          </a:p>
        </p:txBody>
      </p:sp>
      <p:sp>
        <p:nvSpPr>
          <p:cNvPr id="37938" name="Прямоугольник 3"/>
          <p:cNvSpPr>
            <a:spLocks noChangeArrowheads="1"/>
          </p:cNvSpPr>
          <p:nvPr/>
        </p:nvSpPr>
        <p:spPr bwMode="auto">
          <a:xfrm>
            <a:off x="214313" y="3965575"/>
            <a:ext cx="8715375" cy="267652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Согласно прогнозным показателям социально экономического развития муниципального образования Юрьев-Польский район в 2022 году прибыль прибыльных организаций — 720,3 млн. рублей, объем отгруженных товаров — 5905,2 млн. рублей, фонд заработной платы — 3076,3 млн. рублей, объем розничной торговли — 3063,7 млн. рублей, объем инвестиций в основной капитал — 500,4 млн. рублей.</a:t>
            </a:r>
          </a:p>
          <a:p>
            <a:pPr algn="just"/>
            <a:r>
              <a:rPr lang="ru-RU" altLang="ru-RU" sz="1400">
                <a:solidFill>
                  <a:schemeClr val="tx1"/>
                </a:solidFill>
                <a:latin typeface="Times New Roman" pitchFamily="18" charset="0"/>
                <a:cs typeface="Times New Roman" pitchFamily="18" charset="0"/>
              </a:rPr>
              <a:t>        В 2023 году прибыль прибыльных организаций составит 741,9 млн. рублей, объем отгруженных товаров — 6023,3 млн. рублей, фонд заработной платы — 3128,6 млн. рублей, объем розничной торговли — 3094,3 млн. рублей, объем инвестиций в основной капитал — 495,4 млн. рублей.</a:t>
            </a:r>
          </a:p>
          <a:p>
            <a:pPr algn="just"/>
            <a:r>
              <a:rPr lang="ru-RU" altLang="ru-RU" sz="1400">
                <a:solidFill>
                  <a:schemeClr val="tx1"/>
                </a:solidFill>
                <a:latin typeface="Times New Roman" pitchFamily="18" charset="0"/>
                <a:cs typeface="Times New Roman" pitchFamily="18" charset="0"/>
              </a:rPr>
              <a:t>         В 2024 году прибыль прибыльных организаций составит 764,2 млн. рублей, объем отгруженных товаров — 6143,8 млн. рублей, фонд заработной платы — 3181,8 млн. рублей, объем розничной торговли — 3125,2 млн. рублей, объем инвестиций в основной капитал — 490,4 млн. рублей.</a:t>
            </a:r>
          </a:p>
          <a:p>
            <a:pPr algn="just"/>
            <a:r>
              <a:rPr lang="ru-RU" altLang="ru-RU" sz="1400">
                <a:solidFill>
                  <a:schemeClr val="tx1"/>
                </a:solidFill>
                <a:latin typeface="Times New Roman" pitchFamily="18" charset="0"/>
                <a:cs typeface="Times New Roman" pitchFamily="18" charset="0"/>
              </a:rPr>
              <a:t>         Одним из основных показателей, применяемых для определения параметров доходной части бюджета, является индекс потребительских цен, который прогнозируется на период 2022-2024 годов в размере 104%.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Прямоугольник 1"/>
          <p:cNvSpPr>
            <a:spLocks noChangeArrowheads="1"/>
          </p:cNvSpPr>
          <p:nvPr/>
        </p:nvSpPr>
        <p:spPr bwMode="auto">
          <a:xfrm>
            <a:off x="184150" y="188913"/>
            <a:ext cx="8569325" cy="738187"/>
          </a:xfrm>
          <a:prstGeom prst="rect">
            <a:avLst/>
          </a:prstGeom>
          <a:noFill/>
          <a:ln w="9525">
            <a:noFill/>
            <a:miter lim="800000"/>
            <a:headEnd/>
            <a:tailEnd/>
          </a:ln>
        </p:spPr>
        <p:txBody>
          <a:bodyPr>
            <a:spAutoFit/>
          </a:bodyPr>
          <a:lstStyle/>
          <a:p>
            <a:pPr lvl="3">
              <a:buClr>
                <a:srgbClr val="000000"/>
              </a:buClr>
              <a:buSzPct val="100000"/>
              <a:tabLst>
                <a:tab pos="1143000" algn="l"/>
              </a:tabLst>
            </a:pPr>
            <a:r>
              <a:rPr lang="ru-RU" altLang="ru-RU" sz="1400" b="1">
                <a:solidFill>
                  <a:schemeClr val="tx1"/>
                </a:solidFill>
                <a:latin typeface="Times New Roman" pitchFamily="18" charset="0"/>
                <a:cs typeface="Times New Roman" pitchFamily="18" charset="0"/>
              </a:rPr>
              <a:t>3.Основные направления налоговой политики на 2022 год и на</a:t>
            </a:r>
            <a:endParaRPr lang="ru-RU" altLang="ru-RU" sz="1400">
              <a:solidFill>
                <a:schemeClr val="tx1"/>
              </a:solidFill>
              <a:latin typeface="Times New Roman" pitchFamily="18" charset="0"/>
              <a:cs typeface="Times New Roman" pitchFamily="18" charset="0"/>
            </a:endParaRPr>
          </a:p>
          <a:p>
            <a:pPr>
              <a:buClr>
                <a:srgbClr val="000000"/>
              </a:buClr>
              <a:buSzPct val="100000"/>
              <a:buFont typeface="Times New Roman" pitchFamily="18" charset="0"/>
              <a:buNone/>
              <a:tabLst>
                <a:tab pos="1143000" algn="l"/>
              </a:tabLst>
            </a:pPr>
            <a:r>
              <a:rPr lang="ru-RU" altLang="ru-RU" sz="1400" b="1">
                <a:solidFill>
                  <a:schemeClr val="tx1"/>
                </a:solidFill>
                <a:latin typeface="Times New Roman" pitchFamily="18" charset="0"/>
                <a:cs typeface="Times New Roman" pitchFamily="18" charset="0"/>
              </a:rPr>
              <a:t>                                                      плановый период 2023 и 2024 годов </a:t>
            </a:r>
            <a:endParaRPr lang="ru-RU" altLang="ru-RU" sz="140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tabLst>
                <a:tab pos="1143000" algn="l"/>
              </a:tabLst>
            </a:pPr>
            <a:r>
              <a:rPr lang="ru-RU" altLang="ru-RU" sz="1400">
                <a:solidFill>
                  <a:schemeClr val="tx1"/>
                </a:solidFill>
                <a:latin typeface="Times New Roman" pitchFamily="18" charset="0"/>
                <a:cs typeface="Times New Roman" pitchFamily="18" charset="0"/>
              </a:rPr>
              <a:t> </a:t>
            </a:r>
          </a:p>
        </p:txBody>
      </p:sp>
      <p:sp>
        <p:nvSpPr>
          <p:cNvPr id="38915" name="Прямоугольник 2"/>
          <p:cNvSpPr>
            <a:spLocks noChangeArrowheads="1"/>
          </p:cNvSpPr>
          <p:nvPr/>
        </p:nvSpPr>
        <p:spPr bwMode="auto">
          <a:xfrm>
            <a:off x="214313" y="785813"/>
            <a:ext cx="8643937" cy="655637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В 2022-2024 годах будет продолжена реализация основных целей и задач налоговой политики, предусмотренных в предыдущие годы.</a:t>
            </a:r>
          </a:p>
          <a:p>
            <a:pPr algn="just"/>
            <a:r>
              <a:rPr lang="ru-RU" altLang="ru-RU" sz="1400">
                <a:solidFill>
                  <a:schemeClr val="tx1"/>
                </a:solidFill>
                <a:latin typeface="Times New Roman" pitchFamily="18" charset="0"/>
                <a:cs typeface="Times New Roman" pitchFamily="18" charset="0"/>
              </a:rPr>
              <a:t>        Налоговая политика муниципального образования Юрьев-Польский район в 2022 году и на плановый период до 2024 года ориентирована на мобилизацию собственных доходов на основе экономического роста и развития доходного потенциала.</a:t>
            </a:r>
          </a:p>
          <a:p>
            <a:pPr algn="just"/>
            <a:r>
              <a:rPr lang="ru-RU" altLang="ru-RU" sz="1400">
                <a:solidFill>
                  <a:schemeClr val="tx1"/>
                </a:solidFill>
                <a:latin typeface="Times New Roman" pitchFamily="18" charset="0"/>
                <a:cs typeface="Times New Roman" pitchFamily="18" charset="0"/>
              </a:rPr>
              <a:t>       Основными направлениями налоговой политики муниципального образования Юрьев-Польский район в среднесрочной перспективе являются:</a:t>
            </a:r>
          </a:p>
          <a:p>
            <a:pPr algn="just"/>
            <a:r>
              <a:rPr lang="ru-RU" altLang="ru-RU" sz="1400">
                <a:solidFill>
                  <a:schemeClr val="tx1"/>
                </a:solidFill>
                <a:latin typeface="Times New Roman" pitchFamily="18" charset="0"/>
                <a:cs typeface="Times New Roman" pitchFamily="18" charset="0"/>
              </a:rPr>
              <a:t>       1)совершенствование методов налогового администрирования с учетом изменений в налоговом законодательстве;</a:t>
            </a:r>
          </a:p>
          <a:p>
            <a:pPr algn="just"/>
            <a:r>
              <a:rPr lang="ru-RU" altLang="ru-RU" sz="1400">
                <a:solidFill>
                  <a:schemeClr val="tx1"/>
                </a:solidFill>
                <a:latin typeface="Times New Roman" pitchFamily="18" charset="0"/>
                <a:cs typeface="Times New Roman" pitchFamily="18" charset="0"/>
              </a:rPr>
              <a:t>       2)усиление мер по укреплению налоговой дисциплины налогоплательщиков;</a:t>
            </a:r>
          </a:p>
          <a:p>
            <a:pPr algn="just"/>
            <a:r>
              <a:rPr lang="ru-RU" altLang="ru-RU" sz="1400">
                <a:solidFill>
                  <a:schemeClr val="tx1"/>
                </a:solidFill>
                <a:latin typeface="Times New Roman" pitchFamily="18" charset="0"/>
                <a:cs typeface="Times New Roman" pitchFamily="18" charset="0"/>
              </a:rPr>
              <a:t>       3)создание благоприятных условий для расширения производства, новых рабочих мест, инвестиционной и инновационной активности;</a:t>
            </a:r>
          </a:p>
          <a:p>
            <a:pPr algn="just"/>
            <a:r>
              <a:rPr lang="ru-RU" altLang="ru-RU" sz="1400">
                <a:solidFill>
                  <a:schemeClr val="tx1"/>
                </a:solidFill>
                <a:latin typeface="Times New Roman" pitchFamily="18" charset="0"/>
                <a:cs typeface="Times New Roman" pitchFamily="18" charset="0"/>
              </a:rPr>
              <a:t>        4)оказание содействия среднему и малому бизнесу для развития предпринимательской деятельности;</a:t>
            </a:r>
          </a:p>
          <a:p>
            <a:pPr algn="just"/>
            <a:r>
              <a:rPr lang="ru-RU" altLang="ru-RU" sz="1400">
                <a:solidFill>
                  <a:schemeClr val="tx1"/>
                </a:solidFill>
                <a:latin typeface="Times New Roman" pitchFamily="18" charset="0"/>
                <a:cs typeface="Times New Roman" pitchFamily="18" charset="0"/>
              </a:rPr>
              <a:t>        5)обеспечение бюджетной, экономической и социальной эффективности налоговых расходов;</a:t>
            </a:r>
          </a:p>
          <a:p>
            <a:pPr algn="just"/>
            <a:r>
              <a:rPr lang="ru-RU" altLang="ru-RU" sz="1400">
                <a:solidFill>
                  <a:schemeClr val="tx1"/>
                </a:solidFill>
                <a:latin typeface="Times New Roman" pitchFamily="18" charset="0"/>
                <a:cs typeface="Times New Roman" pitchFamily="18" charset="0"/>
              </a:rPr>
              <a:t>        6)повышение эффективности управления муниципальным имуществом и земельными участками муниципального образования Юрьев-Польский район.</a:t>
            </a:r>
          </a:p>
          <a:p>
            <a:pPr algn="just"/>
            <a:r>
              <a:rPr lang="ru-RU" altLang="ru-RU" sz="1400">
                <a:solidFill>
                  <a:schemeClr val="tx1"/>
                </a:solidFill>
                <a:latin typeface="Times New Roman" pitchFamily="18" charset="0"/>
                <a:cs typeface="Times New Roman" pitchFamily="18" charset="0"/>
              </a:rPr>
              <a:t>        В трехлетней перспективе будет продолжена работа по укреплению доходной базы бюджета муниципального образования Юрьев-Польский район за счет наращивания стабильных доходных источников и мобилизации в бюджет имеющихся резервов.</a:t>
            </a:r>
          </a:p>
          <a:p>
            <a:pPr algn="just"/>
            <a:r>
              <a:rPr lang="ru-RU" altLang="ru-RU" sz="1400">
                <a:solidFill>
                  <a:schemeClr val="tx1"/>
                </a:solidFill>
                <a:latin typeface="Times New Roman" pitchFamily="18" charset="0"/>
                <a:cs typeface="Times New Roman" pitchFamily="18" charset="0"/>
              </a:rPr>
              <a:t>         Рост бюджетных поступлений планируется достичь за счет:</a:t>
            </a:r>
          </a:p>
          <a:p>
            <a:pPr algn="just"/>
            <a:r>
              <a:rPr lang="ru-RU" altLang="ru-RU" sz="1400">
                <a:solidFill>
                  <a:schemeClr val="tx1"/>
                </a:solidFill>
                <a:latin typeface="Times New Roman" pitchFamily="18" charset="0"/>
                <a:cs typeface="Times New Roman" pitchFamily="18" charset="0"/>
              </a:rPr>
              <a:t>        -роста инвестиционной и инновационной активности путем оказания муниципальной поддержки инвесторам в целях создания благоприятных условий для расширения ими производства, создания новых рабочих мест с высоким уровнем заработной платы;</a:t>
            </a:r>
            <a:r>
              <a:rPr lang="ru-RU" altLang="ru-RU" sz="1400">
                <a:latin typeface="Times New Roman" pitchFamily="18" charset="0"/>
                <a:cs typeface="Times New Roman" pitchFamily="18" charset="0"/>
              </a:rPr>
              <a:t> </a:t>
            </a:r>
          </a:p>
          <a:p>
            <a:pPr algn="just"/>
            <a:r>
              <a:rPr lang="ru-RU" altLang="ru-RU" sz="1400">
                <a:solidFill>
                  <a:schemeClr val="tx1"/>
                </a:solidFill>
                <a:latin typeface="Times New Roman" pitchFamily="18" charset="0"/>
                <a:cs typeface="Times New Roman" pitchFamily="18" charset="0"/>
              </a:rPr>
              <a:t>        -совершенствования применения специальных налоговых режимов для развития малого и среднего предпринимательства; </a:t>
            </a:r>
          </a:p>
          <a:p>
            <a:pPr algn="just"/>
            <a:r>
              <a:rPr lang="ru-RU" altLang="ru-RU" sz="1400">
                <a:solidFill>
                  <a:schemeClr val="tx1"/>
                </a:solidFill>
                <a:latin typeface="Times New Roman" pitchFamily="18" charset="0"/>
                <a:cs typeface="Times New Roman" pitchFamily="18" charset="0"/>
              </a:rPr>
              <a:t>        -выявления и пресечения схем минимизации налогов, совершенствование методов контроля легализации «теневой» заработной платы;</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Прямоугольник 2"/>
          <p:cNvSpPr>
            <a:spLocks noChangeArrowheads="1"/>
          </p:cNvSpPr>
          <p:nvPr/>
        </p:nvSpPr>
        <p:spPr bwMode="auto">
          <a:xfrm>
            <a:off x="142875" y="142875"/>
            <a:ext cx="8786813" cy="6862763"/>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-совершенствование методов налогового администрирования, повышение уровня ответственности главных администраторов доходов за выполнение плановых показателей поступления доходов в бюджет муниципального образования Юрьев-Польский район;</a:t>
            </a:r>
          </a:p>
          <a:p>
            <a:pPr algn="just"/>
            <a:r>
              <a:rPr lang="ru-RU" altLang="ru-RU" sz="1400">
                <a:solidFill>
                  <a:schemeClr val="tx1"/>
                </a:solidFill>
                <a:latin typeface="Times New Roman" pitchFamily="18" charset="0"/>
                <a:cs typeface="Times New Roman" pitchFamily="18" charset="0"/>
              </a:rPr>
              <a:t>     -проведение оценки социальной и бюджетной эффективности, установленных на местном уровне налоговых расходов;</a:t>
            </a:r>
          </a:p>
          <a:p>
            <a:pPr algn="just"/>
            <a:r>
              <a:rPr lang="ru-RU" altLang="ru-RU" sz="1400">
                <a:solidFill>
                  <a:schemeClr val="tx1"/>
                </a:solidFill>
                <a:latin typeface="Times New Roman" pitchFamily="18" charset="0"/>
                <a:cs typeface="Times New Roman" pitchFamily="18" charset="0"/>
              </a:rPr>
              <a:t>      -совершенствования управления муниципальной собственностью.</a:t>
            </a:r>
          </a:p>
          <a:p>
            <a:pPr algn="just"/>
            <a:r>
              <a:rPr lang="ru-RU" altLang="ru-RU" sz="1400">
                <a:solidFill>
                  <a:schemeClr val="tx1"/>
                </a:solidFill>
                <a:latin typeface="Times New Roman" pitchFamily="18" charset="0"/>
                <a:cs typeface="Times New Roman" pitchFamily="18" charset="0"/>
              </a:rPr>
              <a:t>      Координация работы муниципального образования Юрьев-Польский район по мобилизации доходов в бюджет района будет осуществлятся в рамках деятельности комиссии по увеличению поступления налоговых и неналоговых доходов в бюджет муниципального образования Юрьев-Польский район и легализации объектов налогообложения.</a:t>
            </a:r>
          </a:p>
          <a:p>
            <a:pPr algn="just"/>
            <a:r>
              <a:rPr lang="ru-RU" altLang="ru-RU" sz="1400">
                <a:solidFill>
                  <a:schemeClr val="tx1"/>
                </a:solidFill>
                <a:latin typeface="Times New Roman" pitchFamily="18" charset="0"/>
                <a:cs typeface="Times New Roman" pitchFamily="18" charset="0"/>
              </a:rPr>
              <a:t>      При формировании основных направлений налоговой политики муниципального образования Юрьев-Польский район учтены изменения в налоговое и бюджетное законодательство, вносимые и планируемые к принятию на местном уровне.</a:t>
            </a:r>
          </a:p>
          <a:p>
            <a:pPr algn="just"/>
            <a:r>
              <a:rPr lang="ru-RU" altLang="ru-RU" sz="1400">
                <a:solidFill>
                  <a:schemeClr val="tx1"/>
                </a:solidFill>
                <a:latin typeface="Times New Roman" pitchFamily="18" charset="0"/>
                <a:cs typeface="Times New Roman" pitchFamily="18" charset="0"/>
              </a:rPr>
              <a:t>      С 1 июля 2020 года на территории Владимирской области введен налог на профессиональный доход. Закон области от 29 мая 2020 г. №37-ОЗ «О введении в действие на территории Владимирской области специального налогового режима «Налог на профессиональный доход» направлен на предоставление наиболее широкому кругу граждан возможности вести предпринимательскую деятельность в наиболее комфортных условиях, выбрав систему налогообложения в виде налога на профессиональный доход. В целях усиления доходной части бюджетов муниципальных образований Законом Владимирской области от 2 декабря 2020 года №120-ОЗ с 1 января 2022 года будут переданы из областного бюджета в бюджеты муниципальных районов отчисления от налоговых доходов от налога на профессиональный доход по нормативу 100 процентов.</a:t>
            </a:r>
          </a:p>
          <a:p>
            <a:pPr algn="just"/>
            <a:r>
              <a:rPr lang="ru-RU" altLang="ru-RU" sz="1400">
                <a:solidFill>
                  <a:schemeClr val="tx1"/>
                </a:solidFill>
                <a:latin typeface="Times New Roman" pitchFamily="18" charset="0"/>
                <a:cs typeface="Times New Roman" pitchFamily="18" charset="0"/>
              </a:rPr>
              <a:t>      В связи с отменой с 1 января 2021 года системы налогообложения в виде единого налога на вмененный доход для отдельных видов деятельности, в бюджеты муниципальных районов установлены дифференцированные нормативы отчислений от налога, взимаемого по упрощенной системе налогообложения.</a:t>
            </a:r>
            <a:r>
              <a:rPr lang="ru-RU" altLang="ru-RU" sz="1400">
                <a:latin typeface="Times New Roman" pitchFamily="18" charset="0"/>
                <a:cs typeface="Times New Roman" pitchFamily="18" charset="0"/>
              </a:rPr>
              <a:t> </a:t>
            </a:r>
          </a:p>
          <a:p>
            <a:pPr algn="just"/>
            <a:r>
              <a:rPr lang="ru-RU" altLang="ru-RU" sz="1400">
                <a:solidFill>
                  <a:schemeClr val="tx1"/>
                </a:solidFill>
                <a:latin typeface="Times New Roman" pitchFamily="18" charset="0"/>
                <a:cs typeface="Times New Roman" pitchFamily="18" charset="0"/>
              </a:rPr>
              <a:t>     В целях социальной поддержки граждан сохраняются льготы по транспортному налогу с физических лиц (Закон области от 27 ноября 2002 года №119-ОЗ «О транспортном налоге»):</a:t>
            </a:r>
          </a:p>
          <a:p>
            <a:pPr algn="just"/>
            <a:r>
              <a:rPr lang="ru-RU" altLang="ru-RU" sz="1400">
                <a:solidFill>
                  <a:schemeClr val="tx1"/>
                </a:solidFill>
                <a:latin typeface="Times New Roman" pitchFamily="18" charset="0"/>
                <a:cs typeface="Times New Roman" pitchFamily="18" charset="0"/>
              </a:rPr>
              <a:t>     - родителям (усыновителям, опекунам, попечителям) имеющим детей-инвалидов;</a:t>
            </a:r>
          </a:p>
          <a:p>
            <a:pPr algn="just"/>
            <a:r>
              <a:rPr lang="ru-RU" altLang="ru-RU" sz="1400">
                <a:solidFill>
                  <a:schemeClr val="tx1"/>
                </a:solidFill>
                <a:latin typeface="Times New Roman" pitchFamily="18" charset="0"/>
                <a:cs typeface="Times New Roman" pitchFamily="18" charset="0"/>
              </a:rPr>
              <a:t>     - мужчинам, достигшим возраста 60 лет, и женщинам, достигшим возраста 55 лет;</a:t>
            </a:r>
          </a:p>
          <a:p>
            <a:pPr algn="just"/>
            <a:r>
              <a:rPr lang="ru-RU" altLang="ru-RU" sz="1400">
                <a:solidFill>
                  <a:schemeClr val="tx1"/>
                </a:solidFill>
                <a:latin typeface="Times New Roman" pitchFamily="18" charset="0"/>
                <a:cs typeface="Times New Roman" pitchFamily="18" charset="0"/>
              </a:rPr>
              <a:t>     - военнослужащим войск национальной гвардии;</a:t>
            </a:r>
          </a:p>
          <a:p>
            <a:pPr algn="just"/>
            <a:r>
              <a:rPr lang="ru-RU" altLang="ru-RU" sz="1400">
                <a:solidFill>
                  <a:schemeClr val="tx1"/>
                </a:solidFill>
                <a:latin typeface="Times New Roman" pitchFamily="18" charset="0"/>
                <a:cs typeface="Times New Roman" pitchFamily="18" charset="0"/>
              </a:rPr>
              <a:t>     - ветеранам боевых действий.</a:t>
            </a:r>
          </a:p>
          <a:p>
            <a:pPr algn="just"/>
            <a:endParaRPr lang="ru-RU" altLang="ru-RU">
              <a:solidFill>
                <a:schemeClr val="tx1"/>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Прямоугольник 2"/>
          <p:cNvSpPr>
            <a:spLocks noChangeArrowheads="1"/>
          </p:cNvSpPr>
          <p:nvPr/>
        </p:nvSpPr>
        <p:spPr bwMode="auto">
          <a:xfrm>
            <a:off x="0" y="0"/>
            <a:ext cx="9144000" cy="7416800"/>
          </a:xfrm>
          <a:prstGeom prst="rect">
            <a:avLst/>
          </a:prstGeom>
          <a:noFill/>
          <a:ln w="9525">
            <a:noFill/>
            <a:miter lim="800000"/>
            <a:headEnd/>
            <a:tailEnd/>
          </a:ln>
        </p:spPr>
        <p:txBody>
          <a:bodyPr>
            <a:spAutoFit/>
          </a:bodyPr>
          <a:lstStyle/>
          <a:p>
            <a:pPr algn="just"/>
            <a:r>
              <a:rPr lang="ru-RU" altLang="ru-RU" sz="1400" dirty="0">
                <a:solidFill>
                  <a:schemeClr val="tx1"/>
                </a:solidFill>
                <a:latin typeface="Times New Roman" pitchFamily="18" charset="0"/>
                <a:cs typeface="Times New Roman" pitchFamily="18" charset="0"/>
              </a:rPr>
              <a:t>     В соответствии со статьей 174.3 Бюджетного кодекса Российской Федерации ежегодно формируется перечень налоговых расходов муниципальных образований Юрьев-Польского района в </a:t>
            </a:r>
            <a:r>
              <a:rPr lang="ru-RU" altLang="ru-RU" sz="1400" dirty="0">
                <a:solidFill>
                  <a:schemeClr val="tx1"/>
                </a:solidFill>
                <a:latin typeface="Times New Roman" pitchFamily="18" charset="0"/>
                <a:cs typeface="Times New Roman" pitchFamily="18" charset="0"/>
                <a:hlinkClick r:id="rId2"/>
              </a:rPr>
              <a:t>порядке</a:t>
            </a:r>
            <a:r>
              <a:rPr lang="ru-RU" altLang="ru-RU" sz="1400" dirty="0">
                <a:solidFill>
                  <a:schemeClr val="tx1"/>
                </a:solidFill>
                <a:latin typeface="Times New Roman" pitchFamily="18" charset="0"/>
                <a:cs typeface="Times New Roman" pitchFamily="18" charset="0"/>
              </a:rPr>
              <a:t>, установленном постановлением Правительства Российской Федерации от 12 апреля 2019 года № 439 «Об утверждении Правил формирования перечня налоговых расходов Российской Федерации и оценки налоговых расходов Российской Федерации» и постановлениями администраций муниципальных образований Юрьев-Польского района:</a:t>
            </a:r>
          </a:p>
          <a:p>
            <a:pPr algn="just"/>
            <a:r>
              <a:rPr lang="ru-RU" altLang="ru-RU" sz="1400" dirty="0">
                <a:solidFill>
                  <a:schemeClr val="tx1"/>
                </a:solidFill>
                <a:latin typeface="Times New Roman" pitchFamily="18" charset="0"/>
                <a:cs typeface="Times New Roman" pitchFamily="18" charset="0"/>
              </a:rPr>
              <a:t>     -постановление администрации муниципального образования Юрьев-Польский район от 23.12.2019 № 1740 «Об утверждении порядка формирования перечня налоговых расходов муниципального образования город Юрьев-Польский и оценки налоговых расходов муниципального образования город Юрьев-Польский»;</a:t>
            </a:r>
          </a:p>
          <a:p>
            <a:pPr algn="just"/>
            <a:r>
              <a:rPr lang="ru-RU" altLang="ru-RU" sz="1400" dirty="0">
                <a:solidFill>
                  <a:schemeClr val="tx1"/>
                </a:solidFill>
                <a:latin typeface="Times New Roman" pitchFamily="18" charset="0"/>
                <a:cs typeface="Times New Roman" pitchFamily="18" charset="0"/>
              </a:rPr>
              <a:t>     -постановление администрации муниципального образования Красносельское от 28.11.2019 № 231 «Об утверждении порядка формирования перечня налоговых расходов в муниципальном образования Красносельское Юрьев-Польского района и оценки налоговых расходов в муниципальном образовании Красносельское Юрьев-Польского района»;</a:t>
            </a:r>
          </a:p>
          <a:p>
            <a:pPr algn="just"/>
            <a:r>
              <a:rPr lang="ru-RU" altLang="ru-RU" sz="1400" dirty="0">
                <a:solidFill>
                  <a:schemeClr val="tx1"/>
                </a:solidFill>
                <a:latin typeface="Times New Roman" pitchFamily="18" charset="0"/>
                <a:cs typeface="Times New Roman" pitchFamily="18" charset="0"/>
              </a:rPr>
              <a:t>     -постановление администрации муниципального образования </a:t>
            </a:r>
            <a:r>
              <a:rPr lang="ru-RU" altLang="ru-RU" sz="1400" dirty="0" err="1">
                <a:solidFill>
                  <a:schemeClr val="tx1"/>
                </a:solidFill>
                <a:latin typeface="Times New Roman" pitchFamily="18" charset="0"/>
                <a:cs typeface="Times New Roman" pitchFamily="18" charset="0"/>
              </a:rPr>
              <a:t>Небыловское</a:t>
            </a:r>
            <a:r>
              <a:rPr lang="ru-RU" altLang="ru-RU" sz="1400" dirty="0">
                <a:solidFill>
                  <a:schemeClr val="tx1"/>
                </a:solidFill>
                <a:latin typeface="Times New Roman" pitchFamily="18" charset="0"/>
                <a:cs typeface="Times New Roman" pitchFamily="18" charset="0"/>
              </a:rPr>
              <a:t> от 28.11.2019 № 135н «Об утверждении порядка формирования перечня налоговых расходов муниципального образования </a:t>
            </a:r>
            <a:r>
              <a:rPr lang="ru-RU" altLang="ru-RU" sz="1400" dirty="0" err="1">
                <a:solidFill>
                  <a:schemeClr val="tx1"/>
                </a:solidFill>
                <a:latin typeface="Times New Roman" pitchFamily="18" charset="0"/>
                <a:cs typeface="Times New Roman" pitchFamily="18" charset="0"/>
              </a:rPr>
              <a:t>Небыловское</a:t>
            </a:r>
            <a:r>
              <a:rPr lang="ru-RU" altLang="ru-RU" sz="1400" dirty="0">
                <a:solidFill>
                  <a:schemeClr val="tx1"/>
                </a:solidFill>
                <a:latin typeface="Times New Roman" pitchFamily="18" charset="0"/>
                <a:cs typeface="Times New Roman" pitchFamily="18" charset="0"/>
              </a:rPr>
              <a:t> и оценки налоговых расходов муниципального образования </a:t>
            </a:r>
            <a:r>
              <a:rPr lang="ru-RU" altLang="ru-RU" sz="1400" dirty="0" err="1">
                <a:solidFill>
                  <a:schemeClr val="tx1"/>
                </a:solidFill>
                <a:latin typeface="Times New Roman" pitchFamily="18" charset="0"/>
                <a:cs typeface="Times New Roman" pitchFamily="18" charset="0"/>
              </a:rPr>
              <a:t>Небыловское</a:t>
            </a:r>
            <a:r>
              <a:rPr lang="ru-RU" altLang="ru-RU" sz="1400" dirty="0">
                <a:solidFill>
                  <a:schemeClr val="tx1"/>
                </a:solidFill>
                <a:latin typeface="Times New Roman" pitchFamily="18" charset="0"/>
                <a:cs typeface="Times New Roman" pitchFamily="18" charset="0"/>
              </a:rPr>
              <a:t>»;</a:t>
            </a:r>
          </a:p>
          <a:p>
            <a:pPr algn="just"/>
            <a:r>
              <a:rPr lang="ru-RU" altLang="ru-RU" sz="1400" dirty="0">
                <a:solidFill>
                  <a:schemeClr val="tx1"/>
                </a:solidFill>
                <a:latin typeface="Times New Roman" pitchFamily="18" charset="0"/>
                <a:cs typeface="Times New Roman" pitchFamily="18" charset="0"/>
              </a:rPr>
              <a:t>    -постановление администрации муниципального образования </a:t>
            </a:r>
            <a:r>
              <a:rPr lang="ru-RU" altLang="ru-RU" sz="1400" dirty="0" err="1">
                <a:solidFill>
                  <a:schemeClr val="tx1"/>
                </a:solidFill>
                <a:latin typeface="Times New Roman" pitchFamily="18" charset="0"/>
                <a:cs typeface="Times New Roman" pitchFamily="18" charset="0"/>
              </a:rPr>
              <a:t>Симское</a:t>
            </a:r>
            <a:r>
              <a:rPr lang="ru-RU" altLang="ru-RU" sz="1400" dirty="0">
                <a:solidFill>
                  <a:schemeClr val="tx1"/>
                </a:solidFill>
                <a:latin typeface="Times New Roman" pitchFamily="18" charset="0"/>
                <a:cs typeface="Times New Roman" pitchFamily="18" charset="0"/>
              </a:rPr>
              <a:t> от 28.11.2019 № 100 «Об утверждении порядка формирования перечня налоговых расходов муниципального образования </a:t>
            </a:r>
            <a:r>
              <a:rPr lang="ru-RU" altLang="ru-RU" sz="1400" dirty="0" err="1">
                <a:solidFill>
                  <a:schemeClr val="tx1"/>
                </a:solidFill>
                <a:latin typeface="Times New Roman" pitchFamily="18" charset="0"/>
                <a:cs typeface="Times New Roman" pitchFamily="18" charset="0"/>
              </a:rPr>
              <a:t>Симское</a:t>
            </a:r>
            <a:r>
              <a:rPr lang="ru-RU" altLang="ru-RU" sz="1400" dirty="0">
                <a:solidFill>
                  <a:schemeClr val="tx1"/>
                </a:solidFill>
                <a:latin typeface="Times New Roman" pitchFamily="18" charset="0"/>
                <a:cs typeface="Times New Roman" pitchFamily="18" charset="0"/>
              </a:rPr>
              <a:t> и оценки налоговых расходов муниципального образования </a:t>
            </a:r>
            <a:r>
              <a:rPr lang="ru-RU" altLang="ru-RU" sz="1400" dirty="0" err="1">
                <a:solidFill>
                  <a:schemeClr val="tx1"/>
                </a:solidFill>
                <a:latin typeface="Times New Roman" pitchFamily="18" charset="0"/>
                <a:cs typeface="Times New Roman" pitchFamily="18" charset="0"/>
              </a:rPr>
              <a:t>Симское</a:t>
            </a:r>
            <a:r>
              <a:rPr lang="ru-RU" altLang="ru-RU" sz="1400" dirty="0">
                <a:solidFill>
                  <a:schemeClr val="tx1"/>
                </a:solidFill>
                <a:latin typeface="Times New Roman" pitchFamily="18" charset="0"/>
                <a:cs typeface="Times New Roman" pitchFamily="18" charset="0"/>
              </a:rPr>
              <a:t>».</a:t>
            </a:r>
          </a:p>
          <a:p>
            <a:pPr algn="just"/>
            <a:r>
              <a:rPr lang="ru-RU" altLang="ru-RU" sz="1400" dirty="0">
                <a:solidFill>
                  <a:schemeClr val="tx1"/>
                </a:solidFill>
                <a:latin typeface="Times New Roman" pitchFamily="18" charset="0"/>
                <a:cs typeface="Times New Roman" pitchFamily="18" charset="0"/>
              </a:rPr>
              <a:t>    Оценка налоговых расходов муниципальных образований Юрьев-Польского района осуществляется ежегодно в порядке, утвержденном вышеуказанными постановлениями муниципальных образований с соблюдением </a:t>
            </a:r>
            <a:r>
              <a:rPr lang="ru-RU" altLang="ru-RU" sz="1400" dirty="0">
                <a:solidFill>
                  <a:schemeClr val="tx1"/>
                </a:solidFill>
                <a:latin typeface="Times New Roman" pitchFamily="18" charset="0"/>
                <a:cs typeface="Times New Roman" pitchFamily="18" charset="0"/>
                <a:hlinkClick r:id="rId3"/>
              </a:rPr>
              <a:t>о</a:t>
            </a:r>
            <a:r>
              <a:rPr lang="ru-RU" altLang="ru-RU" sz="1400" dirty="0">
                <a:solidFill>
                  <a:schemeClr val="tx1"/>
                </a:solidFill>
                <a:latin typeface="Times New Roman" pitchFamily="18" charset="0"/>
                <a:cs typeface="Times New Roman" pitchFamily="18" charset="0"/>
              </a:rPr>
              <a:t>бщих требований, установленных постановлением Правительства Российской Федерации от 22 июня 2019 года № 796.</a:t>
            </a:r>
            <a:r>
              <a:rPr lang="ru-RU" altLang="ru-RU" sz="1400" dirty="0"/>
              <a:t> </a:t>
            </a:r>
            <a:r>
              <a:rPr lang="ru-RU" altLang="ru-RU" sz="1400" dirty="0">
                <a:solidFill>
                  <a:schemeClr val="tx1"/>
                </a:solidFill>
                <a:latin typeface="Times New Roman" pitchFamily="18" charset="0"/>
                <a:cs typeface="Times New Roman" pitchFamily="18" charset="0"/>
              </a:rPr>
              <a:t>Результаты указанной оценки учитываются при формировании основных направлений налоговой политики. Оценка осуществляется кураторами соответствующих налоговых расходов. В целях оценки налоговых расходов кураторы налоговых расходов формируют перечень показателей для проведения оценки налоговых расходов, осуществляют оценку эффективности налоговых расходов на основании утвержденной ими методики и направляют результаты оценки для обобщения в финансовое управление администрации муниципального образования Юрьев-Польский район. По результатам оценки налоговых расходов куратором формулируется вывод о степени их эффективности и целесообразности их сохранения в дальнейшей перспективе.</a:t>
            </a:r>
          </a:p>
          <a:p>
            <a:pPr algn="just"/>
            <a:r>
              <a:rPr lang="ru-RU" altLang="ru-RU" sz="1400" dirty="0">
                <a:solidFill>
                  <a:schemeClr val="tx1"/>
                </a:solidFill>
                <a:latin typeface="Times New Roman" pitchFamily="18" charset="0"/>
                <a:cs typeface="Times New Roman" pitchFamily="18" charset="0"/>
              </a:rPr>
              <a:t>     По итогам проведенной в 2021 году оценки налоговых расходов за 2020 год администрациями муниципальных образований Юрьев-Польского района предоставлены льготы по земельному налогу в виде полного освобождения от уплаты земельного налога участников и инвалидов Великой Отечественной войны. Льгота признана социально эффективной, так как поддерживает незащищенные слои населения </a:t>
            </a:r>
          </a:p>
          <a:p>
            <a:pPr algn="just"/>
            <a:endParaRPr lang="ru-RU" altLang="ru-RU" sz="1400" dirty="0">
              <a:solidFill>
                <a:schemeClr val="tx1"/>
              </a:solidFill>
              <a:latin typeface="Times New Roman" pitchFamily="18" charset="0"/>
              <a:cs typeface="Times New Roman"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Прямоугольник 1"/>
          <p:cNvSpPr>
            <a:spLocks noChangeArrowheads="1"/>
          </p:cNvSpPr>
          <p:nvPr/>
        </p:nvSpPr>
        <p:spPr bwMode="auto">
          <a:xfrm>
            <a:off x="179388" y="188913"/>
            <a:ext cx="8107362" cy="1384300"/>
          </a:xfrm>
          <a:prstGeom prst="rect">
            <a:avLst/>
          </a:prstGeom>
          <a:noFill/>
          <a:ln w="9525">
            <a:noFill/>
            <a:miter lim="800000"/>
            <a:headEnd/>
            <a:tailEnd/>
          </a:ln>
        </p:spPr>
        <p:txBody>
          <a:bodyPr>
            <a:spAutoFit/>
          </a:bodyPr>
          <a:lstStyle/>
          <a:p>
            <a:pPr indent="449263" algn="just">
              <a:buClr>
                <a:srgbClr val="000000"/>
              </a:buClr>
              <a:buSzPct val="100000"/>
              <a:buFont typeface="Times New Roman" pitchFamily="18" charset="0"/>
              <a:buNone/>
            </a:pPr>
            <a:r>
              <a:rPr lang="ru-RU" altLang="ru-RU" sz="1400" b="1">
                <a:solidFill>
                  <a:schemeClr val="tx1"/>
                </a:solidFill>
                <a:latin typeface="Times New Roman" pitchFamily="18" charset="0"/>
                <a:cs typeface="Times New Roman" pitchFamily="18" charset="0"/>
              </a:rPr>
              <a:t> </a:t>
            </a:r>
            <a:endParaRPr lang="ru-RU" altLang="ru-RU" sz="1400">
              <a:solidFill>
                <a:schemeClr val="tx1"/>
              </a:solidFill>
              <a:latin typeface="Times New Roman" pitchFamily="18" charset="0"/>
              <a:cs typeface="Times New Roman" pitchFamily="18" charset="0"/>
            </a:endParaRPr>
          </a:p>
          <a:p>
            <a:pPr lvl="2" algn="ctr">
              <a:buClr>
                <a:srgbClr val="000000"/>
              </a:buClr>
              <a:buSzPct val="100000"/>
            </a:pPr>
            <a:r>
              <a:rPr lang="ru-RU" altLang="ru-RU" sz="1400" b="1">
                <a:solidFill>
                  <a:schemeClr val="tx1"/>
                </a:solidFill>
                <a:latin typeface="Times New Roman" pitchFamily="18" charset="0"/>
                <a:cs typeface="Times New Roman" pitchFamily="18" charset="0"/>
              </a:rPr>
              <a:t>4.Основные параметры налоговых и неналоговых доходов</a:t>
            </a:r>
            <a:endParaRPr lang="ru-RU" altLang="ru-RU" sz="1400">
              <a:solidFill>
                <a:schemeClr val="tx1"/>
              </a:solidFill>
              <a:latin typeface="Times New Roman" pitchFamily="18" charset="0"/>
              <a:cs typeface="Times New Roman" pitchFamily="18" charset="0"/>
            </a:endParaRPr>
          </a:p>
          <a:p>
            <a:pPr indent="449263" algn="ctr">
              <a:buClr>
                <a:srgbClr val="000000"/>
              </a:buClr>
              <a:buSzPct val="100000"/>
              <a:buFont typeface="Times New Roman" pitchFamily="18" charset="0"/>
              <a:buNone/>
            </a:pPr>
            <a:r>
              <a:rPr lang="ru-RU" altLang="ru-RU" sz="1400" b="1">
                <a:solidFill>
                  <a:schemeClr val="tx1"/>
                </a:solidFill>
                <a:latin typeface="Times New Roman" pitchFamily="18" charset="0"/>
                <a:cs typeface="Times New Roman" pitchFamily="18" charset="0"/>
              </a:rPr>
              <a:t>         бюджета муниципального образования Юрьев-Польский район</a:t>
            </a:r>
            <a:endParaRPr lang="ru-RU" altLang="ru-RU" sz="1400">
              <a:solidFill>
                <a:schemeClr val="tx1"/>
              </a:solidFill>
              <a:latin typeface="Times New Roman" pitchFamily="18" charset="0"/>
              <a:cs typeface="Times New Roman" pitchFamily="18" charset="0"/>
            </a:endParaRPr>
          </a:p>
          <a:p>
            <a:pPr indent="449263" algn="ctr">
              <a:buClr>
                <a:srgbClr val="000000"/>
              </a:buClr>
              <a:buSzPct val="100000"/>
              <a:buFont typeface="Times New Roman" pitchFamily="18" charset="0"/>
              <a:buNone/>
            </a:pPr>
            <a:r>
              <a:rPr lang="ru-RU" altLang="ru-RU" sz="1400" b="1">
                <a:solidFill>
                  <a:schemeClr val="tx1"/>
                </a:solidFill>
                <a:latin typeface="Times New Roman" pitchFamily="18" charset="0"/>
                <a:cs typeface="Times New Roman" pitchFamily="18" charset="0"/>
              </a:rPr>
              <a:t>          на 2022 год и на плановый период 2023 и 2024 годов</a:t>
            </a:r>
            <a:endParaRPr lang="ru-RU" altLang="ru-RU" sz="1400">
              <a:solidFill>
                <a:schemeClr val="tx1"/>
              </a:solidFill>
              <a:latin typeface="Times New Roman" pitchFamily="18" charset="0"/>
              <a:cs typeface="Times New Roman" pitchFamily="18" charset="0"/>
            </a:endParaRPr>
          </a:p>
          <a:p>
            <a:pPr indent="449263" algn="ctr">
              <a:buClr>
                <a:srgbClr val="000000"/>
              </a:buClr>
              <a:buSzPct val="100000"/>
              <a:buFont typeface="Times New Roman" pitchFamily="18" charset="0"/>
              <a:buNone/>
            </a:pPr>
            <a:r>
              <a:rPr lang="ru-RU" altLang="ru-RU" sz="1400" b="1">
                <a:solidFill>
                  <a:schemeClr val="tx1"/>
                </a:solidFill>
                <a:latin typeface="Times New Roman" pitchFamily="18" charset="0"/>
                <a:cs typeface="Times New Roman" pitchFamily="18" charset="0"/>
              </a:rPr>
              <a:t> </a:t>
            </a:r>
            <a:endParaRPr lang="ru-RU" altLang="ru-RU" sz="1400">
              <a:solidFill>
                <a:schemeClr val="tx1"/>
              </a:solidFill>
              <a:latin typeface="Times New Roman" pitchFamily="18" charset="0"/>
              <a:cs typeface="Times New Roman" pitchFamily="18" charset="0"/>
            </a:endParaRPr>
          </a:p>
          <a:p>
            <a:pPr indent="449263" algn="just">
              <a:buClr>
                <a:srgbClr val="000000"/>
              </a:buClr>
              <a:buSzPct val="100000"/>
              <a:buFont typeface="Times New Roman" pitchFamily="18" charset="0"/>
              <a:buNone/>
            </a:pPr>
            <a:r>
              <a:rPr lang="ru-RU" altLang="ru-RU" sz="1400">
                <a:solidFill>
                  <a:schemeClr val="tx1"/>
                </a:solidFill>
                <a:latin typeface="Times New Roman" pitchFamily="18" charset="0"/>
                <a:cs typeface="Times New Roman" pitchFamily="18" charset="0"/>
              </a:rPr>
              <a:t> </a:t>
            </a:r>
          </a:p>
        </p:txBody>
      </p:sp>
      <p:sp>
        <p:nvSpPr>
          <p:cNvPr id="41987" name="Прямоугольник 2"/>
          <p:cNvSpPr>
            <a:spLocks noChangeArrowheads="1"/>
          </p:cNvSpPr>
          <p:nvPr/>
        </p:nvSpPr>
        <p:spPr bwMode="auto">
          <a:xfrm>
            <a:off x="142875" y="1285875"/>
            <a:ext cx="8572500" cy="1384300"/>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Основой для расчета налоговых и неналоговых доходов являются основные показатели прогноза социально-экономического развития на 2022-2024 годы.</a:t>
            </a:r>
          </a:p>
          <a:p>
            <a:pPr algn="just"/>
            <a:r>
              <a:rPr lang="ru-RU" altLang="ru-RU" sz="1400">
                <a:solidFill>
                  <a:schemeClr val="tx1"/>
                </a:solidFill>
                <a:latin typeface="Times New Roman" pitchFamily="18" charset="0"/>
                <a:cs typeface="Times New Roman" pitchFamily="18" charset="0"/>
              </a:rPr>
              <a:t>     Для расчета исходных данных для составления прогноза бюджета муниципального образования Юрьев-Польский район использовались предварительные основные параметры прогноза социально-экономического развития муниципального образования Юрьев-Польский район на 2022 и плановый период 2023 и 2024 годов, представленные управлением экономики и планирования письмом от 10.06.2021 г. №УЭП-56-03/10</a:t>
            </a:r>
          </a:p>
        </p:txBody>
      </p:sp>
      <p:sp>
        <p:nvSpPr>
          <p:cNvPr id="41988" name="Прямоугольник 3"/>
          <p:cNvSpPr>
            <a:spLocks noChangeArrowheads="1"/>
          </p:cNvSpPr>
          <p:nvPr/>
        </p:nvSpPr>
        <p:spPr bwMode="auto">
          <a:xfrm>
            <a:off x="1214438" y="2714625"/>
            <a:ext cx="6215062" cy="954088"/>
          </a:xfrm>
          <a:prstGeom prst="rect">
            <a:avLst/>
          </a:prstGeom>
          <a:noFill/>
          <a:ln w="9525">
            <a:noFill/>
            <a:miter lim="800000"/>
            <a:headEnd/>
            <a:tailEnd/>
          </a:ln>
        </p:spPr>
        <p:txBody>
          <a:bodyPr>
            <a:spAutoFit/>
          </a:bodyPr>
          <a:lstStyle/>
          <a:p>
            <a:pPr algn="ctr"/>
            <a:r>
              <a:rPr lang="ru-RU" altLang="ru-RU" sz="1400" b="1">
                <a:solidFill>
                  <a:schemeClr val="tx1"/>
                </a:solidFill>
                <a:latin typeface="Times New Roman" pitchFamily="18" charset="0"/>
                <a:cs typeface="Times New Roman" pitchFamily="18" charset="0"/>
              </a:rPr>
              <a:t>Прогноз</a:t>
            </a:r>
            <a:endParaRPr lang="ru-RU" altLang="ru-RU" sz="1400">
              <a:solidFill>
                <a:schemeClr val="tx1"/>
              </a:solidFill>
              <a:latin typeface="Times New Roman" pitchFamily="18" charset="0"/>
              <a:cs typeface="Times New Roman" pitchFamily="18" charset="0"/>
            </a:endParaRPr>
          </a:p>
          <a:p>
            <a:pPr algn="ctr"/>
            <a:r>
              <a:rPr lang="ru-RU" altLang="ru-RU" sz="1400" b="1">
                <a:solidFill>
                  <a:schemeClr val="tx1"/>
                </a:solidFill>
                <a:latin typeface="Times New Roman" pitchFamily="18" charset="0"/>
                <a:cs typeface="Times New Roman" pitchFamily="18" charset="0"/>
              </a:rPr>
              <a:t>поступления налоговых и неналоговых доходов бюджета</a:t>
            </a:r>
            <a:endParaRPr lang="ru-RU" altLang="ru-RU" sz="1400">
              <a:solidFill>
                <a:schemeClr val="tx1"/>
              </a:solidFill>
              <a:latin typeface="Times New Roman" pitchFamily="18" charset="0"/>
              <a:cs typeface="Times New Roman" pitchFamily="18" charset="0"/>
            </a:endParaRPr>
          </a:p>
          <a:p>
            <a:pPr algn="ctr"/>
            <a:r>
              <a:rPr lang="ru-RU" altLang="ru-RU" sz="1400" b="1">
                <a:solidFill>
                  <a:schemeClr val="tx1"/>
                </a:solidFill>
                <a:latin typeface="Times New Roman" pitchFamily="18" charset="0"/>
                <a:cs typeface="Times New Roman" pitchFamily="18" charset="0"/>
              </a:rPr>
              <a:t>муниципального образования Юрьев-Польский район</a:t>
            </a:r>
            <a:endParaRPr lang="ru-RU" altLang="ru-RU" sz="1400">
              <a:solidFill>
                <a:schemeClr val="tx1"/>
              </a:solidFill>
              <a:latin typeface="Times New Roman" pitchFamily="18" charset="0"/>
              <a:cs typeface="Times New Roman" pitchFamily="18" charset="0"/>
            </a:endParaRPr>
          </a:p>
          <a:p>
            <a:pPr algn="ctr"/>
            <a:r>
              <a:rPr lang="ru-RU" altLang="ru-RU" sz="1400" b="1">
                <a:solidFill>
                  <a:schemeClr val="tx1"/>
                </a:solidFill>
                <a:latin typeface="Times New Roman" pitchFamily="18" charset="0"/>
                <a:cs typeface="Times New Roman" pitchFamily="18" charset="0"/>
              </a:rPr>
              <a:t>на 2022-2024 годы</a:t>
            </a:r>
            <a:r>
              <a:rPr lang="ru-RU" altLang="ru-RU" sz="1400">
                <a:solidFill>
                  <a:schemeClr val="tx1"/>
                </a:solidFill>
                <a:latin typeface="Times New Roman" pitchFamily="18" charset="0"/>
                <a:cs typeface="Times New Roman" pitchFamily="18" charset="0"/>
              </a:rPr>
              <a:t> </a:t>
            </a:r>
          </a:p>
        </p:txBody>
      </p:sp>
      <p:graphicFrame>
        <p:nvGraphicFramePr>
          <p:cNvPr id="5" name="Таблица 4"/>
          <p:cNvGraphicFramePr>
            <a:graphicFrameLocks noGrp="1"/>
          </p:cNvGraphicFramePr>
          <p:nvPr/>
        </p:nvGraphicFramePr>
        <p:xfrm>
          <a:off x="1000125" y="3786188"/>
          <a:ext cx="7000874" cy="2427400"/>
        </p:xfrm>
        <a:graphic>
          <a:graphicData uri="http://schemas.openxmlformats.org/drawingml/2006/table">
            <a:tbl>
              <a:tblPr/>
              <a:tblGrid>
                <a:gridCol w="2712535"/>
                <a:gridCol w="1306467"/>
                <a:gridCol w="1022356"/>
                <a:gridCol w="979758"/>
                <a:gridCol w="979758"/>
              </a:tblGrid>
              <a:tr h="713496">
                <a:tc>
                  <a:txBody>
                    <a:bodyPr/>
                    <a:lstStyle/>
                    <a:p>
                      <a:pPr algn="ctr" rtl="0"/>
                      <a:r>
                        <a:rPr lang="ru-RU" sz="1400" dirty="0">
                          <a:solidFill>
                            <a:srgbClr val="000000"/>
                          </a:solidFill>
                          <a:latin typeface="Times New Roman" pitchFamily="18" charset="0"/>
                          <a:cs typeface="Times New Roman" pitchFamily="18" charset="0"/>
                        </a:rPr>
                        <a:t>Показатели</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Ожидаемое исполнение 2021 года</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Прогноз на 2022 год</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Прогноз на 2023 год</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Прогноз на 2024 год</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13496">
                <a:tc>
                  <a:txBody>
                    <a:bodyPr/>
                    <a:lstStyle/>
                    <a:p>
                      <a:pPr algn="ctr" rtl="0"/>
                      <a:r>
                        <a:rPr lang="ru-RU" sz="1400">
                          <a:solidFill>
                            <a:srgbClr val="000000"/>
                          </a:solidFill>
                          <a:latin typeface="Times New Roman" pitchFamily="18" charset="0"/>
                          <a:cs typeface="Times New Roman" pitchFamily="18" charset="0"/>
                        </a:rPr>
                        <a:t>Налоговые и неналоговые доходы с учетом доходов дорожного фонда, тыс.руб</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248146</a:t>
                      </a:r>
                    </a:p>
                    <a:p>
                      <a:pPr algn="ctr" rtl="0"/>
                      <a:r>
                        <a:rPr lang="ru-RU" sz="1400" dirty="0">
                          <a:solidFill>
                            <a:srgbClr val="000000"/>
                          </a:solidFill>
                          <a:latin typeface="Times New Roman" pitchFamily="18" charset="0"/>
                          <a:cs typeface="Times New Roman" pitchFamily="18" charset="0"/>
                        </a:rPr>
                        <a:t/>
                      </a:r>
                      <a:br>
                        <a:rPr lang="ru-RU" sz="1400" dirty="0">
                          <a:solidFill>
                            <a:srgbClr val="000000"/>
                          </a:solidFill>
                          <a:latin typeface="Times New Roman" pitchFamily="18" charset="0"/>
                          <a:cs typeface="Times New Roman" pitchFamily="18" charset="0"/>
                        </a:rPr>
                      </a:br>
                      <a:endParaRPr lang="ru-RU" sz="1400" dirty="0">
                        <a:solidFill>
                          <a:srgbClr val="000000"/>
                        </a:solidFill>
                        <a:latin typeface="Times New Roman" pitchFamily="18" charset="0"/>
                        <a:cs typeface="Times New Roman" pitchFamily="18" charset="0"/>
                      </a:endParaRP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249861</a:t>
                      </a:r>
                    </a:p>
                    <a:p>
                      <a:pPr algn="ctr" rtl="0"/>
                      <a:r>
                        <a:rPr lang="ru-RU" sz="1400" dirty="0">
                          <a:solidFill>
                            <a:srgbClr val="000000"/>
                          </a:solidFill>
                          <a:latin typeface="Times New Roman" pitchFamily="18" charset="0"/>
                          <a:cs typeface="Times New Roman" pitchFamily="18" charset="0"/>
                        </a:rPr>
                        <a:t/>
                      </a:r>
                      <a:br>
                        <a:rPr lang="ru-RU" sz="1400" dirty="0">
                          <a:solidFill>
                            <a:srgbClr val="000000"/>
                          </a:solidFill>
                          <a:latin typeface="Times New Roman" pitchFamily="18" charset="0"/>
                          <a:cs typeface="Times New Roman" pitchFamily="18" charset="0"/>
                        </a:rPr>
                      </a:br>
                      <a:endParaRPr lang="ru-RU" sz="1400" dirty="0">
                        <a:solidFill>
                          <a:srgbClr val="000000"/>
                        </a:solidFill>
                        <a:latin typeface="Times New Roman" pitchFamily="18" charset="0"/>
                        <a:cs typeface="Times New Roman" pitchFamily="18" charset="0"/>
                      </a:endParaRP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268739</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278061</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86799">
                <a:tc>
                  <a:txBody>
                    <a:bodyPr/>
                    <a:lstStyle/>
                    <a:p>
                      <a:pPr algn="ctr" rtl="0"/>
                      <a:r>
                        <a:rPr lang="ru-RU" sz="1400">
                          <a:solidFill>
                            <a:srgbClr val="000000"/>
                          </a:solidFill>
                          <a:latin typeface="Times New Roman" pitchFamily="18" charset="0"/>
                          <a:cs typeface="Times New Roman" pitchFamily="18" charset="0"/>
                        </a:rPr>
                        <a:t>Дорожные фонды, тыс. руб.</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22195</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22250</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22300</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22300</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13496">
                <a:tc>
                  <a:txBody>
                    <a:bodyPr/>
                    <a:lstStyle/>
                    <a:p>
                      <a:pPr algn="ctr" rtl="0"/>
                      <a:r>
                        <a:rPr lang="ru-RU" sz="1400">
                          <a:solidFill>
                            <a:srgbClr val="000000"/>
                          </a:solidFill>
                          <a:latin typeface="Times New Roman" pitchFamily="18" charset="0"/>
                          <a:cs typeface="Times New Roman" pitchFamily="18" charset="0"/>
                        </a:rPr>
                        <a:t>Налоговые и неналоговые доходы без учета доходов дорожного фонда, тыс. руб.</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225951</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227611</a:t>
                      </a:r>
                    </a:p>
                    <a:p>
                      <a:pPr algn="ctr" rtl="0"/>
                      <a:r>
                        <a:rPr lang="ru-RU" sz="1400">
                          <a:solidFill>
                            <a:srgbClr val="000000"/>
                          </a:solidFill>
                          <a:latin typeface="Times New Roman" pitchFamily="18" charset="0"/>
                          <a:cs typeface="Times New Roman" pitchFamily="18" charset="0"/>
                        </a:rPr>
                        <a:t/>
                      </a:r>
                      <a:br>
                        <a:rPr lang="ru-RU" sz="1400">
                          <a:solidFill>
                            <a:srgbClr val="000000"/>
                          </a:solidFill>
                          <a:latin typeface="Times New Roman" pitchFamily="18" charset="0"/>
                          <a:cs typeface="Times New Roman" pitchFamily="18" charset="0"/>
                        </a:rPr>
                      </a:br>
                      <a:endParaRPr lang="ru-RU" sz="1400">
                        <a:solidFill>
                          <a:srgbClr val="000000"/>
                        </a:solidFill>
                        <a:latin typeface="Times New Roman" pitchFamily="18" charset="0"/>
                        <a:cs typeface="Times New Roman" pitchFamily="18" charset="0"/>
                      </a:endParaRP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a:solidFill>
                            <a:srgbClr val="000000"/>
                          </a:solidFill>
                          <a:latin typeface="Times New Roman" pitchFamily="18" charset="0"/>
                          <a:cs typeface="Times New Roman" pitchFamily="18" charset="0"/>
                        </a:rPr>
                        <a:t>246439</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ru-RU" sz="1400" dirty="0">
                          <a:solidFill>
                            <a:srgbClr val="000000"/>
                          </a:solidFill>
                          <a:latin typeface="Times New Roman" pitchFamily="18" charset="0"/>
                          <a:cs typeface="Times New Roman" pitchFamily="18" charset="0"/>
                        </a:rPr>
                        <a:t>255761</a:t>
                      </a:r>
                    </a:p>
                  </a:txBody>
                  <a:tcPr marL="36778" marR="36778" marT="36725" marB="3672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1"/>
          <p:cNvSpPr>
            <a:spLocks noChangeArrowheads="1"/>
          </p:cNvSpPr>
          <p:nvPr/>
        </p:nvSpPr>
        <p:spPr bwMode="auto">
          <a:xfrm>
            <a:off x="214313" y="357188"/>
            <a:ext cx="8572500" cy="470852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Налоговые и неналоговые доходы бюджета муниципального образования Юрьев-Польский район сформированы в соответствии с общими требованиями к методике прогнозирования поступлений доходов, утвержденными постановлением Правительства Российской Федерации от 23 июня 2016 г. №574 «Об общих требованиях к методике прогнозирования поступлений доходов в бюджеты бюджетной системы Российской Федерации»</a:t>
            </a:r>
          </a:p>
          <a:p>
            <a:pPr algn="just"/>
            <a:r>
              <a:rPr lang="ru-RU" altLang="ru-RU" sz="1400">
                <a:solidFill>
                  <a:schemeClr val="tx1"/>
                </a:solidFill>
                <a:latin typeface="Times New Roman" pitchFamily="18" charset="0"/>
                <a:cs typeface="Times New Roman" pitchFamily="18" charset="0"/>
              </a:rPr>
              <a:t>     Поступления налоговых и неналоговых доходов бюджета муниципального образования Юрьев-Польский район с учетом доходов дорожного фонда в 2022 году составят 249861 тыс. рублей (100,7% к уровню 2021 года). Без учета доходов дорожного фонда поступления налоговых и неналоговый доходов составят в 2022 году 225951 тыс. рублей или 100,7% к уровню 2021 года.</a:t>
            </a:r>
          </a:p>
          <a:p>
            <a:pPr algn="just"/>
            <a:r>
              <a:rPr lang="ru-RU" altLang="ru-RU" sz="1400">
                <a:solidFill>
                  <a:schemeClr val="tx1"/>
                </a:solidFill>
                <a:latin typeface="Times New Roman" pitchFamily="18" charset="0"/>
                <a:cs typeface="Times New Roman" pitchFamily="18" charset="0"/>
              </a:rPr>
              <a:t>Основные доходные источники, полностью зависимые от состояния экономики района, прогнозируются в 2022 году в сумме:</a:t>
            </a:r>
          </a:p>
          <a:p>
            <a:pPr algn="just"/>
            <a:r>
              <a:rPr lang="ru-RU" altLang="ru-RU" sz="1400">
                <a:solidFill>
                  <a:schemeClr val="tx1"/>
                </a:solidFill>
                <a:latin typeface="Times New Roman" pitchFamily="18" charset="0"/>
                <a:cs typeface="Times New Roman" pitchFamily="18" charset="0"/>
              </a:rPr>
              <a:t>     -налог на доходы физических лиц — 159690 тыс. рублей;</a:t>
            </a:r>
          </a:p>
          <a:p>
            <a:pPr algn="just"/>
            <a:r>
              <a:rPr lang="ru-RU" altLang="ru-RU" sz="1400">
                <a:solidFill>
                  <a:schemeClr val="tx1"/>
                </a:solidFill>
                <a:latin typeface="Times New Roman" pitchFamily="18" charset="0"/>
                <a:cs typeface="Times New Roman" pitchFamily="18" charset="0"/>
              </a:rPr>
              <a:t>     -налог по упрощенной системе налогообложения — 19530 тыс. рублей. </a:t>
            </a:r>
          </a:p>
          <a:p>
            <a:pPr algn="just"/>
            <a:r>
              <a:rPr lang="ru-RU" altLang="ru-RU" sz="1400">
                <a:solidFill>
                  <a:schemeClr val="tx1"/>
                </a:solidFill>
                <a:latin typeface="Times New Roman" pitchFamily="18" charset="0"/>
                <a:cs typeface="Times New Roman" pitchFamily="18" charset="0"/>
              </a:rPr>
              <a:t>     На 2023 год прогнозируемый объем налоговых и неналоговых доходов составит 268739 тыс. рублей (107,5% к 2022 году), на 2024 год — 278061 тыс. рублей (103,5% к 2023 году).</a:t>
            </a:r>
          </a:p>
          <a:p>
            <a:pPr algn="just"/>
            <a:r>
              <a:rPr lang="ru-RU" altLang="ru-RU" sz="1400">
                <a:solidFill>
                  <a:schemeClr val="tx1"/>
                </a:solidFill>
                <a:latin typeface="Times New Roman" pitchFamily="18" charset="0"/>
                <a:cs typeface="Times New Roman" pitchFamily="18" charset="0"/>
              </a:rPr>
              <a:t>Налоговые доходы дорожного фонда муниципального образования Юрьев-Польский район в 2022 году составят 22250 тыс. рублей или 100,2% к уровню 2021 года, в 2023 году — 22300 тыс. рублей (100,2% к 2022 году), в 2024 году — 22300 тыс. рублей (100% к 2023 году).</a:t>
            </a:r>
          </a:p>
          <a:p>
            <a:pPr algn="just"/>
            <a:r>
              <a:rPr lang="ru-RU" altLang="ru-RU" sz="1400">
                <a:solidFill>
                  <a:schemeClr val="tx1"/>
                </a:solidFill>
                <a:latin typeface="Times New Roman" pitchFamily="18" charset="0"/>
                <a:cs typeface="Times New Roman" pitchFamily="18" charset="0"/>
              </a:rPr>
              <a:t>     Параметры налоговых и неналоговых доходов могут быть изменены в случае уточнения показателей социально-экономического развития муниципального образования Юрьев-Польский район и внесения изменений в налоговое и бюджетное законодательство.</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5"/>
          <p:cNvSpPr>
            <a:spLocks noChangeArrowheads="1"/>
          </p:cNvSpPr>
          <p:nvPr/>
        </p:nvSpPr>
        <p:spPr bwMode="auto">
          <a:xfrm>
            <a:off x="714375" y="142875"/>
            <a:ext cx="7500938" cy="1446213"/>
          </a:xfrm>
          <a:prstGeom prst="rect">
            <a:avLst/>
          </a:prstGeom>
          <a:noFill/>
          <a:ln w="9525">
            <a:noFill/>
            <a:miter lim="800000"/>
            <a:headEnd/>
            <a:tailEnd/>
          </a:ln>
        </p:spPr>
        <p:txBody>
          <a:bodyPr>
            <a:spAutoFit/>
          </a:bodyPr>
          <a:lstStyle/>
          <a:p>
            <a:pPr algn="ctr">
              <a:buClr>
                <a:srgbClr val="000000"/>
              </a:buClr>
              <a:buSzPct val="100000"/>
              <a:buFont typeface="Times New Roman" pitchFamily="18" charset="0"/>
              <a:buNone/>
            </a:pPr>
            <a:r>
              <a:rPr lang="ru-RU" altLang="ru-RU" b="1">
                <a:solidFill>
                  <a:schemeClr val="tx1"/>
                </a:solidFill>
                <a:latin typeface="Times New Roman" pitchFamily="18" charset="0"/>
                <a:cs typeface="Times New Roman" pitchFamily="18" charset="0"/>
              </a:rPr>
              <a:t>Основные направления бюджетной политики</a:t>
            </a:r>
          </a:p>
          <a:p>
            <a:pPr algn="ctr">
              <a:buClr>
                <a:srgbClr val="000000"/>
              </a:buClr>
              <a:buSzPct val="100000"/>
              <a:buFont typeface="Times New Roman" pitchFamily="18" charset="0"/>
              <a:buNone/>
            </a:pPr>
            <a:r>
              <a:rPr lang="ru-RU" altLang="ru-RU" b="1">
                <a:solidFill>
                  <a:schemeClr val="tx1"/>
                </a:solidFill>
                <a:latin typeface="Times New Roman" pitchFamily="18" charset="0"/>
                <a:cs typeface="Times New Roman" pitchFamily="18" charset="0"/>
              </a:rPr>
              <a:t>муниципального образования Юрьев-Польский район </a:t>
            </a:r>
          </a:p>
          <a:p>
            <a:pPr algn="ctr">
              <a:buClr>
                <a:srgbClr val="000000"/>
              </a:buClr>
              <a:buSzPct val="100000"/>
              <a:buFont typeface="Times New Roman" pitchFamily="18" charset="0"/>
              <a:buNone/>
            </a:pPr>
            <a:r>
              <a:rPr lang="ru-RU" altLang="ru-RU" b="1">
                <a:solidFill>
                  <a:schemeClr val="tx1"/>
                </a:solidFill>
                <a:latin typeface="Times New Roman" pitchFamily="18" charset="0"/>
                <a:cs typeface="Times New Roman" pitchFamily="18" charset="0"/>
              </a:rPr>
              <a:t>на 2022 год и на плановый период 2023 и 2024 годов </a:t>
            </a:r>
          </a:p>
          <a:p>
            <a:pPr>
              <a:buClr>
                <a:srgbClr val="000000"/>
              </a:buClr>
              <a:buSzPct val="100000"/>
              <a:buFont typeface="Times New Roman" pitchFamily="18" charset="0"/>
              <a:buNone/>
            </a:pPr>
            <a:endParaRPr lang="ru-RU" altLang="ru-RU" sz="1400">
              <a:solidFill>
                <a:schemeClr val="tx1"/>
              </a:solidFill>
              <a:latin typeface="Times New Roman" pitchFamily="18" charset="0"/>
              <a:cs typeface="Times New Roman" pitchFamily="18" charset="0"/>
            </a:endParaRPr>
          </a:p>
          <a:p>
            <a:pPr algn="just">
              <a:buClr>
                <a:srgbClr val="000000"/>
              </a:buClr>
              <a:buSzPct val="100000"/>
              <a:buFont typeface="Times New Roman" pitchFamily="18" charset="0"/>
              <a:buNone/>
            </a:pPr>
            <a:r>
              <a:rPr lang="ru-RU" altLang="ru-RU" sz="1400">
                <a:solidFill>
                  <a:schemeClr val="tx1"/>
                </a:solidFill>
                <a:latin typeface="Times New Roman" pitchFamily="18" charset="0"/>
                <a:cs typeface="Times New Roman" pitchFamily="18" charset="0"/>
              </a:rPr>
              <a:t>	</a:t>
            </a:r>
          </a:p>
        </p:txBody>
      </p:sp>
      <p:sp>
        <p:nvSpPr>
          <p:cNvPr id="44035" name="Прямоугольник 2"/>
          <p:cNvSpPr>
            <a:spLocks noChangeArrowheads="1"/>
          </p:cNvSpPr>
          <p:nvPr/>
        </p:nvSpPr>
        <p:spPr bwMode="auto">
          <a:xfrm>
            <a:off x="285750" y="1379538"/>
            <a:ext cx="8858250" cy="554037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Основные направления бюджетной политики муниципального образования Юрьев-Польский район на 2022 год и на плановый период 2023 и 2024 годов (далее –бюджетная политика на 2022-2024 годы) разработаны в соответствии со статьей 172 Бюджетного кодекса Российской Федерации. При подготовке Основных направлений бюджетной политики учтены положения Указа Президента Российской Федерации от 7 мая 2018 г. № 204 «О национальных целях и стратегических задачах развития Российской Федерации на период до 2024 года», Указа Президента Российской Федерации от 21 июля 2020 г. №474 «О национальных целях развития Российской Федерации на период до 2030 года». Послания Президента Российской Федерации Федеральному Собранию Российской Федерации от 21 апреля 2021 года.</a:t>
            </a:r>
          </a:p>
          <a:p>
            <a:pPr algn="just"/>
            <a:endParaRPr lang="ru-RU" altLang="ru-RU" sz="1400">
              <a:solidFill>
                <a:schemeClr val="tx1"/>
              </a:solidFill>
              <a:latin typeface="Times New Roman" pitchFamily="18" charset="0"/>
              <a:cs typeface="Times New Roman" pitchFamily="18" charset="0"/>
            </a:endParaRPr>
          </a:p>
          <a:p>
            <a:pPr algn="ctr"/>
            <a:r>
              <a:rPr lang="ru-RU" altLang="ru-RU" sz="1600">
                <a:solidFill>
                  <a:schemeClr val="tx1"/>
                </a:solidFill>
                <a:latin typeface="Times New Roman" pitchFamily="18" charset="0"/>
                <a:cs typeface="Times New Roman" pitchFamily="18" charset="0"/>
              </a:rPr>
              <a:t>1.Основные цели и задачи бюджетной политики</a:t>
            </a:r>
          </a:p>
          <a:p>
            <a:pPr algn="ctr"/>
            <a:r>
              <a:rPr lang="ru-RU" altLang="ru-RU" sz="1600">
                <a:solidFill>
                  <a:schemeClr val="tx1"/>
                </a:solidFill>
                <a:latin typeface="Times New Roman" pitchFamily="18" charset="0"/>
                <a:cs typeface="Times New Roman" pitchFamily="18" charset="0"/>
              </a:rPr>
              <a:t>на 2022-2024 годы</a:t>
            </a: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        Целью бюджетной политики является определение условий, используемых при составлении проекта бюджета муниципального образования Юрьев-Польский район на 2022 год и на плановый период 2023 и 2024 годов, подходов к его формированию, основных характеристик бюджета муниципального образования Юрьев-Польский район на 2022 - 2024 годы.</a:t>
            </a:r>
          </a:p>
          <a:p>
            <a:pPr algn="just"/>
            <a:r>
              <a:rPr lang="ru-RU" altLang="ru-RU" sz="1400">
                <a:solidFill>
                  <a:schemeClr val="tx1"/>
                </a:solidFill>
                <a:latin typeface="Times New Roman" pitchFamily="18" charset="0"/>
                <a:cs typeface="Times New Roman" pitchFamily="18" charset="0"/>
              </a:rPr>
              <a:t>        Бюджетная политика реализуется через исполнение действующих расходных обязательств муниципального района, возникших в результате принятых муниципальных нормативных правовых актов при осуществлении органами местного самоуправления полномочий по предметам ведения муниципальных районов. Объем расходных обязательств ограничен возможностями муниципальной экономики и уровнем доходов сектора домашних хозяйств.</a:t>
            </a:r>
          </a:p>
          <a:p>
            <a:r>
              <a:rPr lang="ru-RU" altLang="ru-RU" sz="1400">
                <a:solidFill>
                  <a:schemeClr val="tx1"/>
                </a:solidFill>
                <a:latin typeface="Times New Roman" pitchFamily="18" charset="0"/>
                <a:cs typeface="Times New Roman" pitchFamily="18" charset="0"/>
              </a:rPr>
              <a:t>        В 2020-2021 годах, наряду с ростом социальных обязательств и расходов на реализацию муниципальных составляющих национальных проектов, дополнительных бюджетных ресурсов потребовали мероприятия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по предупреждению распространения новой коронавирусной инфекции. </a:t>
            </a:r>
            <a:br>
              <a:rPr lang="ru-RU" altLang="ru-RU" sz="1400">
                <a:solidFill>
                  <a:schemeClr val="tx1"/>
                </a:solidFill>
                <a:latin typeface="Times New Roman" pitchFamily="18" charset="0"/>
                <a:cs typeface="Times New Roman" pitchFamily="18" charset="0"/>
              </a:rPr>
            </a:br>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179388" y="3284538"/>
            <a:ext cx="8813800" cy="738187"/>
          </a:xfrm>
          <a:prstGeom prst="rect">
            <a:avLst/>
          </a:prstGeom>
          <a:noFill/>
          <a:ln w="9525">
            <a:noFill/>
            <a:miter lim="800000"/>
            <a:headEnd/>
            <a:tailEnd/>
          </a:ln>
        </p:spPr>
        <p:txBody>
          <a:bodyPr anchor="ctr">
            <a:spAutoFit/>
          </a:bodyPr>
          <a:lstStyle/>
          <a:p>
            <a:pPr indent="450850" algn="just" defTabSz="914400"/>
            <a:r>
              <a:rPr lang="ru-RU" altLang="ru-RU" sz="1400">
                <a:solidFill>
                  <a:schemeClr val="tx1"/>
                </a:solidFill>
                <a:latin typeface="Arial" charset="0"/>
                <a:ea typeface="Times New Roman" pitchFamily="18" charset="0"/>
                <a:cs typeface="Arial" charset="0"/>
              </a:rPr>
              <a:t>                                                                                                                  </a:t>
            </a:r>
            <a:endParaRPr lang="ru-RU" altLang="ru-RU" sz="600">
              <a:solidFill>
                <a:schemeClr val="tx1"/>
              </a:solidFill>
              <a:latin typeface="Arial" charset="0"/>
              <a:ea typeface="Times New Roman" pitchFamily="18" charset="0"/>
              <a:cs typeface="Arial" charset="0"/>
            </a:endParaRPr>
          </a:p>
          <a:p>
            <a:pPr indent="450850" algn="just" defTabSz="914400" eaLnBrk="0" hangingPunct="0"/>
            <a:r>
              <a:rPr lang="ru-RU" altLang="ru-RU" sz="1400">
                <a:solidFill>
                  <a:schemeClr val="tx1"/>
                </a:solidFill>
                <a:latin typeface="Arial" charset="0"/>
                <a:ea typeface="Times New Roman" pitchFamily="18" charset="0"/>
                <a:cs typeface="Arial" charset="0"/>
              </a:rPr>
              <a:t>                                                                                  </a:t>
            </a:r>
            <a:endParaRPr lang="ru-RU" altLang="ru-RU" sz="600">
              <a:solidFill>
                <a:schemeClr val="tx1"/>
              </a:solidFill>
              <a:latin typeface="Arial" charset="0"/>
              <a:ea typeface="Times New Roman" pitchFamily="18" charset="0"/>
              <a:cs typeface="Arial" charset="0"/>
            </a:endParaRPr>
          </a:p>
          <a:p>
            <a:pPr indent="450850" algn="just" defTabSz="914400" eaLnBrk="0" hangingPunct="0"/>
            <a:endParaRPr lang="ru-RU" altLang="ru-RU" sz="1400">
              <a:solidFill>
                <a:schemeClr val="tx1"/>
              </a:solidFill>
              <a:latin typeface="Times New Roman" pitchFamily="18" charset="0"/>
              <a:ea typeface="Times New Roman" pitchFamily="18" charset="0"/>
              <a:cs typeface="Arial" charset="0"/>
            </a:endParaRPr>
          </a:p>
        </p:txBody>
      </p:sp>
      <p:sp>
        <p:nvSpPr>
          <p:cNvPr id="45059" name="Прямоугольник 4"/>
          <p:cNvSpPr>
            <a:spLocks noChangeArrowheads="1"/>
          </p:cNvSpPr>
          <p:nvPr/>
        </p:nvSpPr>
        <p:spPr bwMode="auto">
          <a:xfrm>
            <a:off x="0" y="0"/>
            <a:ext cx="9144000" cy="7416800"/>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В предстоящий период, в случае постепенной отмены ограничительных мер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по сдерживанию роста заболеваемости от новой инфекции, антикризисные расходы будут сокращаться, и по мере стабилизации экономической ситуации высвобождающиеся бюджетные ассигнования необходимо направить на решение новых инициатив Президента Российской Федерации по росту реальных доходов населения и на реализацию инфраструктурных проектов муниципального района в интересах людей. Это проекты по строительству объектов в области жилищно-коммунального хозяйства и дорожного строительства. </a:t>
            </a:r>
          </a:p>
          <a:p>
            <a:pPr algn="just"/>
            <a:r>
              <a:rPr lang="ru-RU" altLang="ru-RU" sz="1400">
                <a:solidFill>
                  <a:schemeClr val="tx1"/>
                </a:solidFill>
                <a:latin typeface="Times New Roman" pitchFamily="18" charset="0"/>
                <a:cs typeface="Times New Roman" pitchFamily="18" charset="0"/>
              </a:rPr>
              <a:t>         В соответствии со сценарными условиями развития российской экономики, разработанными Минэкономразвития России, в Российской Федерации в 2022-2024 годах сохраняется повышенная неопределенность показателей экономического развития Российской Федерации, вызванная экономическими последствиями распространения новой коронавирусной инфекции.</a:t>
            </a:r>
          </a:p>
          <a:p>
            <a:pPr algn="just"/>
            <a:r>
              <a:rPr lang="ru-RU" altLang="ru-RU" sz="1400">
                <a:solidFill>
                  <a:schemeClr val="tx1"/>
                </a:solidFill>
                <a:latin typeface="Times New Roman" pitchFamily="18" charset="0"/>
                <a:cs typeface="Times New Roman" pitchFamily="18" charset="0"/>
              </a:rPr>
              <a:t>         В таких достаточно сложных экономических условиях основной задачей бюджетной политики является обеспечение сбалансированности бюджета муниципального образования Юрьев-Польский район, включая следующие направления:</a:t>
            </a:r>
          </a:p>
          <a:p>
            <a:pPr algn="just"/>
            <a:r>
              <a:rPr lang="ru-RU" altLang="ru-RU" sz="1400">
                <a:solidFill>
                  <a:schemeClr val="tx1"/>
                </a:solidFill>
                <a:latin typeface="Times New Roman" pitchFamily="18" charset="0"/>
                <a:cs typeface="Times New Roman" pitchFamily="18" charset="0"/>
              </a:rPr>
              <a:t>        1) первоочередное планирование бюджетных ассигнований на исполнение действующих расходных обязательств муниципального образования Юрьев-Польский район;</a:t>
            </a:r>
          </a:p>
          <a:p>
            <a:pPr algn="just"/>
            <a:r>
              <a:rPr lang="ru-RU" altLang="ru-RU" sz="1400">
                <a:solidFill>
                  <a:schemeClr val="tx1"/>
                </a:solidFill>
                <a:latin typeface="Times New Roman" pitchFamily="18" charset="0"/>
                <a:cs typeface="Times New Roman" pitchFamily="18" charset="0"/>
              </a:rPr>
              <a:t>       2) принятие новых расходных обязательств муниципального образования Юрьев-Польский район исключительно после финансового обеспечения действующих расходных обязательств в полном объеме исходя из возможностей доходов бюджета муниципального образования Юрьев-Польский район и источников финансирования дефицита бюджета муниципального образования Юрьев-Польский район. В составе новых расходных обязательств муниципального района должны быть предусмотрены бюджетные ассигнования бюджета муниципального образования Юрьев-Польский район на:</a:t>
            </a:r>
          </a:p>
          <a:p>
            <a:r>
              <a:rPr lang="ru-RU" altLang="ru-RU" sz="1400">
                <a:solidFill>
                  <a:schemeClr val="tx1"/>
                </a:solidFill>
                <a:latin typeface="Times New Roman" pitchFamily="18" charset="0"/>
                <a:cs typeface="Times New Roman" pitchFamily="18" charset="0"/>
              </a:rPr>
              <a:t>        а)сохранение в 2022-2024 годах достигнутых соотношений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к среднемесячному доходу от трудовой деятельности во Владимирской области средней заработной платы отдельных категорий работников бюджетной сферы, поименованных в указах Президента Российской Федерации 2012 года;</a:t>
            </a:r>
          </a:p>
          <a:p>
            <a:pPr algn="just"/>
            <a:r>
              <a:rPr lang="ru-RU" altLang="ru-RU" sz="1400">
                <a:solidFill>
                  <a:schemeClr val="tx1"/>
                </a:solidFill>
                <a:latin typeface="Times New Roman" pitchFamily="18" charset="0"/>
                <a:cs typeface="Times New Roman" pitchFamily="18" charset="0"/>
              </a:rPr>
              <a:t>        б) индексацию расходов на оплату труда работников муниципальных учреждений, финансируемых за счет бюджета, не подпадающих под действие указов Президента Российской Федерации 2012 года, на уровень не ниже инфляции;</a:t>
            </a:r>
          </a:p>
          <a:p>
            <a:pPr algn="just"/>
            <a:r>
              <a:rPr lang="ru-RU" altLang="ru-RU" sz="1400">
                <a:solidFill>
                  <a:schemeClr val="tx1"/>
                </a:solidFill>
                <a:latin typeface="Times New Roman" pitchFamily="18" charset="0"/>
                <a:cs typeface="Times New Roman" pitchFamily="18" charset="0"/>
              </a:rPr>
              <a:t>         в) индексацию размеров социальных пособий на уровень не ниже инфляции с учетом изменения численности их получателей и критериев нуждаемости;</a:t>
            </a:r>
          </a:p>
          <a:p>
            <a:pPr algn="just"/>
            <a:r>
              <a:rPr lang="ru-RU" altLang="ru-RU" sz="1400">
                <a:solidFill>
                  <a:schemeClr val="tx1"/>
                </a:solidFill>
                <a:latin typeface="Times New Roman" pitchFamily="18" charset="0"/>
                <a:cs typeface="Times New Roman" pitchFamily="18" charset="0"/>
              </a:rPr>
              <a:t>         г) реализацию новых инфраструктурных проектов по строительству объектов жилищно-коммунального и дорожного хозяйства; </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Прямоугольник 2"/>
          <p:cNvSpPr>
            <a:spLocks noChangeArrowheads="1"/>
          </p:cNvSpPr>
          <p:nvPr/>
        </p:nvSpPr>
        <p:spPr bwMode="auto">
          <a:xfrm>
            <a:off x="214313" y="142875"/>
            <a:ext cx="8715375" cy="634047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3) ограничение роста расходов на содержание органов местного самоуправления;</a:t>
            </a:r>
          </a:p>
          <a:p>
            <a:pPr algn="just"/>
            <a:r>
              <a:rPr lang="ru-RU" altLang="ru-RU" sz="1400">
                <a:solidFill>
                  <a:schemeClr val="tx1"/>
                </a:solidFill>
                <a:latin typeface="Times New Roman" pitchFamily="18" charset="0"/>
                <a:cs typeface="Times New Roman" pitchFamily="18" charset="0"/>
              </a:rPr>
              <a:t>     4) усиление стимулирующей роли межбюджетных трансфертов, в том числе в части повышения заинтересованности органов местного самоуправления в содействии развитию экономики соответствующих территорий муниципальных образований и развитии инициативного бюджетирования; </a:t>
            </a:r>
          </a:p>
          <a:p>
            <a:pPr algn="just"/>
            <a:r>
              <a:rPr lang="ru-RU" altLang="ru-RU" sz="1400">
                <a:solidFill>
                  <a:schemeClr val="tx1"/>
                </a:solidFill>
                <a:latin typeface="Times New Roman" pitchFamily="18" charset="0"/>
                <a:cs typeface="Times New Roman" pitchFamily="18" charset="0"/>
              </a:rPr>
              <a:t>      5) привлечение дополнительных межбюджетных трансфертов из областного бюджета в бюджет муниципального образования Юрьев-Польский район. В условиях ограниченности бюджетных ресурсов возрастает актуальность реализации мер по повышению эффективности использования бюджетных средств.</a:t>
            </a:r>
          </a:p>
          <a:p>
            <a:pPr algn="just"/>
            <a:r>
              <a:rPr lang="ru-RU" altLang="ru-RU" sz="1400">
                <a:solidFill>
                  <a:schemeClr val="tx1"/>
                </a:solidFill>
                <a:latin typeface="Times New Roman" pitchFamily="18" charset="0"/>
                <a:cs typeface="Times New Roman" pitchFamily="18" charset="0"/>
              </a:rPr>
              <a:t>     Эффективное управление расходами будет обеспечиваться посредством реализации муниципальных программ, построенных на проектных принципах управления. Несмотря на сложную экономическую ситуацию текущего года, возникшую в результате пандемии коронавируса, ориентиры по национальным проектам должны остаться неизменными. Вместе с тем, в трехлетнем периоде, исходя из объемов областной финансовой помощи, руководителям муниципальных составляющих национальных проектов предстоит уточнить параметры, сроки и приоритеты национальных проектов, погрузить, интегрировать в них меры, принятые на муниципальном уровне в рамках общенационального плана действий по восстановлению экономики. </a:t>
            </a:r>
          </a:p>
          <a:p>
            <a:pPr algn="just"/>
            <a:r>
              <a:rPr lang="ru-RU" altLang="ru-RU" sz="1400">
                <a:solidFill>
                  <a:schemeClr val="tx1"/>
                </a:solidFill>
                <a:latin typeface="Times New Roman" pitchFamily="18" charset="0"/>
                <a:cs typeface="Times New Roman" pitchFamily="18" charset="0"/>
              </a:rPr>
              <a:t>         В рамках реализации постановления Правительства Российской Федерации от 18 сентября 2020 г. № 1492 «Об общих требованиях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к нормативным правовым актам, муниципальным правовым актам, регулирующим предоставление субсидий, в том числе грантов в форме субсидий, юридическим лицам, индивидуальным предпринимателям, а также физическим лицам – производителям товаров, работ, услуг, и о признании утратившими силу некоторых актов Правительства Российской Федерации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и отдельных положений некоторых актов Правительства Российской Федерации» предстоит повысить результативность субсидий, предоставляемых юридическим лицам, не являющимся муниципальными учреждениями. Необходимо обеспечить публичность отбора получателей субсидий, прозрачные четкие процедуры отбора (конкурса или запроса предложений) будущих получателей субсидий, измеримые результаты от использования субсидий. </a:t>
            </a:r>
          </a:p>
          <a:p>
            <a:pPr algn="just"/>
            <a:r>
              <a:rPr lang="ru-RU" altLang="ru-RU" sz="1400">
                <a:solidFill>
                  <a:schemeClr val="tx1"/>
                </a:solidFill>
                <a:latin typeface="Times New Roman" pitchFamily="18" charset="0"/>
                <a:cs typeface="Times New Roman" pitchFamily="18" charset="0"/>
              </a:rPr>
              <a:t>        В целях обеспечения достижения результатов от использования бюджетных средств необходимо продолжить контроль за равномерным исполнением расходов бюджета муниципального образования Юрьев-Польский район.</a:t>
            </a:r>
            <a:r>
              <a:rPr lang="ru-RU" altLang="ru-RU" sz="1400">
                <a:latin typeface="Times New Roman" pitchFamily="18" charset="0"/>
                <a:cs typeface="Times New Roman" pitchFamily="18" charset="0"/>
              </a:rPr>
              <a:t> </a:t>
            </a:r>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Прямоугольник 2"/>
          <p:cNvSpPr>
            <a:spLocks noChangeArrowheads="1"/>
          </p:cNvSpPr>
          <p:nvPr/>
        </p:nvSpPr>
        <p:spPr bwMode="auto">
          <a:xfrm>
            <a:off x="214313" y="428625"/>
            <a:ext cx="8501062" cy="5478463"/>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Соглашения о предоставления субсидий и иных межбюджетных трансфертов бюджету муниципального образования Юрьев-Польский район на 2022-2024 годы должны быть заключены органом местного самоуправления с отраслевыми департаментами Владимирской области до 15 февраля 2022 года. Органы исполнительной власти муниципального образования Юрьев-Польский район должны обеспечить заключение подведомственными бюджетными учреждениями договоров (контрактов) на поставки товаров, выполнение работ, оказание услуг для муниципальных нужд района, исполнение которых осуществляется в целях реализации национальных проектов, не позднее 1 марта 2022 года. На основании бюджетного законодательства должны быть усилены меры персональной ответственности руководителей муниципальных проектов за недостижение установленных.</a:t>
            </a:r>
          </a:p>
          <a:p>
            <a:pPr algn="just"/>
            <a:r>
              <a:rPr lang="ru-RU" altLang="ru-RU" sz="1400">
                <a:solidFill>
                  <a:schemeClr val="tx1"/>
                </a:solidFill>
                <a:latin typeface="Times New Roman" pitchFamily="18" charset="0"/>
                <a:cs typeface="Times New Roman" pitchFamily="18" charset="0"/>
              </a:rPr>
              <a:t>              В соответствии с поручением Президента Российской Федерации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от 1 марта 2020 г. № Пр-354 должно быть продолжено создание условий для реализации мероприятий, имеющих приоритетное значение для жителей муниципального образования и определяемых с учетом их мнения (путем проведения открытого голосования или конкурсного отбора). В рамках реализации Закона области от 9 февраля 2021 г. № 12-ОЗ «Об отдельных вопросах в сфере регулирования отношений по реализации инициативных проектов, выдвигаемых для получения финансовой поддержки за счет межбюджетных трансфертов из областного бюджета, во Владимирской области» следует обеспечить возможность направления на осуществление этих мероприятий по истечении трех лет не менее пяти процентов расходов местного бюджета, в первую очередь, по таким направлениям, как проведение культурных и спортивных мероприятий, обустройство объектов социальной инфраструктуры и прилегающих к ним территорий. Расходы на исполнение указанных мероприятий должны найти отражение в муниципальных программах муниципального образования Юрьев-Польский район, начиная с 2022 года. Будет продолжена поддержка развития инициативного бюджетирования в муниципальных образованиях через стимулирование доходов местных бюджетов за счет самообложения граждан и добровольных пожертвований, направленных на реализацию инициативных проектов. </a:t>
            </a:r>
          </a:p>
          <a:p>
            <a:pPr algn="just"/>
            <a:r>
              <a:rPr lang="ru-RU" altLang="ru-RU" sz="1400">
                <a:solidFill>
                  <a:schemeClr val="tx1"/>
                </a:solidFill>
                <a:latin typeface="Times New Roman" pitchFamily="18" charset="0"/>
                <a:cs typeface="Times New Roman" pitchFamily="18" charset="0"/>
              </a:rPr>
              <a:t>зультатов.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544513" y="328613"/>
            <a:ext cx="8002587"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lnSpc>
                <a:spcPct val="90000"/>
              </a:lnSpc>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Составление </a:t>
            </a:r>
            <a:r>
              <a:rPr lang="ru-RU" altLang="ru-RU" sz="2000" dirty="0" smtClean="0">
                <a:solidFill>
                  <a:srgbClr val="7030A0"/>
                </a:solidFill>
                <a:latin typeface="Times New Roman" pitchFamily="16" charset="0"/>
                <a:cs typeface="Times New Roman" pitchFamily="16" charset="0"/>
              </a:rPr>
              <a:t>бюджета </a:t>
            </a:r>
            <a:r>
              <a:rPr lang="ru-RU" altLang="ru-RU" sz="2000" dirty="0">
                <a:solidFill>
                  <a:srgbClr val="7030A0"/>
                </a:solidFill>
                <a:latin typeface="Times New Roman" pitchFamily="16" charset="0"/>
                <a:cs typeface="Times New Roman" pitchFamily="16" charset="0"/>
              </a:rPr>
              <a:t>муниципального образования </a:t>
            </a:r>
          </a:p>
          <a:p>
            <a:pPr algn="ctr" eaLnBrk="1" hangingPunct="1">
              <a:lnSpc>
                <a:spcPct val="90000"/>
              </a:lnSpc>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Юрьев-Польский район основывается </a:t>
            </a:r>
            <a:r>
              <a:rPr lang="ru-RU" altLang="ru-RU" sz="2000" dirty="0" smtClean="0">
                <a:solidFill>
                  <a:srgbClr val="7030A0"/>
                </a:solidFill>
                <a:latin typeface="Times New Roman" pitchFamily="16" charset="0"/>
                <a:cs typeface="Times New Roman" pitchFamily="16" charset="0"/>
              </a:rPr>
              <a:t>на следующих документах:</a:t>
            </a:r>
            <a:endParaRPr lang="ru-RU" altLang="ru-RU" sz="2000" dirty="0">
              <a:solidFill>
                <a:srgbClr val="7030A0"/>
              </a:solidFill>
              <a:latin typeface="Times New Roman" pitchFamily="16" charset="0"/>
              <a:cs typeface="Times New Roman" pitchFamily="16" charset="0"/>
            </a:endParaRPr>
          </a:p>
        </p:txBody>
      </p:sp>
      <p:sp>
        <p:nvSpPr>
          <p:cNvPr id="8195" name="AutoShape 2"/>
          <p:cNvSpPr>
            <a:spLocks noChangeArrowheads="1"/>
          </p:cNvSpPr>
          <p:nvPr/>
        </p:nvSpPr>
        <p:spPr bwMode="auto">
          <a:xfrm>
            <a:off x="4679950" y="1412875"/>
            <a:ext cx="3887788" cy="1368425"/>
          </a:xfrm>
          <a:prstGeom prst="round2DiagRect">
            <a:avLst/>
          </a:prstGeom>
          <a:solidFill>
            <a:srgbClr val="C7F797"/>
          </a:solidFill>
          <a:ln w="9360" cap="sq">
            <a:solidFill>
              <a:srgbClr val="000000"/>
            </a:solidFill>
            <a:miter lim="800000"/>
            <a:headEnd/>
            <a:tailEnd/>
          </a:ln>
          <a:effectLst>
            <a:outerShdw dist="50760" dir="5400000" algn="ctr" rotWithShape="0">
              <a:srgbClr val="000000">
                <a:alpha val="93004"/>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smtClean="0">
                <a:solidFill>
                  <a:schemeClr val="tx1">
                    <a:lumMod val="75000"/>
                    <a:lumOff val="25000"/>
                  </a:schemeClr>
                </a:solidFill>
              </a:rPr>
              <a:t>Послание Президента Российской </a:t>
            </a:r>
          </a:p>
          <a:p>
            <a:pPr algn="ctr" eaLnBrk="1" hangingPunct="1">
              <a:buClrTx/>
              <a:buFontTx/>
              <a:buNone/>
              <a:defRPr/>
            </a:pPr>
            <a:r>
              <a:rPr lang="ru-RU" altLang="ru-RU" sz="1400" dirty="0" smtClean="0">
                <a:solidFill>
                  <a:schemeClr val="tx1">
                    <a:lumMod val="75000"/>
                    <a:lumOff val="25000"/>
                  </a:schemeClr>
                </a:solidFill>
              </a:rPr>
              <a:t>Федерации Федеральному</a:t>
            </a:r>
            <a:r>
              <a:rPr lang="ru-RU" altLang="ru-RU" dirty="0" smtClean="0">
                <a:solidFill>
                  <a:schemeClr val="tx1">
                    <a:lumMod val="75000"/>
                    <a:lumOff val="25000"/>
                  </a:schemeClr>
                </a:solidFill>
              </a:rPr>
              <a:t> </a:t>
            </a:r>
            <a:r>
              <a:rPr lang="ru-RU" altLang="ru-RU" sz="1400" dirty="0" smtClean="0">
                <a:solidFill>
                  <a:schemeClr val="tx1">
                    <a:lumMod val="75000"/>
                    <a:lumOff val="25000"/>
                  </a:schemeClr>
                </a:solidFill>
              </a:rPr>
              <a:t>Собранию</a:t>
            </a:r>
            <a:r>
              <a:rPr lang="ru-RU" altLang="ru-RU" dirty="0" smtClean="0">
                <a:solidFill>
                  <a:schemeClr val="tx1">
                    <a:lumMod val="75000"/>
                    <a:lumOff val="25000"/>
                  </a:schemeClr>
                </a:solidFill>
              </a:rPr>
              <a:t> </a:t>
            </a:r>
          </a:p>
        </p:txBody>
      </p:sp>
      <p:sp>
        <p:nvSpPr>
          <p:cNvPr id="8196" name="Rectangle 3"/>
          <p:cNvSpPr>
            <a:spLocks noChangeArrowheads="1"/>
          </p:cNvSpPr>
          <p:nvPr/>
        </p:nvSpPr>
        <p:spPr bwMode="auto">
          <a:xfrm>
            <a:off x="3924300" y="5516563"/>
            <a:ext cx="358775" cy="914400"/>
          </a:xfrm>
          <a:prstGeom prst="rect">
            <a:avLst/>
          </a:prstGeom>
          <a:solidFill>
            <a:srgbClr val="CCCCFF"/>
          </a:solidFill>
          <a:ln w="9360" cap="sq">
            <a:solidFill>
              <a:srgbClr val="000000"/>
            </a:solidFill>
            <a:miter lim="800000"/>
            <a:headEnd/>
            <a:tailEnd/>
          </a:ln>
        </p:spPr>
        <p:txBody>
          <a:bodyPr wrap="none" anchor="ctr"/>
          <a:lstStyle/>
          <a:p>
            <a:endParaRPr lang="ru-RU" altLang="ru-RU"/>
          </a:p>
        </p:txBody>
      </p:sp>
      <p:sp>
        <p:nvSpPr>
          <p:cNvPr id="8197" name="Rectangle 4"/>
          <p:cNvSpPr>
            <a:spLocks noChangeArrowheads="1"/>
          </p:cNvSpPr>
          <p:nvPr/>
        </p:nvSpPr>
        <p:spPr bwMode="auto">
          <a:xfrm>
            <a:off x="3924300" y="4652963"/>
            <a:ext cx="360363" cy="914400"/>
          </a:xfrm>
          <a:prstGeom prst="rect">
            <a:avLst/>
          </a:prstGeom>
          <a:solidFill>
            <a:srgbClr val="FFCCFF"/>
          </a:solidFill>
          <a:ln w="9360" cap="sq">
            <a:solidFill>
              <a:srgbClr val="000000"/>
            </a:solidFill>
            <a:miter lim="800000"/>
            <a:headEnd/>
            <a:tailEnd/>
          </a:ln>
        </p:spPr>
        <p:txBody>
          <a:bodyPr wrap="none" anchor="ctr"/>
          <a:lstStyle/>
          <a:p>
            <a:endParaRPr lang="ru-RU" altLang="ru-RU"/>
          </a:p>
        </p:txBody>
      </p:sp>
      <p:sp>
        <p:nvSpPr>
          <p:cNvPr id="8198" name="Rectangle 5"/>
          <p:cNvSpPr>
            <a:spLocks noChangeArrowheads="1"/>
          </p:cNvSpPr>
          <p:nvPr/>
        </p:nvSpPr>
        <p:spPr bwMode="auto">
          <a:xfrm>
            <a:off x="3924300" y="3789363"/>
            <a:ext cx="360363" cy="914400"/>
          </a:xfrm>
          <a:prstGeom prst="rect">
            <a:avLst/>
          </a:prstGeom>
          <a:solidFill>
            <a:srgbClr val="FFCC66"/>
          </a:solidFill>
          <a:ln w="9360" cap="sq">
            <a:solidFill>
              <a:srgbClr val="000000"/>
            </a:solidFill>
            <a:miter lim="800000"/>
            <a:headEnd/>
            <a:tailEnd/>
          </a:ln>
        </p:spPr>
        <p:txBody>
          <a:bodyPr wrap="none" anchor="ctr"/>
          <a:lstStyle/>
          <a:p>
            <a:endParaRPr lang="ru-RU" altLang="ru-RU"/>
          </a:p>
        </p:txBody>
      </p:sp>
      <p:sp>
        <p:nvSpPr>
          <p:cNvPr id="8199" name="Rectangle 6"/>
          <p:cNvSpPr>
            <a:spLocks noChangeArrowheads="1"/>
          </p:cNvSpPr>
          <p:nvPr/>
        </p:nvSpPr>
        <p:spPr bwMode="auto">
          <a:xfrm>
            <a:off x="3924300" y="2060575"/>
            <a:ext cx="360363" cy="914400"/>
          </a:xfrm>
          <a:prstGeom prst="rect">
            <a:avLst/>
          </a:prstGeom>
          <a:solidFill>
            <a:srgbClr val="66FF99"/>
          </a:solidFill>
          <a:ln w="9360" cap="sq">
            <a:solidFill>
              <a:srgbClr val="000000"/>
            </a:solidFill>
            <a:miter lim="800000"/>
            <a:headEnd/>
            <a:tailEnd/>
          </a:ln>
        </p:spPr>
        <p:txBody>
          <a:bodyPr wrap="none" anchor="ctr"/>
          <a:lstStyle/>
          <a:p>
            <a:endParaRPr lang="ru-RU" altLang="ru-RU"/>
          </a:p>
        </p:txBody>
      </p:sp>
      <p:sp>
        <p:nvSpPr>
          <p:cNvPr id="8200" name="Rectangle 7"/>
          <p:cNvSpPr>
            <a:spLocks noChangeArrowheads="1"/>
          </p:cNvSpPr>
          <p:nvPr/>
        </p:nvSpPr>
        <p:spPr bwMode="auto">
          <a:xfrm>
            <a:off x="3924300" y="2924175"/>
            <a:ext cx="358775" cy="914400"/>
          </a:xfrm>
          <a:prstGeom prst="rect">
            <a:avLst/>
          </a:prstGeom>
          <a:solidFill>
            <a:srgbClr val="66CCFF"/>
          </a:solidFill>
          <a:ln w="9360" cap="sq">
            <a:solidFill>
              <a:srgbClr val="000000"/>
            </a:solidFill>
            <a:miter lim="800000"/>
            <a:headEnd/>
            <a:tailEnd/>
          </a:ln>
        </p:spPr>
        <p:txBody>
          <a:bodyPr wrap="none" anchor="ctr"/>
          <a:lstStyle/>
          <a:p>
            <a:endParaRPr lang="ru-RU" altLang="ru-RU"/>
          </a:p>
        </p:txBody>
      </p:sp>
      <p:sp>
        <p:nvSpPr>
          <p:cNvPr id="8201" name="Rectangle 8"/>
          <p:cNvSpPr>
            <a:spLocks noChangeArrowheads="1"/>
          </p:cNvSpPr>
          <p:nvPr/>
        </p:nvSpPr>
        <p:spPr bwMode="auto">
          <a:xfrm>
            <a:off x="3924300" y="1196975"/>
            <a:ext cx="360363" cy="914400"/>
          </a:xfrm>
          <a:prstGeom prst="rect">
            <a:avLst/>
          </a:prstGeom>
          <a:solidFill>
            <a:srgbClr val="FFFF99"/>
          </a:solidFill>
          <a:ln w="9360" cap="sq">
            <a:solidFill>
              <a:srgbClr val="000000"/>
            </a:solidFill>
            <a:miter lim="800000"/>
            <a:headEnd/>
            <a:tailEnd/>
          </a:ln>
        </p:spPr>
        <p:txBody>
          <a:bodyPr wrap="none" anchor="ctr"/>
          <a:lstStyle/>
          <a:p>
            <a:endParaRPr lang="ru-RU" altLang="ru-RU"/>
          </a:p>
        </p:txBody>
      </p:sp>
      <p:sp>
        <p:nvSpPr>
          <p:cNvPr id="8202" name="AutoShape 9"/>
          <p:cNvSpPr>
            <a:spLocks noChangeArrowheads="1"/>
          </p:cNvSpPr>
          <p:nvPr/>
        </p:nvSpPr>
        <p:spPr bwMode="auto">
          <a:xfrm>
            <a:off x="407988" y="2670175"/>
            <a:ext cx="3240087" cy="1422400"/>
          </a:xfrm>
          <a:prstGeom prst="round2DiagRect">
            <a:avLst/>
          </a:prstGeom>
          <a:solidFill>
            <a:srgbClr val="FAD7C2"/>
          </a:solidFill>
          <a:ln w="9360" cap="sq">
            <a:solidFill>
              <a:srgbClr val="000000"/>
            </a:solidFill>
            <a:miter lim="800000"/>
            <a:headEnd/>
            <a:tailEnd/>
          </a:ln>
          <a:effectLst>
            <a:outerShdw dist="50760" dir="5400000" algn="ctr" rotWithShape="0">
              <a:srgbClr val="000000">
                <a:alpha val="95003"/>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smtClean="0">
                <a:solidFill>
                  <a:schemeClr val="tx1">
                    <a:lumMod val="75000"/>
                    <a:lumOff val="25000"/>
                  </a:schemeClr>
                </a:solidFill>
              </a:rPr>
              <a:t>Основные направления бюджетной</a:t>
            </a:r>
          </a:p>
          <a:p>
            <a:pPr algn="ctr" eaLnBrk="1" hangingPunct="1">
              <a:buClrTx/>
              <a:buFontTx/>
              <a:buNone/>
              <a:defRPr/>
            </a:pPr>
            <a:r>
              <a:rPr lang="ru-RU" altLang="ru-RU" sz="1400" dirty="0" smtClean="0">
                <a:solidFill>
                  <a:schemeClr val="tx1">
                    <a:lumMod val="75000"/>
                    <a:lumOff val="25000"/>
                  </a:schemeClr>
                </a:solidFill>
              </a:rPr>
              <a:t> и налоговой политики </a:t>
            </a:r>
          </a:p>
          <a:p>
            <a:pPr algn="ctr" eaLnBrk="1" hangingPunct="1">
              <a:buClrTx/>
              <a:buFontTx/>
              <a:buNone/>
              <a:defRPr/>
            </a:pPr>
            <a:r>
              <a:rPr lang="ru-RU" altLang="ru-RU" sz="1400" dirty="0" smtClean="0">
                <a:solidFill>
                  <a:schemeClr val="tx1">
                    <a:lumMod val="75000"/>
                    <a:lumOff val="25000"/>
                  </a:schemeClr>
                </a:solidFill>
              </a:rPr>
              <a:t>муниципального</a:t>
            </a:r>
          </a:p>
          <a:p>
            <a:pPr algn="ctr" eaLnBrk="1" hangingPunct="1">
              <a:buClrTx/>
              <a:buFontTx/>
              <a:buNone/>
              <a:defRPr/>
            </a:pPr>
            <a:r>
              <a:rPr lang="ru-RU" altLang="ru-RU" sz="1400" dirty="0" smtClean="0">
                <a:solidFill>
                  <a:schemeClr val="tx1">
                    <a:lumMod val="75000"/>
                    <a:lumOff val="25000"/>
                  </a:schemeClr>
                </a:solidFill>
              </a:rPr>
              <a:t>образования Юрьев-Польский район</a:t>
            </a:r>
          </a:p>
        </p:txBody>
      </p:sp>
      <p:sp>
        <p:nvSpPr>
          <p:cNvPr id="8203" name="AutoShape 10"/>
          <p:cNvSpPr>
            <a:spLocks noChangeArrowheads="1"/>
          </p:cNvSpPr>
          <p:nvPr/>
        </p:nvSpPr>
        <p:spPr bwMode="auto">
          <a:xfrm>
            <a:off x="4679950" y="3335338"/>
            <a:ext cx="3671888" cy="1368425"/>
          </a:xfrm>
          <a:prstGeom prst="round2DiagRect">
            <a:avLst/>
          </a:prstGeom>
          <a:solidFill>
            <a:schemeClr val="accent2">
              <a:lumMod val="60000"/>
              <a:lumOff val="40000"/>
            </a:schemeClr>
          </a:solidFill>
          <a:ln w="9360" cap="sq">
            <a:solidFill>
              <a:srgbClr val="000000"/>
            </a:solidFill>
            <a:miter lim="800000"/>
            <a:headEnd/>
            <a:tailEnd/>
          </a:ln>
          <a:effectLst>
            <a:outerShdw dist="50760" dir="5400000" algn="ctr" rotWithShape="0">
              <a:srgbClr val="00000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smtClean="0">
                <a:solidFill>
                  <a:schemeClr val="tx1">
                    <a:lumMod val="75000"/>
                    <a:lumOff val="25000"/>
                  </a:schemeClr>
                </a:solidFill>
              </a:rPr>
              <a:t>Муниципальные программы</a:t>
            </a:r>
            <a:r>
              <a:rPr lang="ru-RU" altLang="ru-RU" dirty="0" smtClean="0">
                <a:solidFill>
                  <a:schemeClr val="tx1">
                    <a:lumMod val="75000"/>
                    <a:lumOff val="25000"/>
                  </a:schemeClr>
                </a:solidFill>
              </a:rPr>
              <a:t> </a:t>
            </a:r>
          </a:p>
        </p:txBody>
      </p:sp>
      <p:sp>
        <p:nvSpPr>
          <p:cNvPr id="8204" name="AutoShape 11"/>
          <p:cNvSpPr>
            <a:spLocks noChangeArrowheads="1"/>
          </p:cNvSpPr>
          <p:nvPr/>
        </p:nvSpPr>
        <p:spPr bwMode="auto">
          <a:xfrm>
            <a:off x="323850" y="4711700"/>
            <a:ext cx="3313113" cy="1366838"/>
          </a:xfrm>
          <a:prstGeom prst="round2DiagRect">
            <a:avLst/>
          </a:prstGeom>
          <a:solidFill>
            <a:schemeClr val="tx2">
              <a:lumMod val="20000"/>
              <a:lumOff val="80000"/>
            </a:schemeClr>
          </a:solidFill>
          <a:ln w="9360" cap="sq">
            <a:solidFill>
              <a:srgbClr val="000000"/>
            </a:solidFill>
            <a:miter lim="800000"/>
            <a:headEnd/>
            <a:tailEnd/>
          </a:ln>
          <a:effectLst>
            <a:outerShdw dist="50760" dir="5400000" algn="ctr" rotWithShape="0">
              <a:srgbClr val="000000">
                <a:alpha val="98000"/>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200" dirty="0" smtClean="0">
              <a:solidFill>
                <a:srgbClr val="000000"/>
              </a:solidFill>
            </a:endParaRPr>
          </a:p>
          <a:p>
            <a:pPr algn="ctr" eaLnBrk="1" hangingPunct="1">
              <a:buClrTx/>
              <a:buFontTx/>
              <a:buNone/>
              <a:defRPr/>
            </a:pPr>
            <a:r>
              <a:rPr lang="ru-RU" altLang="ru-RU" sz="1400" dirty="0" smtClean="0">
                <a:solidFill>
                  <a:schemeClr val="tx1">
                    <a:lumMod val="75000"/>
                    <a:lumOff val="25000"/>
                  </a:schemeClr>
                </a:solidFill>
              </a:rPr>
              <a:t>Прогноз социально-экономического </a:t>
            </a:r>
          </a:p>
          <a:p>
            <a:pPr algn="ctr" eaLnBrk="1" hangingPunct="1">
              <a:buClrTx/>
              <a:buFontTx/>
              <a:buNone/>
              <a:defRPr/>
            </a:pPr>
            <a:r>
              <a:rPr lang="ru-RU" altLang="ru-RU" sz="1400" dirty="0" smtClean="0">
                <a:solidFill>
                  <a:schemeClr val="tx1">
                    <a:lumMod val="75000"/>
                    <a:lumOff val="25000"/>
                  </a:schemeClr>
                </a:solidFill>
              </a:rPr>
              <a:t>развития муниципального </a:t>
            </a:r>
          </a:p>
          <a:p>
            <a:pPr algn="ctr" eaLnBrk="1" hangingPunct="1">
              <a:buClrTx/>
              <a:buFontTx/>
              <a:buNone/>
              <a:defRPr/>
            </a:pPr>
            <a:r>
              <a:rPr lang="ru-RU" altLang="ru-RU" sz="1400" dirty="0" smtClean="0">
                <a:solidFill>
                  <a:schemeClr val="tx1">
                    <a:lumMod val="75000"/>
                    <a:lumOff val="25000"/>
                  </a:schemeClr>
                </a:solidFill>
              </a:rPr>
              <a:t>образования Юрьев-Польский район </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69213" y="5516563"/>
            <a:ext cx="107950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20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32800" y="165100"/>
            <a:ext cx="547688"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descr="H:\Фомина\Герб ЮП район (ходовой).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fill="hold" nodeType="clickEffect">
                                  <p:stCondLst>
                                    <p:cond delay="0"/>
                                  </p:stCondLst>
                                  <p:childTnLst>
                                    <p:set>
                                      <p:cBhvr additive="repl">
                                        <p:cTn id="6" dur="1" fill="hold">
                                          <p:stCondLst>
                                            <p:cond delay="0"/>
                                          </p:stCondLst>
                                        </p:cTn>
                                        <p:tgtEl>
                                          <p:spTgt spid="6156"/>
                                        </p:tgtEl>
                                        <p:attrNameLst>
                                          <p:attrName>style.visibility</p:attrName>
                                        </p:attrNameLst>
                                      </p:cBhvr>
                                      <p:to>
                                        <p:strVal val="visible"/>
                                      </p:to>
                                    </p:set>
                                    <p:animEffect transition="in" filter="fade">
                                      <p:cBhvr additive="repl">
                                        <p:cTn id="7" dur="2000"/>
                                        <p:tgtEl>
                                          <p:spTgt spid="6156"/>
                                        </p:tgtEl>
                                      </p:cBhvr>
                                    </p:animEffect>
                                    <p:anim calcmode="lin" valueType="num">
                                      <p:cBhvr additive="repl">
                                        <p:cTn id="8" dur="2000" fill="hold"/>
                                        <p:tgtEl>
                                          <p:spTgt spid="6156"/>
                                        </p:tgtEl>
                                        <p:attrNameLst>
                                          <p:attrName>ppt_w</p:attrName>
                                        </p:attrNameLst>
                                      </p:cBhvr>
                                      <p:tavLst>
                                        <p:tav tm="0" fmla="#ppt_w*sin(2.5*pi*$)">
                                          <p:val>
                                            <p:fltVal val="0"/>
                                          </p:val>
                                        </p:tav>
                                        <p:tav tm="100000">
                                          <p:val>
                                            <p:fltVal val="1"/>
                                          </p:val>
                                        </p:tav>
                                      </p:tavLst>
                                    </p:anim>
                                    <p:anim calcmode="lin" valueType="num">
                                      <p:cBhvr additive="repl">
                                        <p:cTn id="9" dur="2000" fill="hold"/>
                                        <p:tgtEl>
                                          <p:spTgt spid="6156"/>
                                        </p:tgtEl>
                                        <p:attrNameLst>
                                          <p:attrName>ppt_h</p:attrName>
                                        </p:attrNameLst>
                                      </p:cBhvr>
                                      <p:tavLst>
                                        <p:tav tm="10000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Прямоугольник 2"/>
          <p:cNvSpPr>
            <a:spLocks noChangeArrowheads="1"/>
          </p:cNvSpPr>
          <p:nvPr/>
        </p:nvSpPr>
        <p:spPr bwMode="auto">
          <a:xfrm>
            <a:off x="214313" y="142875"/>
            <a:ext cx="8572500" cy="6802438"/>
          </a:xfrm>
          <a:prstGeom prst="rect">
            <a:avLst/>
          </a:prstGeom>
          <a:noFill/>
          <a:ln w="9525">
            <a:noFill/>
            <a:miter lim="800000"/>
            <a:headEnd/>
            <a:tailEnd/>
          </a:ln>
        </p:spPr>
        <p:txBody>
          <a:bodyPr>
            <a:spAutoFit/>
          </a:bodyPr>
          <a:lstStyle/>
          <a:p>
            <a:pPr algn="just"/>
            <a:r>
              <a:rPr lang="ru-RU" altLang="ru-RU" sz="1400" b="1">
                <a:solidFill>
                  <a:schemeClr val="tx1"/>
                </a:solidFill>
                <a:latin typeface="Times New Roman" pitchFamily="18" charset="0"/>
                <a:cs typeface="Times New Roman" pitchFamily="18" charset="0"/>
              </a:rPr>
              <a:t>                                              </a:t>
            </a:r>
            <a:r>
              <a:rPr lang="ru-RU" altLang="ru-RU" sz="1600" b="1">
                <a:solidFill>
                  <a:schemeClr val="tx1"/>
                </a:solidFill>
                <a:latin typeface="Times New Roman" pitchFamily="18" charset="0"/>
                <a:cs typeface="Times New Roman" pitchFamily="18" charset="0"/>
              </a:rPr>
              <a:t>2. Направление бюджетных расходов</a:t>
            </a:r>
            <a:endParaRPr lang="ru-RU" altLang="ru-RU" sz="16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Бюджетная политика призвана обеспечить финансовыми ресурсами расходные обязательства муниципального района по закрепленным за ним федеральным законодательством полномочиям. С этой целью более 72% расходов бюджета муниципального образования Юрьев-Польский район будет направлено на финансирование отраслей социальной сферы. Таким образом, </a:t>
            </a:r>
            <a:r>
              <a:rPr lang="ru-RU" altLang="ru-RU" sz="1400" b="1">
                <a:solidFill>
                  <a:schemeClr val="tx1"/>
                </a:solidFill>
                <a:latin typeface="Times New Roman" pitchFamily="18" charset="0"/>
                <a:cs typeface="Times New Roman" pitchFamily="18" charset="0"/>
              </a:rPr>
              <a:t>социальные расходы</a:t>
            </a:r>
            <a:r>
              <a:rPr lang="ru-RU" altLang="ru-RU" sz="1400">
                <a:solidFill>
                  <a:schemeClr val="tx1"/>
                </a:solidFill>
                <a:latin typeface="Times New Roman" pitchFamily="18" charset="0"/>
                <a:cs typeface="Times New Roman" pitchFamily="18" charset="0"/>
              </a:rPr>
              <a:t> – важнейший приоритет расходов бюджета муниципального образования Юрьев-Польский район.</a:t>
            </a:r>
          </a:p>
          <a:p>
            <a:pPr algn="just"/>
            <a:r>
              <a:rPr lang="ru-RU" altLang="ru-RU" sz="1400">
                <a:solidFill>
                  <a:schemeClr val="tx1"/>
                </a:solidFill>
                <a:latin typeface="Times New Roman" pitchFamily="18" charset="0"/>
                <a:cs typeface="Times New Roman" pitchFamily="18" charset="0"/>
              </a:rPr>
              <a:t>Реализация бюджетной политики</a:t>
            </a:r>
            <a:r>
              <a:rPr lang="ru-RU" altLang="ru-RU" sz="1400" b="1">
                <a:solidFill>
                  <a:schemeClr val="tx1"/>
                </a:solidFill>
                <a:latin typeface="Times New Roman" pitchFamily="18" charset="0"/>
                <a:cs typeface="Times New Roman" pitchFamily="18" charset="0"/>
              </a:rPr>
              <a:t> в сфере образования</a:t>
            </a:r>
            <a:r>
              <a:rPr lang="ru-RU" altLang="ru-RU" sz="1400">
                <a:solidFill>
                  <a:schemeClr val="tx1"/>
                </a:solidFill>
                <a:latin typeface="Times New Roman" pitchFamily="18" charset="0"/>
                <a:cs typeface="Times New Roman" pitchFamily="18" charset="0"/>
              </a:rPr>
              <a:t> будет направлена на достижение стратегических целей и решение задач путем реализации мероприятий, осуществляемых в рамках национального проекта «Образование». </a:t>
            </a:r>
          </a:p>
          <a:p>
            <a:pPr algn="just"/>
            <a:r>
              <a:rPr lang="ru-RU" altLang="ru-RU" sz="1400">
                <a:solidFill>
                  <a:schemeClr val="tx1"/>
                </a:solidFill>
                <a:latin typeface="Times New Roman" pitchFamily="18" charset="0"/>
                <a:cs typeface="Times New Roman" pitchFamily="18" charset="0"/>
              </a:rPr>
              <a:t>      Будут сохранены, введенные с 1 сентября 2020 года, выплаты ежемесячного вознаграждения за классное руководство в размере не менее 5000 рублей педагогам общеобразовательных организаций.</a:t>
            </a:r>
          </a:p>
          <a:p>
            <a:pPr algn="just"/>
            <a:r>
              <a:rPr lang="ru-RU" altLang="ru-RU" sz="1400">
                <a:solidFill>
                  <a:schemeClr val="tx1"/>
                </a:solidFill>
                <a:latin typeface="Times New Roman" pitchFamily="18" charset="0"/>
                <a:cs typeface="Times New Roman" pitchFamily="18" charset="0"/>
              </a:rPr>
              <a:t>      Планируется направление детей и подростков в оздоровительные лагеря.</a:t>
            </a:r>
          </a:p>
          <a:p>
            <a:pPr algn="just"/>
            <a:r>
              <a:rPr lang="ru-RU" altLang="ru-RU" sz="1400">
                <a:solidFill>
                  <a:schemeClr val="tx1"/>
                </a:solidFill>
                <a:latin typeface="Times New Roman" pitchFamily="18" charset="0"/>
                <a:cs typeface="Times New Roman" pitchFamily="18" charset="0"/>
              </a:rPr>
              <a:t>      Продолжится работа по организации бесплатного горячего питания обучающихся, получающих начальное общее образование в муниципальных образовательных организациях.</a:t>
            </a:r>
          </a:p>
          <a:p>
            <a:pPr algn="just"/>
            <a:r>
              <a:rPr lang="ru-RU" altLang="ru-RU" sz="1400">
                <a:solidFill>
                  <a:schemeClr val="tx1"/>
                </a:solidFill>
                <a:latin typeface="Times New Roman" pitchFamily="18" charset="0"/>
                <a:cs typeface="Times New Roman" pitchFamily="18" charset="0"/>
              </a:rPr>
              <a:t>      Планируется реализация мероприятий, гарантирующих сохранение здоровья детей и безопасность участников образовательного процесса, а такжепо обеспечению технической безопасности зданий и инженерных систем образовательных учреждений. </a:t>
            </a:r>
          </a:p>
          <a:p>
            <a:pPr algn="just"/>
            <a:r>
              <a:rPr lang="ru-RU" altLang="ru-RU" sz="1400">
                <a:solidFill>
                  <a:schemeClr val="tx1"/>
                </a:solidFill>
                <a:latin typeface="Times New Roman" pitchFamily="18" charset="0"/>
                <a:cs typeface="Times New Roman" pitchFamily="18" charset="0"/>
              </a:rPr>
              <a:t>     Планируется реализация мероприятий, направленных на повышение доступности качественного образования для детей с ограниченными возможностями здоровья, обеспечение социально-психологической реабилитации и абилитации детей-инвалидов.</a:t>
            </a:r>
          </a:p>
          <a:p>
            <a:pPr algn="just"/>
            <a:r>
              <a:rPr lang="ru-RU" altLang="ru-RU" sz="1400">
                <a:solidFill>
                  <a:schemeClr val="tx1"/>
                </a:solidFill>
                <a:latin typeface="Times New Roman" pitchFamily="18" charset="0"/>
                <a:cs typeface="Times New Roman" pitchFamily="18" charset="0"/>
              </a:rPr>
              <a:t>     В трехлетнем периоде необходимо создать современную и безопасную цифровую образовательную среду, обеспечивающую высокое качество и доступность образования всех уровней и внедрение инструментов федеральной цифровой платформы в образовательный процесс. </a:t>
            </a:r>
          </a:p>
          <a:p>
            <a:pPr algn="just"/>
            <a:r>
              <a:rPr lang="ru-RU" altLang="ru-RU" sz="1400">
                <a:solidFill>
                  <a:schemeClr val="tx1"/>
                </a:solidFill>
                <a:latin typeface="Times New Roman" pitchFamily="18" charset="0"/>
                <a:cs typeface="Times New Roman" pitchFamily="18" charset="0"/>
              </a:rPr>
              <a:t>    Продолжится формирование Центров образования «Точка роста»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в школах, расположенных в сельской местности и малых городах, для реализации программ цифрового и гуманитарного профилей, способствующих формированию современных компетенций и навыков у детей.</a:t>
            </a:r>
          </a:p>
          <a:p>
            <a:pPr algn="just"/>
            <a:r>
              <a:rPr lang="ru-RU" altLang="ru-RU" sz="1400">
                <a:solidFill>
                  <a:schemeClr val="tx1"/>
                </a:solidFill>
                <a:latin typeface="Times New Roman" pitchFamily="18" charset="0"/>
                <a:cs typeface="Times New Roman" pitchFamily="18" charset="0"/>
              </a:rPr>
              <a:t>     К 2024 году должны быть реализованы мероприятия по созданию условий для занятия физической культурой и спортом в общеобразовательных организациях, расположенных в сельской местности.</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Прямоугольник 2"/>
          <p:cNvSpPr>
            <a:spLocks noChangeArrowheads="1"/>
          </p:cNvSpPr>
          <p:nvPr/>
        </p:nvSpPr>
        <p:spPr bwMode="auto">
          <a:xfrm>
            <a:off x="142875" y="285750"/>
            <a:ext cx="8786813" cy="634047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Планируется обновление парка школьных автобусов для организации подвоза учащихся школ, расположенных в сельской местности, в том числе за счет федеральной централизованной поставки, обеспечить которую поручено Президентом Российской Федерации в Послании Федеральному Собранию от 21 апреля 2021 года. </a:t>
            </a:r>
          </a:p>
          <a:p>
            <a:pPr algn="just"/>
            <a:r>
              <a:rPr lang="ru-RU" altLang="ru-RU" sz="1400">
                <a:solidFill>
                  <a:schemeClr val="tx1"/>
                </a:solidFill>
                <a:latin typeface="Times New Roman" pitchFamily="18" charset="0"/>
                <a:cs typeface="Times New Roman" pitchFamily="18" charset="0"/>
              </a:rPr>
              <a:t>       В целях выявления, поддержки и развития способностей у талантливых детей и молодежи, создания конкурентной среды и повышения доступности и качества дополнительного образования детей, в том числе с использованием системы дистанционного обучения, продолжится развитие новых направлений дополнительного образования детей на базе детского технопарка «Кванториум», Центра поддержки одаренных детей. Для детей, проживающих в сельской местности и малых городах, будут функционировать две единицы мобильного технопарка «Кванториум», что позволит увеличить долю детей, обучающихся по программам естественнонаучной и технической направленности.</a:t>
            </a:r>
          </a:p>
          <a:p>
            <a:pPr algn="just"/>
            <a:r>
              <a:rPr lang="ru-RU" altLang="ru-RU" sz="1400">
                <a:solidFill>
                  <a:schemeClr val="tx1"/>
                </a:solidFill>
                <a:latin typeface="Times New Roman" pitchFamily="18" charset="0"/>
                <a:cs typeface="Times New Roman" pitchFamily="18" charset="0"/>
              </a:rPr>
              <a:t>      В муниципальных общеобразовательных организациях, детских садах должны быть реализованы условия для равного доступа к услугам дошкольного, общего и дополнительного образования детей независимо от места жительства, состояния здоровья и социально-экономического положения их семей.</a:t>
            </a:r>
          </a:p>
          <a:p>
            <a:pPr algn="just"/>
            <a:r>
              <a:rPr lang="ru-RU" altLang="ru-RU" sz="1400">
                <a:solidFill>
                  <a:schemeClr val="tx1"/>
                </a:solidFill>
                <a:latin typeface="Times New Roman" pitchFamily="18" charset="0"/>
                <a:cs typeface="Times New Roman" pitchFamily="18" charset="0"/>
              </a:rPr>
              <a:t>     Продолжится работа по созданию современной и безопасной цифровой образовательной среды путем обновления информационно-коммуникационной и технологической инфраструктуры, разработки и реализации разноуровневых дополнительных общеобразовательных программ цифрового и гуманитарного профилей, внедрения инструментов федеральной цифровой платформы в образовательный процесс. </a:t>
            </a:r>
          </a:p>
          <a:p>
            <a:pPr algn="just"/>
            <a:r>
              <a:rPr lang="ru-RU" altLang="ru-RU" sz="1400">
                <a:solidFill>
                  <a:schemeClr val="tx1"/>
                </a:solidFill>
                <a:latin typeface="Times New Roman" pitchFamily="18" charset="0"/>
                <a:cs typeface="Times New Roman" pitchFamily="18" charset="0"/>
              </a:rPr>
              <a:t>      Сохранятся предусмотренные областным законодательством меры социальной поддержки работников системы образования.</a:t>
            </a:r>
          </a:p>
          <a:p>
            <a:pPr algn="just"/>
            <a:r>
              <a:rPr lang="ru-RU" altLang="ru-RU" sz="1400">
                <a:solidFill>
                  <a:schemeClr val="tx1"/>
                </a:solidFill>
                <a:latin typeface="Times New Roman" pitchFamily="18" charset="0"/>
                <a:cs typeface="Times New Roman" pitchFamily="18" charset="0"/>
              </a:rPr>
              <a:t>     Бюджетная политика</a:t>
            </a:r>
            <a:r>
              <a:rPr lang="ru-RU" altLang="ru-RU" sz="1400" b="1">
                <a:solidFill>
                  <a:schemeClr val="tx1"/>
                </a:solidFill>
                <a:latin typeface="Times New Roman" pitchFamily="18" charset="0"/>
                <a:cs typeface="Times New Roman" pitchFamily="18" charset="0"/>
              </a:rPr>
              <a:t> в сфере физической культуры и спорта</a:t>
            </a:r>
            <a:r>
              <a:rPr lang="ru-RU" altLang="ru-RU" sz="1400">
                <a:solidFill>
                  <a:schemeClr val="tx1"/>
                </a:solidFill>
                <a:latin typeface="Times New Roman" pitchFamily="18" charset="0"/>
                <a:cs typeface="Times New Roman" pitchFamily="18" charset="0"/>
              </a:rPr>
              <a:t> будет направлена на реализацию цели - доведение к 2024 году до 55% доли населения, систематически занимающего физической культурой и спортом. </a:t>
            </a:r>
          </a:p>
          <a:p>
            <a:pPr algn="just"/>
            <a:r>
              <a:rPr lang="ru-RU" altLang="ru-RU" sz="1400">
                <a:solidFill>
                  <a:schemeClr val="tx1"/>
                </a:solidFill>
                <a:latin typeface="Times New Roman" pitchFamily="18" charset="0"/>
                <a:cs typeface="Times New Roman" pitchFamily="18" charset="0"/>
              </a:rPr>
              <a:t>Главным приоритетом в отрасли станет создание для всех слоев населения возможностей для занятий физической культурой и спортом.</a:t>
            </a:r>
          </a:p>
          <a:p>
            <a:pPr algn="just"/>
            <a:r>
              <a:rPr lang="ru-RU" altLang="ru-RU" sz="1400">
                <a:solidFill>
                  <a:schemeClr val="tx1"/>
                </a:solidFill>
                <a:latin typeface="Times New Roman" pitchFamily="18" charset="0"/>
                <a:cs typeface="Times New Roman" pitchFamily="18" charset="0"/>
              </a:rPr>
              <a:t>      Приоритетным направлением расходов в сфере </a:t>
            </a:r>
            <a:r>
              <a:rPr lang="ru-RU" altLang="ru-RU" sz="1400" b="1">
                <a:solidFill>
                  <a:schemeClr val="tx1"/>
                </a:solidFill>
                <a:latin typeface="Times New Roman" pitchFamily="18" charset="0"/>
                <a:cs typeface="Times New Roman" pitchFamily="18" charset="0"/>
              </a:rPr>
              <a:t>культуры</a:t>
            </a:r>
            <a:r>
              <a:rPr lang="ru-RU" altLang="ru-RU" sz="1400">
                <a:solidFill>
                  <a:schemeClr val="tx1"/>
                </a:solidFill>
                <a:latin typeface="Times New Roman" pitchFamily="18" charset="0"/>
                <a:cs typeface="Times New Roman" pitchFamily="18" charset="0"/>
              </a:rPr>
              <a:t> является поддержка из областного бюджета материально-технической базы муниципальных учреждений культуры. Также планируются гранты на реализацию творческих проектов на селе в сфере культуры.</a:t>
            </a:r>
          </a:p>
          <a:p>
            <a:pPr algn="just"/>
            <a:r>
              <a:rPr lang="ru-RU" altLang="ru-RU" sz="1400">
                <a:solidFill>
                  <a:schemeClr val="tx1"/>
                </a:solidFill>
                <a:latin typeface="Times New Roman" pitchFamily="18" charset="0"/>
                <a:cs typeface="Times New Roman" pitchFamily="18" charset="0"/>
              </a:rPr>
              <a:t>      Продолжится обеспечение школ искусств музыкальными инструментами и оборудованием. </a:t>
            </a: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Прямоугольник 2"/>
          <p:cNvSpPr>
            <a:spLocks noChangeArrowheads="1"/>
          </p:cNvSpPr>
          <p:nvPr/>
        </p:nvSpPr>
        <p:spPr bwMode="auto">
          <a:xfrm>
            <a:off x="142875" y="214313"/>
            <a:ext cx="8501063" cy="6986587"/>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Будет продолжена реализация федерального проекта «Культурная среда» национального проекта «Культура». </a:t>
            </a:r>
          </a:p>
          <a:p>
            <a:pPr algn="just"/>
            <a:r>
              <a:rPr lang="ru-RU" altLang="ru-RU" sz="1400">
                <a:solidFill>
                  <a:schemeClr val="tx1"/>
                </a:solidFill>
                <a:latin typeface="Times New Roman" pitchFamily="18" charset="0"/>
                <a:cs typeface="Times New Roman" pitchFamily="18" charset="0"/>
              </a:rPr>
              <a:t>      Предусматриваются гранты на поддержку любительских творческих коллективов и реализацию творческих проектов на селе в сфере культуры. </a:t>
            </a:r>
          </a:p>
          <a:p>
            <a:pPr algn="just"/>
            <a:r>
              <a:rPr lang="ru-RU" altLang="ru-RU" sz="1400">
                <a:solidFill>
                  <a:schemeClr val="tx1"/>
                </a:solidFill>
                <a:latin typeface="Times New Roman" pitchFamily="18" charset="0"/>
                <a:cs typeface="Times New Roman" pitchFamily="18" charset="0"/>
              </a:rPr>
              <a:t>      Будет обеспечено предоставление мер социальной поддержки по оплате за содержание и ремонт жилья, услуг теплоснабжения (отопления) и электроснабжения работникам культуры и педагогическим работникам образовательных организаций дополнительного образования детей в сфере культуры. </a:t>
            </a:r>
          </a:p>
          <a:p>
            <a:pPr algn="just"/>
            <a:r>
              <a:rPr lang="ru-RU" altLang="ru-RU" sz="1400">
                <a:solidFill>
                  <a:schemeClr val="tx1"/>
                </a:solidFill>
                <a:latin typeface="Times New Roman" pitchFamily="18" charset="0"/>
                <a:cs typeface="Times New Roman" pitchFamily="18" charset="0"/>
              </a:rPr>
              <a:t>    В Послании Президента Российской Федерации к  Федеральному Собранию </a:t>
            </a:r>
            <a:r>
              <a:rPr lang="ru-RU" altLang="ru-RU" sz="1400" b="1">
                <a:solidFill>
                  <a:schemeClr val="tx1"/>
                </a:solidFill>
                <a:latin typeface="Times New Roman" pitchFamily="18" charset="0"/>
                <a:cs typeface="Times New Roman" pitchFamily="18" charset="0"/>
              </a:rPr>
              <a:t>охрана окружающей среды </a:t>
            </a:r>
            <a:r>
              <a:rPr lang="ru-RU" altLang="ru-RU" sz="1400">
                <a:solidFill>
                  <a:schemeClr val="tx1"/>
                </a:solidFill>
                <a:latin typeface="Times New Roman" pitchFamily="18" charset="0"/>
                <a:cs typeface="Times New Roman" pitchFamily="18" charset="0"/>
              </a:rPr>
              <a:t>признана безусловным приоритетом повышении качества жизни людей. </a:t>
            </a:r>
          </a:p>
          <a:p>
            <a:pPr algn="just"/>
            <a:r>
              <a:rPr lang="ru-RU" altLang="ru-RU" sz="1400">
                <a:solidFill>
                  <a:schemeClr val="tx1"/>
                </a:solidFill>
                <a:latin typeface="Times New Roman" pitchFamily="18" charset="0"/>
                <a:cs typeface="Times New Roman" pitchFamily="18" charset="0"/>
              </a:rPr>
              <a:t>     Также приоритетом останется создание основ экологической культуры в обществе, воспитание бережного отношения населения к природе, формирование у граждан норм экологического поведения.</a:t>
            </a:r>
          </a:p>
          <a:p>
            <a:pPr algn="just"/>
            <a:r>
              <a:rPr lang="ru-RU" altLang="ru-RU" sz="1400">
                <a:solidFill>
                  <a:schemeClr val="tx1"/>
                </a:solidFill>
                <a:latin typeface="Times New Roman" pitchFamily="18" charset="0"/>
                <a:cs typeface="Times New Roman" pitchFamily="18" charset="0"/>
              </a:rPr>
              <a:t>      Планируется разработать проект по рекультивации свалки твердых бытовых отходов.</a:t>
            </a:r>
          </a:p>
          <a:p>
            <a:pPr algn="just"/>
            <a:r>
              <a:rPr lang="ru-RU" altLang="ru-RU" sz="1400">
                <a:solidFill>
                  <a:schemeClr val="tx1"/>
                </a:solidFill>
                <a:latin typeface="Times New Roman" pitchFamily="18" charset="0"/>
                <a:cs typeface="Times New Roman" pitchFamily="18" charset="0"/>
              </a:rPr>
              <a:t>      Бюджетная политика в сфере </a:t>
            </a:r>
            <a:r>
              <a:rPr lang="ru-RU" altLang="ru-RU" sz="1400" b="1">
                <a:solidFill>
                  <a:schemeClr val="tx1"/>
                </a:solidFill>
                <a:latin typeface="Times New Roman" pitchFamily="18" charset="0"/>
                <a:cs typeface="Times New Roman" pitchFamily="18" charset="0"/>
              </a:rPr>
              <a:t>дорожного хозяйства</a:t>
            </a:r>
            <a:r>
              <a:rPr lang="ru-RU" altLang="ru-RU" sz="1400">
                <a:solidFill>
                  <a:schemeClr val="tx1"/>
                </a:solidFill>
                <a:latin typeface="Times New Roman" pitchFamily="18" charset="0"/>
                <a:cs typeface="Times New Roman" pitchFamily="18" charset="0"/>
              </a:rPr>
              <a:t> будет направлена на создание безопасных и качественных дорог. Достижение поставленной цели должно быть обеспечено за счет средств муниципального дорожного фонда. </a:t>
            </a:r>
          </a:p>
          <a:p>
            <a:pPr algn="just"/>
            <a:r>
              <a:rPr lang="ru-RU" altLang="ru-RU" sz="1400">
                <a:solidFill>
                  <a:schemeClr val="tx1"/>
                </a:solidFill>
                <a:latin typeface="Times New Roman" pitchFamily="18" charset="0"/>
                <a:cs typeface="Times New Roman" pitchFamily="18" charset="0"/>
              </a:rPr>
              <a:t>      За счет муниципального дорожного фонда планируются мероприятия по ремонту и содержанию автомобильных дорог, что дает возможность увеличить долю автомобильных дорог общего пользования местного значения, отвечающих нормативным требованиям. </a:t>
            </a:r>
          </a:p>
          <a:p>
            <a:pPr algn="just"/>
            <a:r>
              <a:rPr lang="ru-RU" altLang="ru-RU" sz="1400">
                <a:solidFill>
                  <a:schemeClr val="tx1"/>
                </a:solidFill>
                <a:latin typeface="Times New Roman" pitchFamily="18" charset="0"/>
                <a:cs typeface="Times New Roman" pitchFamily="18" charset="0"/>
              </a:rPr>
              <a:t>     В целях повышения доступности транспортных услуг для населения сохранено предоставление гражданам мер социальной поддержки при оплате проезда в общественном транспорте. </a:t>
            </a:r>
          </a:p>
          <a:p>
            <a:pPr algn="just"/>
            <a:r>
              <a:rPr lang="ru-RU" altLang="ru-RU" sz="1400">
                <a:solidFill>
                  <a:schemeClr val="tx1"/>
                </a:solidFill>
                <a:latin typeface="Times New Roman" pitchFamily="18" charset="0"/>
                <a:cs typeface="Times New Roman" pitchFamily="18" charset="0"/>
              </a:rPr>
              <a:t>     Бюджетная политика в области </a:t>
            </a:r>
            <a:r>
              <a:rPr lang="ru-RU" altLang="ru-RU" sz="1400" b="1">
                <a:solidFill>
                  <a:schemeClr val="tx1"/>
                </a:solidFill>
                <a:latin typeface="Times New Roman" pitchFamily="18" charset="0"/>
                <a:cs typeface="Times New Roman" pitchFamily="18" charset="0"/>
              </a:rPr>
              <a:t>жилищно-коммунального хозяйства</a:t>
            </a:r>
            <a:r>
              <a:rPr lang="ru-RU" altLang="ru-RU" sz="1400">
                <a:solidFill>
                  <a:schemeClr val="tx1"/>
                </a:solidFill>
                <a:latin typeface="Times New Roman" pitchFamily="18" charset="0"/>
                <a:cs typeface="Times New Roman" pitchFamily="18" charset="0"/>
              </a:rPr>
              <a:t> будет направлена на модернизацию коммунальной инфраструктуры, направленной на строительство, реконструкцию и модернизацию сетей теплоснабжения и водоснабжения.</a:t>
            </a:r>
          </a:p>
          <a:p>
            <a:pPr algn="just"/>
            <a:r>
              <a:rPr lang="ru-RU" altLang="ru-RU" sz="1400">
                <a:solidFill>
                  <a:schemeClr val="tx1"/>
                </a:solidFill>
                <a:latin typeface="Times New Roman" pitchFamily="18" charset="0"/>
                <a:cs typeface="Times New Roman" pitchFamily="18" charset="0"/>
              </a:rPr>
              <a:t>     Необходимо продолжить обустройство коммунальной и транспортной инфраструктурой участков, предоставленных под жилищное строительство семьям, имеющим трех и более детей.</a:t>
            </a:r>
            <a:r>
              <a:rPr lang="ru-RU" altLang="ru-RU" sz="1400"/>
              <a:t> </a:t>
            </a:r>
          </a:p>
          <a:p>
            <a:pPr algn="just"/>
            <a:r>
              <a:rPr lang="ru-RU" altLang="ru-RU" sz="1400">
                <a:solidFill>
                  <a:schemeClr val="tx1"/>
                </a:solidFill>
                <a:latin typeface="Times New Roman" pitchFamily="18" charset="0"/>
                <a:cs typeface="Times New Roman" pitchFamily="18" charset="0"/>
              </a:rPr>
              <a:t>     Средства бюджета на создание возможностей для обеспечения нуждающихся в улучшении жилищных условий граждан планируется направить как на предоставление социального жилья для малоимущих граждан и детей-сирот, детей, оставшихся без попечения родителей, так и на выплаты субсидий различным категориям – молодым семьям, семьям с детьми – инвалидами, многодетным семьям, работникам бюджетной сферы, молодым специалистам и гражданам, проживающим на селе.</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Прямоугольник 2"/>
          <p:cNvSpPr>
            <a:spLocks noChangeArrowheads="1"/>
          </p:cNvSpPr>
          <p:nvPr/>
        </p:nvSpPr>
        <p:spPr bwMode="auto">
          <a:xfrm>
            <a:off x="214313" y="214313"/>
            <a:ext cx="8643937" cy="6770687"/>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Осуществление бюджетной политики в рамках муниципальной поддержки </a:t>
            </a:r>
            <a:r>
              <a:rPr lang="ru-RU" altLang="ru-RU" sz="1400" b="1">
                <a:solidFill>
                  <a:schemeClr val="tx1"/>
                </a:solidFill>
                <a:latin typeface="Times New Roman" pitchFamily="18" charset="0"/>
                <a:cs typeface="Times New Roman" pitchFamily="18" charset="0"/>
              </a:rPr>
              <a:t>малого и среднего предпринимательства</a:t>
            </a:r>
            <a:r>
              <a:rPr lang="ru-RU" altLang="ru-RU" sz="1400">
                <a:solidFill>
                  <a:schemeClr val="tx1"/>
                </a:solidFill>
                <a:latin typeface="Times New Roman" pitchFamily="18" charset="0"/>
                <a:cs typeface="Times New Roman" pitchFamily="18" charset="0"/>
              </a:rPr>
              <a:t> направлено на создание благоприятных условий для ведения предпринимательской деятельности на территории муниципального образования Юрьев-Польский район и обеспечение устойчивого развития предпринимательства. </a:t>
            </a:r>
          </a:p>
          <a:p>
            <a:pPr algn="just"/>
            <a:r>
              <a:rPr lang="ru-RU" altLang="ru-RU" sz="1400">
                <a:solidFill>
                  <a:schemeClr val="tx1"/>
                </a:solidFill>
                <a:latin typeface="Times New Roman" pitchFamily="18" charset="0"/>
                <a:cs typeface="Times New Roman" pitchFamily="18" charset="0"/>
              </a:rPr>
              <a:t>    В 2022-2024 годах сохранятся основные приоритеты муниципальной поддержки малого и среднего предпринимательства:</a:t>
            </a:r>
          </a:p>
          <a:p>
            <a:pPr algn="just"/>
            <a:r>
              <a:rPr lang="ru-RU" altLang="ru-RU" sz="1400">
                <a:solidFill>
                  <a:schemeClr val="tx1"/>
                </a:solidFill>
                <a:latin typeface="Times New Roman" pitchFamily="18" charset="0"/>
                <a:cs typeface="Times New Roman" pitchFamily="18" charset="0"/>
              </a:rPr>
              <a:t>     - оказание организационной, информационной, имущественной и финансовой поддержки;</a:t>
            </a:r>
          </a:p>
          <a:p>
            <a:pPr algn="just"/>
            <a:r>
              <a:rPr lang="ru-RU" altLang="ru-RU" sz="1400">
                <a:solidFill>
                  <a:schemeClr val="tx1"/>
                </a:solidFill>
                <a:latin typeface="Times New Roman" pitchFamily="18" charset="0"/>
                <a:cs typeface="Times New Roman" pitchFamily="18" charset="0"/>
              </a:rPr>
              <a:t>    - поддержка муниципальной программы, направленной на развитие малого и среднего предпринимательства;</a:t>
            </a:r>
          </a:p>
          <a:p>
            <a:pPr algn="just"/>
            <a:r>
              <a:rPr lang="ru-RU" altLang="ru-RU" sz="1400">
                <a:solidFill>
                  <a:schemeClr val="tx1"/>
                </a:solidFill>
                <a:latin typeface="Times New Roman" pitchFamily="18" charset="0"/>
                <a:cs typeface="Times New Roman" pitchFamily="18" charset="0"/>
              </a:rPr>
              <a:t>    - формирование положительного образа предпринимателя и вовлечение в предпринимательскую деятельность.</a:t>
            </a:r>
          </a:p>
          <a:p>
            <a:pPr algn="just"/>
            <a:r>
              <a:rPr lang="ru-RU" altLang="ru-RU" sz="1400">
                <a:solidFill>
                  <a:schemeClr val="tx1"/>
                </a:solidFill>
                <a:latin typeface="Times New Roman" pitchFamily="18" charset="0"/>
                <a:cs typeface="Times New Roman" pitchFamily="18" charset="0"/>
              </a:rPr>
              <a:t>    В </a:t>
            </a:r>
            <a:r>
              <a:rPr lang="ru-RU" altLang="ru-RU" sz="1400" b="1">
                <a:solidFill>
                  <a:schemeClr val="tx1"/>
                </a:solidFill>
                <a:latin typeface="Times New Roman" pitchFamily="18" charset="0"/>
                <a:cs typeface="Times New Roman" pitchFamily="18" charset="0"/>
              </a:rPr>
              <a:t>области капитального строительства</a:t>
            </a:r>
            <a:r>
              <a:rPr lang="ru-RU" altLang="ru-RU" sz="1400">
                <a:solidFill>
                  <a:schemeClr val="tx1"/>
                </a:solidFill>
                <a:latin typeface="Times New Roman" pitchFamily="18" charset="0"/>
                <a:cs typeface="Times New Roman" pitchFamily="18" charset="0"/>
              </a:rPr>
              <a:t> бюджетная политика должна быть направлена на концентрацию ресурсов на объектах с высокой степенью готовности, на объектах, имеющих большое значение для социально-экономического развития района и муниципальных образований, на объектах, строительство которых осуществляется с привлечением средств федерального и областного бюджетов.</a:t>
            </a:r>
          </a:p>
          <a:p>
            <a:pPr algn="just"/>
            <a:r>
              <a:rPr lang="ru-RU" altLang="ru-RU" sz="1400">
                <a:solidFill>
                  <a:schemeClr val="tx1"/>
                </a:solidFill>
                <a:latin typeface="Times New Roman" pitchFamily="18" charset="0"/>
                <a:cs typeface="Times New Roman" pitchFamily="18" charset="0"/>
              </a:rPr>
              <a:t>    Увеличению инвестиционных ресурсов будет способствовать применение новых механизмов финансового обеспечения реализации инфраструктурных проектов, создания (реконструкции) объектов образования на основании концессионных соглашений. </a:t>
            </a:r>
          </a:p>
          <a:p>
            <a:pPr algn="just"/>
            <a:r>
              <a:rPr lang="ru-RU" altLang="ru-RU" sz="1400">
                <a:solidFill>
                  <a:schemeClr val="tx1"/>
                </a:solidFill>
                <a:latin typeface="Times New Roman" pitchFamily="18" charset="0"/>
                <a:cs typeface="Times New Roman" pitchFamily="18" charset="0"/>
              </a:rPr>
              <a:t>     С этой целью, в первую очередь, необходимы определение и подготовка приоритетных инфраструктурных проектов, направленных на развитие автомобильных дорог, обновление систем жилищно-коммунального хозяйства и общественного транспорта, комплексное развитие территорий, создание объектов туристической индустрии и социальной сферы. Это послужит привлечению частных инвестиций, созданию новых высокооплачиваемых рабочих мест, решению социальных проблем в борьбе с бедностью. </a:t>
            </a:r>
          </a:p>
          <a:p>
            <a:pPr algn="just"/>
            <a:r>
              <a:rPr lang="ru-RU" altLang="ru-RU" sz="1400">
                <a:solidFill>
                  <a:schemeClr val="tx1"/>
                </a:solidFill>
                <a:latin typeface="Times New Roman" pitchFamily="18" charset="0"/>
                <a:cs typeface="Times New Roman" pitchFamily="18" charset="0"/>
              </a:rPr>
              <a:t>     Согласно требованиям Бюджетного кодекса Российской Федерации планирование бюджетных ассигнований на капитальные вложения и бюджетные инвестиции, предоставление субсидий бюджетам муниципальных образований на софинансирование строительства (реконструкции) объектов муниципальной собственности и приобретение объектов недвижимого имущества на 2022-2024 годы будет осуществляться исключительно при наличии актуализированной проектно-сметной документации, положительного заключения государственной экспертизы, принятых решений о выделении земельных участков под строительство, разработанных и утвержденных графиков работ. </a:t>
            </a: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Прямоугольник 1"/>
          <p:cNvSpPr>
            <a:spLocks noChangeArrowheads="1"/>
          </p:cNvSpPr>
          <p:nvPr/>
        </p:nvSpPr>
        <p:spPr bwMode="auto">
          <a:xfrm>
            <a:off x="179388" y="188913"/>
            <a:ext cx="8713787" cy="738187"/>
          </a:xfrm>
          <a:prstGeom prst="rect">
            <a:avLst/>
          </a:prstGeom>
          <a:noFill/>
          <a:ln w="9525">
            <a:noFill/>
            <a:miter lim="800000"/>
            <a:headEnd/>
            <a:tailEnd/>
          </a:ln>
        </p:spPr>
        <p:txBody>
          <a:bodyPr>
            <a:spAutoFit/>
          </a:bodyPr>
          <a:lstStyle/>
          <a:p>
            <a:pPr indent="449263">
              <a:buClr>
                <a:srgbClr val="000000"/>
              </a:buClr>
              <a:buSzPct val="100000"/>
              <a:buFont typeface="Times New Roman" pitchFamily="18" charset="0"/>
              <a:buNone/>
            </a:pPr>
            <a:r>
              <a:rPr lang="ru-RU" altLang="ru-RU" sz="1400">
                <a:solidFill>
                  <a:schemeClr val="tx1"/>
                </a:solidFill>
                <a:latin typeface="Times New Roman" pitchFamily="18" charset="0"/>
                <a:cs typeface="Times New Roman" pitchFamily="18" charset="0"/>
              </a:rPr>
              <a:t> </a:t>
            </a:r>
          </a:p>
          <a:p>
            <a:pPr indent="449263">
              <a:buClr>
                <a:srgbClr val="000000"/>
              </a:buClr>
              <a:buSzPct val="100000"/>
              <a:buFont typeface="Times New Roman" pitchFamily="18" charset="0"/>
              <a:buNone/>
            </a:pPr>
            <a:r>
              <a:rPr lang="ru-RU" altLang="ru-RU" sz="1400">
                <a:solidFill>
                  <a:schemeClr val="tx1"/>
                </a:solidFill>
                <a:latin typeface="Times New Roman" pitchFamily="18" charset="0"/>
                <a:cs typeface="Times New Roman" pitchFamily="18" charset="0"/>
              </a:rPr>
              <a:t> </a:t>
            </a:r>
          </a:p>
          <a:p>
            <a:pPr indent="449263" algn="just">
              <a:buClr>
                <a:srgbClr val="000000"/>
              </a:buClr>
              <a:buSzPct val="100000"/>
              <a:buFont typeface="Times New Roman" pitchFamily="18" charset="0"/>
              <a:buNone/>
            </a:pPr>
            <a:r>
              <a:rPr lang="ru-RU" altLang="ru-RU" sz="1400">
                <a:solidFill>
                  <a:schemeClr val="tx1"/>
                </a:solidFill>
                <a:latin typeface="Times New Roman" pitchFamily="18" charset="0"/>
                <a:cs typeface="Times New Roman" pitchFamily="18" charset="0"/>
              </a:rPr>
              <a:t> </a:t>
            </a:r>
          </a:p>
        </p:txBody>
      </p:sp>
      <p:sp>
        <p:nvSpPr>
          <p:cNvPr id="52227" name="Прямоугольник 2"/>
          <p:cNvSpPr>
            <a:spLocks noChangeArrowheads="1"/>
          </p:cNvSpPr>
          <p:nvPr/>
        </p:nvSpPr>
        <p:spPr bwMode="auto">
          <a:xfrm>
            <a:off x="142875" y="214313"/>
            <a:ext cx="8643938" cy="4832350"/>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Планирование расходов на </a:t>
            </a:r>
            <a:r>
              <a:rPr lang="ru-RU" altLang="ru-RU" sz="1400" b="1">
                <a:solidFill>
                  <a:schemeClr val="tx1"/>
                </a:solidFill>
                <a:latin typeface="Times New Roman" pitchFamily="18" charset="0"/>
                <a:cs typeface="Times New Roman" pitchFamily="18" charset="0"/>
              </a:rPr>
              <a:t>капитальный ремонт</a:t>
            </a:r>
            <a:r>
              <a:rPr lang="ru-RU" altLang="ru-RU" sz="1400">
                <a:solidFill>
                  <a:schemeClr val="tx1"/>
                </a:solidFill>
                <a:latin typeface="Times New Roman" pitchFamily="18" charset="0"/>
                <a:cs typeface="Times New Roman" pitchFamily="18" charset="0"/>
              </a:rPr>
              <a:t> объектов муниципальной собственности должно осуществляться по утвержденной проектной документации с положительным заключением государственной экспертизы (при необходимости) по состоянию на 1 августа текущего года.</a:t>
            </a:r>
          </a:p>
          <a:p>
            <a:pPr algn="just"/>
            <a:r>
              <a:rPr lang="ru-RU" altLang="ru-RU" sz="1400">
                <a:solidFill>
                  <a:schemeClr val="tx1"/>
                </a:solidFill>
                <a:latin typeface="Times New Roman" pitchFamily="18" charset="0"/>
                <a:cs typeface="Times New Roman" pitchFamily="18" charset="0"/>
              </a:rPr>
              <a:t>    Для обеспечения безопасности населения и территорий района продолжится развитие и совершенствование системы обеспечения вызова экстренных оперативных служб по единому номеру «112».</a:t>
            </a:r>
          </a:p>
          <a:p>
            <a:pPr algn="just"/>
            <a:r>
              <a:rPr lang="ru-RU" altLang="ru-RU" sz="1400" b="1">
                <a:solidFill>
                  <a:schemeClr val="tx1"/>
                </a:solidFill>
                <a:latin typeface="Times New Roman" pitchFamily="18" charset="0"/>
                <a:cs typeface="Times New Roman" pitchFamily="18" charset="0"/>
              </a:rPr>
              <a:t>    Межбюджетные отношения с муниципальными образованиями городского и сельских поселений </a:t>
            </a:r>
            <a:r>
              <a:rPr lang="ru-RU" altLang="ru-RU" sz="1400">
                <a:solidFill>
                  <a:schemeClr val="tx1"/>
                </a:solidFill>
                <a:latin typeface="Times New Roman" pitchFamily="18" charset="0"/>
                <a:cs typeface="Times New Roman" pitchFamily="18" charset="0"/>
              </a:rPr>
              <a:t>в 2022-2024 годах должны быть сформированы в соответствии с требованиями Бюджетного </a:t>
            </a:r>
            <a:r>
              <a:rPr lang="ru-RU" altLang="ru-RU" sz="1400">
                <a:solidFill>
                  <a:schemeClr val="tx1"/>
                </a:solidFill>
                <a:latin typeface="Times New Roman" pitchFamily="18" charset="0"/>
                <a:cs typeface="Times New Roman" pitchFamily="18" charset="0"/>
                <a:hlinkClick r:id="rId2"/>
              </a:rPr>
              <a:t>кодекса</a:t>
            </a:r>
            <a:r>
              <a:rPr lang="ru-RU" altLang="ru-RU" sz="1400">
                <a:solidFill>
                  <a:schemeClr val="tx1"/>
                </a:solidFill>
                <a:latin typeface="Times New Roman" pitchFamily="18" charset="0"/>
                <a:cs typeface="Times New Roman" pitchFamily="18" charset="0"/>
              </a:rPr>
              <a:t> Российской Федерации и </a:t>
            </a:r>
            <a:r>
              <a:rPr lang="ru-RU" altLang="ru-RU" sz="1400">
                <a:solidFill>
                  <a:schemeClr val="tx1"/>
                </a:solidFill>
                <a:latin typeface="Times New Roman" pitchFamily="18" charset="0"/>
                <a:cs typeface="Times New Roman" pitchFamily="18" charset="0"/>
                <a:hlinkClick r:id="rId3"/>
              </a:rPr>
              <a:t>Закона</a:t>
            </a:r>
            <a:r>
              <a:rPr lang="ru-RU" altLang="ru-RU" sz="1400">
                <a:solidFill>
                  <a:schemeClr val="tx1"/>
                </a:solidFill>
                <a:latin typeface="Times New Roman" pitchFamily="18" charset="0"/>
                <a:cs typeface="Times New Roman" pitchFamily="18" charset="0"/>
              </a:rPr>
              <a:t> области от 10 октября 2005 г. № 139-ОЗ «О межбюджетных отношениях во Владимирской области». </a:t>
            </a:r>
          </a:p>
          <a:p>
            <a:pPr algn="just"/>
            <a:r>
              <a:rPr lang="ru-RU" altLang="ru-RU" sz="1400">
                <a:solidFill>
                  <a:schemeClr val="tx1"/>
                </a:solidFill>
                <a:latin typeface="Times New Roman" pitchFamily="18" charset="0"/>
                <a:cs typeface="Times New Roman" pitchFamily="18" charset="0"/>
              </a:rPr>
              <a:t>      Приоритетными задачами в сфере межбюджетных отношений являются:</a:t>
            </a:r>
          </a:p>
          <a:p>
            <a:pPr algn="just"/>
            <a:r>
              <a:rPr lang="ru-RU" altLang="ru-RU" sz="1400">
                <a:solidFill>
                  <a:schemeClr val="tx1"/>
                </a:solidFill>
                <a:latin typeface="Times New Roman" pitchFamily="18" charset="0"/>
                <a:cs typeface="Times New Roman" pitchFamily="18" charset="0"/>
              </a:rPr>
              <a:t>     -сохранение высокой роли выравнивающей составляющей межбюджетных трансфертов в целях обеспечения равной доступности населения района к муниципальным услугам независимо от места проживания гражданина;</a:t>
            </a:r>
          </a:p>
          <a:p>
            <a:pPr algn="just"/>
            <a:r>
              <a:rPr lang="ru-RU" altLang="ru-RU" sz="1400">
                <a:solidFill>
                  <a:schemeClr val="tx1"/>
                </a:solidFill>
                <a:latin typeface="Times New Roman" pitchFamily="18" charset="0"/>
                <a:cs typeface="Times New Roman" pitchFamily="18" charset="0"/>
              </a:rPr>
              <a:t>    -стимулирование органов местного самоуправления в увеличении собственной доходной базы муниципальных образований;</a:t>
            </a:r>
          </a:p>
          <a:p>
            <a:pPr algn="just"/>
            <a:r>
              <a:rPr lang="ru-RU" altLang="ru-RU" sz="1400">
                <a:solidFill>
                  <a:schemeClr val="tx1"/>
                </a:solidFill>
                <a:latin typeface="Times New Roman" pitchFamily="18" charset="0"/>
                <a:cs typeface="Times New Roman" pitchFamily="18" charset="0"/>
              </a:rPr>
              <a:t>    -повышение эффективности предоставления целевых межбюджетных трансфертов;</a:t>
            </a:r>
          </a:p>
          <a:p>
            <a:pPr algn="just"/>
            <a:r>
              <a:rPr lang="ru-RU" altLang="ru-RU" sz="1400">
                <a:solidFill>
                  <a:schemeClr val="tx1"/>
                </a:solidFill>
                <a:latin typeface="Times New Roman" pitchFamily="18" charset="0"/>
                <a:cs typeface="Times New Roman" pitchFamily="18" charset="0"/>
              </a:rPr>
              <a:t>реализация мер по укреплению финансовой дисциплины, соблюдению органами местного самоуправления требований бюджетного законодательства, переход от финансовой к персональной ответственности руководителей местных администраций за несоблюдение предельных значений размера дефицита бюджета, объема заимствований и объема муниципального долга, а также за недостижение результатов региональных составляющих национальных проектов;</a:t>
            </a:r>
          </a:p>
          <a:p>
            <a:pPr algn="just"/>
            <a:r>
              <a:rPr lang="ru-RU" altLang="ru-RU" sz="1400">
                <a:solidFill>
                  <a:schemeClr val="tx1"/>
                </a:solidFill>
                <a:latin typeface="Times New Roman" pitchFamily="18" charset="0"/>
                <a:cs typeface="Times New Roman" pitchFamily="18" charset="0"/>
              </a:rPr>
              <a:t>   -вовлечение граждан в процесс принятия решений о распределении муниципальных финансов.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2"/>
          <p:cNvSpPr>
            <a:spLocks noChangeArrowheads="1"/>
          </p:cNvSpPr>
          <p:nvPr/>
        </p:nvSpPr>
        <p:spPr bwMode="auto">
          <a:xfrm>
            <a:off x="142875" y="285750"/>
            <a:ext cx="8643938" cy="6370638"/>
          </a:xfrm>
          <a:prstGeom prst="rect">
            <a:avLst/>
          </a:prstGeom>
          <a:noFill/>
          <a:ln w="9525">
            <a:noFill/>
            <a:miter lim="800000"/>
            <a:headEnd/>
            <a:tailEnd/>
          </a:ln>
        </p:spPr>
        <p:txBody>
          <a:bodyPr>
            <a:spAutoFit/>
          </a:bodyPr>
          <a:lstStyle/>
          <a:p>
            <a:pPr algn="ctr"/>
            <a:r>
              <a:rPr lang="ru-RU" altLang="ru-RU" sz="1600" b="1">
                <a:solidFill>
                  <a:schemeClr val="tx1"/>
                </a:solidFill>
                <a:latin typeface="Times New Roman" pitchFamily="18" charset="0"/>
                <a:cs typeface="Times New Roman" pitchFamily="18" charset="0"/>
              </a:rPr>
              <a:t>3.Основные подходы к формированию бюджетных расходов на 2022-2024 годы</a:t>
            </a:r>
            <a:endParaRPr lang="ru-RU" altLang="ru-RU" sz="16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endParaRPr lang="ru-RU" altLang="ru-RU" sz="14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Основой для формирования расходов бюджета муниципального образования Юрьев-Польский район является реестр действующих расходных обязательств муниципального образования Юрьев-Польский район на 2022-2024 годы.</a:t>
            </a:r>
          </a:p>
          <a:p>
            <a:pPr algn="just"/>
            <a:r>
              <a:rPr lang="ru-RU" altLang="ru-RU" sz="1400">
                <a:solidFill>
                  <a:schemeClr val="tx1"/>
                </a:solidFill>
                <a:latin typeface="Times New Roman" pitchFamily="18" charset="0"/>
                <a:cs typeface="Times New Roman" pitchFamily="18" charset="0"/>
              </a:rPr>
              <a:t>     Безвозмездные поступления в бюджет муниципального образования Юрьев-Польский район на 2022-2024 годы планируется включать в доходы и расходы бюджета муниципального образования Юрьев-Польский район в соответствии с показателями областного бюджета на 2021 - 2023 годы, на 2024 год – по предложениям главных администраторов доходов бюджета муниципального образования Юрьев-Польский район.</a:t>
            </a:r>
          </a:p>
          <a:p>
            <a:pPr algn="just"/>
            <a:r>
              <a:rPr lang="ru-RU" altLang="ru-RU" sz="1400">
                <a:solidFill>
                  <a:schemeClr val="tx1"/>
                </a:solidFill>
                <a:latin typeface="Times New Roman" pitchFamily="18" charset="0"/>
                <a:cs typeface="Times New Roman" pitchFamily="18" charset="0"/>
              </a:rPr>
              <a:t>     Предельные объемы бюджетных ассигнований бюджета муниципального образования Юрьев-Польский район на 2022-2024 годы сформированы на основе следующих основных подходов:</a:t>
            </a:r>
          </a:p>
          <a:p>
            <a:pPr algn="just"/>
            <a:r>
              <a:rPr lang="ru-RU" altLang="ru-RU" sz="1400">
                <a:solidFill>
                  <a:schemeClr val="tx1"/>
                </a:solidFill>
                <a:latin typeface="Times New Roman" pitchFamily="18" charset="0"/>
                <a:cs typeface="Times New Roman" pitchFamily="18" charset="0"/>
              </a:rPr>
              <a:t>     1) объемы действующих расходных обязательств на 2022-2024 годы определены в соответствии с данными реестра расходных обязательств, составленного главными распорядителями средств бюджета муниципального образования Юрьев-Польский район. При этом по сравнению с законодательно утвержденным объемом бюджетных ассигнований, бюджетные ассигнования на исполнение текущих расходных обязательств муниципального образования Юрьев-Польский район в 2022 и 2023 годах увеличены </a:t>
            </a:r>
            <a:br>
              <a:rPr lang="ru-RU" altLang="ru-RU" sz="1400">
                <a:solidFill>
                  <a:schemeClr val="tx1"/>
                </a:solidFill>
                <a:latin typeface="Times New Roman" pitchFamily="18" charset="0"/>
                <a:cs typeface="Times New Roman" pitchFamily="18" charset="0"/>
              </a:rPr>
            </a:br>
            <a:r>
              <a:rPr lang="ru-RU" altLang="ru-RU" sz="1400">
                <a:solidFill>
                  <a:schemeClr val="tx1"/>
                </a:solidFill>
                <a:latin typeface="Times New Roman" pitchFamily="18" charset="0"/>
                <a:cs typeface="Times New Roman" pitchFamily="18" charset="0"/>
              </a:rPr>
              <a:t>до объемов, предусмотренных в 2021 году Решением Совета народных депутатов муниципального образования Юрьев-Польский район от 09.12.2020 № 40 «О бюджете муниципального образования Юрьев-Польский район на 2021 год и на плановый период 2022 и 2023 годов» (в ред. от 26.05.2021 №18). В составе действующих расходных обязательств расходы капитального характера в 2022 и 2023 годах соответствуют объемам, утвержденным решением Совета народных депутатов муниципального образования Юрьев-Польский район от 09.12.2020 № 40 «О бюджете муниципального образования Юрьев-Польский район на 2021 год и на плановый период 2022 и 2023 годов» (в ред. от 26.05.2021 №18). Бюджетные ассигнования на завершение строительства (реконструкции) ранее начатых объектов муниципальной собственности должны быть предусмотрены в проекте бюджета муниципального образования Юрьев-Польский район в первоочередном порядке и в полном объеме;</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Прямоугольник 1"/>
          <p:cNvSpPr>
            <a:spLocks noChangeArrowheads="1"/>
          </p:cNvSpPr>
          <p:nvPr/>
        </p:nvSpPr>
        <p:spPr bwMode="auto">
          <a:xfrm>
            <a:off x="214313" y="214313"/>
            <a:ext cx="8215312" cy="634047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объемы на 2024 год приняты с учетом:</a:t>
            </a:r>
          </a:p>
          <a:p>
            <a:pPr algn="just"/>
            <a:r>
              <a:rPr lang="ru-RU" altLang="ru-RU" sz="1400">
                <a:solidFill>
                  <a:schemeClr val="tx1"/>
                </a:solidFill>
                <a:latin typeface="Times New Roman" pitchFamily="18" charset="0"/>
                <a:cs typeface="Times New Roman" pitchFamily="18" charset="0"/>
              </a:rPr>
              <a:t>      сохранения длящихся расходных обязательств района на уровне объемов бюджетных ассигнований 2023 года;</a:t>
            </a:r>
          </a:p>
          <a:p>
            <a:pPr algn="just"/>
            <a:r>
              <a:rPr lang="ru-RU" altLang="ru-RU" sz="1400">
                <a:solidFill>
                  <a:schemeClr val="tx1"/>
                </a:solidFill>
                <a:latin typeface="Times New Roman" pitchFamily="18" charset="0"/>
                <a:cs typeface="Times New Roman" pitchFamily="18" charset="0"/>
              </a:rPr>
              <a:t>       исключения прекращающихся расходных обязательств муниципального образования Юрьев-Польский район ограниченного срока действия;</a:t>
            </a:r>
          </a:p>
          <a:p>
            <a:pPr algn="just"/>
            <a:r>
              <a:rPr lang="ru-RU" altLang="ru-RU" sz="1400">
                <a:solidFill>
                  <a:schemeClr val="tx1"/>
                </a:solidFill>
                <a:latin typeface="Times New Roman" pitchFamily="18" charset="0"/>
                <a:cs typeface="Times New Roman" pitchFamily="18" charset="0"/>
              </a:rPr>
              <a:t>       2) объемы бюджетных ассигнований на исполнение изменения действующих расходных обязательств определены в соответствии нормативными правовыми актами муниципального образования Юрьев-Польский район, принятыми и действующими в 2021 году;</a:t>
            </a:r>
          </a:p>
          <a:p>
            <a:pPr algn="just"/>
            <a:r>
              <a:rPr lang="ru-RU" altLang="ru-RU" sz="1400">
                <a:solidFill>
                  <a:schemeClr val="tx1"/>
                </a:solidFill>
                <a:latin typeface="Times New Roman" pitchFamily="18" charset="0"/>
                <a:cs typeface="Times New Roman" pitchFamily="18" charset="0"/>
              </a:rPr>
              <a:t>       3) в составе принимаемых обязательств предусмотрены бюджетные ассигнования: </a:t>
            </a:r>
          </a:p>
          <a:p>
            <a:pPr algn="just"/>
            <a:r>
              <a:rPr lang="ru-RU" altLang="ru-RU" sz="1400">
                <a:solidFill>
                  <a:schemeClr val="tx1"/>
                </a:solidFill>
                <a:latin typeface="Times New Roman" pitchFamily="18" charset="0"/>
                <a:cs typeface="Times New Roman" pitchFamily="18" charset="0"/>
              </a:rPr>
              <a:t>       а) на повышение оплаты труда отдельных категорий работников учреждений образования и культуры до уровня целевых показателей указов Президента Российской Федерации (2012 года); </a:t>
            </a:r>
          </a:p>
          <a:p>
            <a:pPr algn="just"/>
            <a:r>
              <a:rPr lang="ru-RU" altLang="ru-RU" sz="1400">
                <a:solidFill>
                  <a:schemeClr val="tx1"/>
                </a:solidFill>
                <a:latin typeface="Times New Roman" pitchFamily="18" charset="0"/>
                <a:cs typeface="Times New Roman" pitchFamily="18" charset="0"/>
              </a:rPr>
              <a:t>       б) на индексацию на уровень не ниже инфляции с 1 января 2022 года:</a:t>
            </a:r>
          </a:p>
          <a:p>
            <a:pPr algn="just"/>
            <a:r>
              <a:rPr lang="ru-RU" altLang="ru-RU" sz="1400">
                <a:solidFill>
                  <a:schemeClr val="tx1"/>
                </a:solidFill>
                <a:latin typeface="Times New Roman" pitchFamily="18" charset="0"/>
                <a:cs typeface="Times New Roman" pitchFamily="18" charset="0"/>
              </a:rPr>
              <a:t>        - заработной платы работников, не подпадающих под действие указов Президента Российской Федерации (2012 года);</a:t>
            </a:r>
          </a:p>
          <a:p>
            <a:pPr algn="just"/>
            <a:r>
              <a:rPr lang="ru-RU" altLang="ru-RU" sz="1400">
                <a:solidFill>
                  <a:schemeClr val="tx1"/>
                </a:solidFill>
                <a:latin typeface="Times New Roman" pitchFamily="18" charset="0"/>
                <a:cs typeface="Times New Roman" pitchFamily="18" charset="0"/>
              </a:rPr>
              <a:t>       -   социальных выплат населению; </a:t>
            </a:r>
          </a:p>
          <a:p>
            <a:pPr algn="just"/>
            <a:r>
              <a:rPr lang="ru-RU" altLang="ru-RU" sz="1400">
                <a:solidFill>
                  <a:schemeClr val="tx1"/>
                </a:solidFill>
                <a:latin typeface="Times New Roman" pitchFamily="18" charset="0"/>
                <a:cs typeface="Times New Roman" pitchFamily="18" charset="0"/>
              </a:rPr>
              <a:t>       - текущих расходов в части оплаты коммунальных услуг;</a:t>
            </a:r>
          </a:p>
          <a:p>
            <a:pPr algn="just"/>
            <a:r>
              <a:rPr lang="ru-RU" altLang="ru-RU" sz="1400">
                <a:solidFill>
                  <a:schemeClr val="tx1"/>
                </a:solidFill>
                <a:latin typeface="Times New Roman" pitchFamily="18" charset="0"/>
                <a:cs typeface="Times New Roman" pitchFamily="18" charset="0"/>
              </a:rPr>
              <a:t>       в) на участие муниципального района в федеральных и национальных проектах, государственных программах субъекта;</a:t>
            </a:r>
          </a:p>
          <a:p>
            <a:pPr algn="just"/>
            <a:r>
              <a:rPr lang="ru-RU" altLang="ru-RU" sz="1400">
                <a:solidFill>
                  <a:schemeClr val="tx1"/>
                </a:solidFill>
                <a:latin typeface="Times New Roman" pitchFamily="18" charset="0"/>
                <a:cs typeface="Times New Roman" pitchFamily="18" charset="0"/>
              </a:rPr>
              <a:t>       г) на реализацию новых инфраструктурных проектов по строительству объектов социальной сферы, жилищно-коммунального и дорожного хозяйства, промышленности. </a:t>
            </a:r>
          </a:p>
          <a:p>
            <a:pPr algn="just"/>
            <a:r>
              <a:rPr lang="ru-RU" altLang="ru-RU" sz="1400">
                <a:solidFill>
                  <a:schemeClr val="tx1"/>
                </a:solidFill>
                <a:latin typeface="Times New Roman" pitchFamily="18" charset="0"/>
                <a:cs typeface="Times New Roman" pitchFamily="18" charset="0"/>
              </a:rPr>
              <a:t>       Бюджетные ассигнования на исполнение новых расходных обязательств муниципального образования Юрьев-Польский район капитального характера (строительство (реконструкция) объектов муниципальной собственности; капитальный ремонт объектов муниципальной собственности) подлежат включению в проект бюджета на 2022-2024 годы при наличии актуальной проектной документации с государственной экспертизой по состоянию на 1 августа 2021 года, при наличии отвода земельного участка под строительство; </a:t>
            </a: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Прямоугольник 1"/>
          <p:cNvSpPr>
            <a:spLocks noChangeArrowheads="1"/>
          </p:cNvSpPr>
          <p:nvPr/>
        </p:nvSpPr>
        <p:spPr bwMode="auto">
          <a:xfrm>
            <a:off x="142875" y="285750"/>
            <a:ext cx="8643938" cy="6770688"/>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4) в соответствии со </a:t>
            </a:r>
            <a:r>
              <a:rPr lang="ru-RU" altLang="ru-RU" sz="1400">
                <a:solidFill>
                  <a:schemeClr val="tx1"/>
                </a:solidFill>
                <a:latin typeface="Times New Roman" pitchFamily="18" charset="0"/>
                <a:cs typeface="Times New Roman" pitchFamily="18" charset="0"/>
                <a:hlinkClick r:id="rId2"/>
              </a:rPr>
              <a:t>статьей 184.1</a:t>
            </a:r>
            <a:r>
              <a:rPr lang="ru-RU" altLang="ru-RU" sz="1400">
                <a:solidFill>
                  <a:schemeClr val="tx1"/>
                </a:solidFill>
                <a:latin typeface="Times New Roman" pitchFamily="18" charset="0"/>
                <a:cs typeface="Times New Roman" pitchFamily="18" charset="0"/>
              </a:rPr>
              <a:t> Бюджетного кодекса Российской Федерации в составе расходов бюджета муниципального образования Юрьев-Польский район предусмотрены условно утверждаемые расходы, которые составят в 2023 году не менее 2,5% от общего объема расходов 2023 года (без учета расходов, предусмотренных за счет целевых межбюджетных трансфертов из других бюджетов), и в 2024 году - не менее 5% от общего объема расходов 2024 года (без учета расходов, предусмотренных за счет целевых межбюджетных трансфертов из других бюджетов); </a:t>
            </a:r>
          </a:p>
          <a:p>
            <a:pPr algn="just"/>
            <a:r>
              <a:rPr lang="ru-RU" altLang="ru-RU" sz="1400">
                <a:solidFill>
                  <a:schemeClr val="tx1"/>
                </a:solidFill>
                <a:latin typeface="Times New Roman" pitchFamily="18" charset="0"/>
                <a:cs typeface="Times New Roman" pitchFamily="18" charset="0"/>
              </a:rPr>
              <a:t>      5) объем бюджетных ассигнований по отношению к объему, утвержденному настоящим постановлением, может быть изменен на суммы безвозмездных поступлений из областного бюджета, бюджетов городского и сельских поселений и перераспределен между главными распорядителями средств бюджета муниципального образования Юрьев-Польский район в случае изменения их функций и полномочий.</a:t>
            </a:r>
          </a:p>
          <a:p>
            <a:pPr algn="just"/>
            <a:r>
              <a:rPr lang="ru-RU" altLang="ru-RU" sz="1400">
                <a:solidFill>
                  <a:schemeClr val="tx1"/>
                </a:solidFill>
                <a:latin typeface="Times New Roman" pitchFamily="18" charset="0"/>
                <a:cs typeface="Times New Roman" pitchFamily="18" charset="0"/>
              </a:rPr>
              <a:t>     На данном этапе составления бюджетных проектировок на 2022-2024 годы сформирован предельно допустимый в соответствии с Бюджетным кодексом Российской Федерации дефицит бюджета муниципального образования Юрьев-Польский район. Окончательное решение по размеру дефицита должно быть принято в решении Совета народных депутатов муниципального образования Юрьев-Польский район о бюджете муниципального образования Юрьев-Польский район на 2022-2024 годы, после уточнения объемов налоговых и неналоговых доходов бюджета муниципального образования Юрьев-Польский район и безвозмездных поступлений из областного бюджета и бюджетов городского и сельских поселений.</a:t>
            </a:r>
          </a:p>
          <a:p>
            <a:pPr algn="just"/>
            <a:r>
              <a:rPr lang="ru-RU" altLang="ru-RU" sz="1400">
                <a:solidFill>
                  <a:schemeClr val="tx1"/>
                </a:solidFill>
                <a:latin typeface="Times New Roman" pitchFamily="18" charset="0"/>
                <a:cs typeface="Times New Roman" pitchFamily="18" charset="0"/>
              </a:rPr>
              <a:t>Главным администраторам доходов бюджета муниципального образования Юрьев-Польский район необходимо продолжить работу по уточнению прогноза налоговых и неналоговых доходов и по привлечению дополнительных средств из областного бюджета.</a:t>
            </a:r>
          </a:p>
          <a:p>
            <a:pPr algn="just"/>
            <a:r>
              <a:rPr lang="ru-RU" altLang="ru-RU" sz="1400">
                <a:solidFill>
                  <a:schemeClr val="tx1"/>
                </a:solidFill>
                <a:latin typeface="Times New Roman" pitchFamily="18" charset="0"/>
                <a:cs typeface="Times New Roman" pitchFamily="18" charset="0"/>
              </a:rPr>
              <a:t>      Главным распорядителям средств бюджета муниципального образования Юрьев-Польский район при подготовке проектировок бюджета на 2022 год и наплановый период 2023-2024 годов:</a:t>
            </a:r>
          </a:p>
          <a:p>
            <a:pPr algn="just"/>
            <a:r>
              <a:rPr lang="ru-RU" altLang="ru-RU" sz="1400">
                <a:solidFill>
                  <a:schemeClr val="tx1"/>
                </a:solidFill>
                <a:latin typeface="Times New Roman" pitchFamily="18" charset="0"/>
                <a:cs typeface="Times New Roman" pitchFamily="18" charset="0"/>
              </a:rPr>
              <a:t>       1) в пределах доведенных бюджетных ассигнований предусмотреть в полном объеме расходы на реализацию муниципальных составляющих национальных проектов в целях достижения контрольных точек по реализации Указа Президента Российской Федерации от 7 мая 2018 г. № 204 «О национальных целях и стратегических задачах развития Российской Федерации на период до 2024 года», </a:t>
            </a:r>
            <a:r>
              <a:rPr lang="ru-RU" altLang="ru-RU" sz="1400">
                <a:solidFill>
                  <a:schemeClr val="tx1"/>
                </a:solidFill>
                <a:latin typeface="Times New Roman" pitchFamily="18" charset="0"/>
                <a:cs typeface="Times New Roman" pitchFamily="18" charset="0"/>
                <a:hlinkClick r:id="rId3"/>
              </a:rPr>
              <a:t>Указ</a:t>
            </a:r>
            <a:r>
              <a:rPr lang="ru-RU" altLang="ru-RU" sz="1400">
                <a:solidFill>
                  <a:schemeClr val="tx1"/>
                </a:solidFill>
                <a:latin typeface="Times New Roman" pitchFamily="18" charset="0"/>
                <a:cs typeface="Times New Roman" pitchFamily="18" charset="0"/>
              </a:rPr>
              <a:t>а Президента Российской Федерации от 21 июля 2020 г. № 474 «О национальных целях развития Российской Федерации на период до 2030 года»;</a:t>
            </a:r>
          </a:p>
          <a:p>
            <a:pPr algn="just"/>
            <a:r>
              <a:rPr lang="ru-RU" altLang="ru-RU" sz="1400">
                <a:solidFill>
                  <a:schemeClr val="tx1"/>
                </a:solidFill>
                <a:latin typeface="Times New Roman" pitchFamily="18" charset="0"/>
                <a:cs typeface="Times New Roman" pitchFamily="18" charset="0"/>
              </a:rPr>
              <a:t>      2) до 1 сентября 2021 года разработать новые и внести изменения в действующие муниципальные программы;</a:t>
            </a:r>
          </a:p>
          <a:p>
            <a:pPr algn="just"/>
            <a:endParaRPr lang="ru-RU" altLang="ru-RU" sz="1400">
              <a:solidFill>
                <a:schemeClr val="tx1"/>
              </a:solidFill>
              <a:latin typeface="Times New Roman" pitchFamily="18" charset="0"/>
              <a:cs typeface="Times New Roman"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Прямоугольник 1"/>
          <p:cNvSpPr>
            <a:spLocks noChangeArrowheads="1"/>
          </p:cNvSpPr>
          <p:nvPr/>
        </p:nvSpPr>
        <p:spPr bwMode="auto">
          <a:xfrm>
            <a:off x="214313" y="357188"/>
            <a:ext cx="8572500" cy="3324225"/>
          </a:xfrm>
          <a:prstGeom prst="rect">
            <a:avLst/>
          </a:prstGeom>
          <a:noFill/>
          <a:ln w="9525">
            <a:noFill/>
            <a:miter lim="800000"/>
            <a:headEnd/>
            <a:tailEnd/>
          </a:ln>
        </p:spPr>
        <p:txBody>
          <a:bodyPr>
            <a:spAutoFit/>
          </a:bodyPr>
          <a:lstStyle/>
          <a:p>
            <a:pPr algn="just"/>
            <a:r>
              <a:rPr lang="ru-RU" altLang="ru-RU" sz="1400">
                <a:solidFill>
                  <a:schemeClr val="tx1"/>
                </a:solidFill>
                <a:latin typeface="Times New Roman" pitchFamily="18" charset="0"/>
                <a:cs typeface="Times New Roman" pitchFamily="18" charset="0"/>
              </a:rPr>
              <a:t>     3) распределять бюджетные ассигнования с учетом прогнозируемых неиспользованных остатков средств на счетах подведомственных учреждений по состоянию на 1 января 2022 года;</a:t>
            </a:r>
          </a:p>
          <a:p>
            <a:pPr algn="just"/>
            <a:r>
              <a:rPr lang="ru-RU" altLang="ru-RU" sz="1400">
                <a:solidFill>
                  <a:schemeClr val="tx1"/>
                </a:solidFill>
                <a:latin typeface="Times New Roman" pitchFamily="18" charset="0"/>
                <a:cs typeface="Times New Roman" pitchFamily="18" charset="0"/>
              </a:rPr>
              <a:t>     4) включать в проект бюджета расходные обязательства по строительству объектов, имеющих по состоянию на 1 августа текущего года документы по отводу земельного участка под строительство, проектно-сметную документацию, прошедшую экспертизу;</a:t>
            </a:r>
          </a:p>
          <a:p>
            <a:pPr algn="just"/>
            <a:r>
              <a:rPr lang="ru-RU" altLang="ru-RU" sz="1400">
                <a:solidFill>
                  <a:schemeClr val="tx1"/>
                </a:solidFill>
                <a:latin typeface="Times New Roman" pitchFamily="18" charset="0"/>
                <a:cs typeface="Times New Roman" pitchFamily="18" charset="0"/>
              </a:rPr>
              <a:t>      5) подготовить в 2021 году необходимую конкурсную документацию по расходам инвестиционного характера, в том числе осуществляемым в рамках национальных проектов, для проведения контрактации расходов до 1 марта 2022 года;</a:t>
            </a:r>
          </a:p>
          <a:p>
            <a:pPr algn="just"/>
            <a:r>
              <a:rPr lang="ru-RU" altLang="ru-RU" sz="1400">
                <a:solidFill>
                  <a:schemeClr val="tx1"/>
                </a:solidFill>
                <a:latin typeface="Times New Roman" pitchFamily="18" charset="0"/>
                <a:cs typeface="Times New Roman" pitchFamily="18" charset="0"/>
              </a:rPr>
              <a:t>     6) учесть заключение муниципального казенного учреждения «Контрольно-счетный орган муниципального образования  Юрьев-Польский район» по отчету об исполнении бюджета за 2020 год.</a:t>
            </a: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endParaRPr lang="ru-RU" altLang="ru-RU" sz="1400">
              <a:solidFill>
                <a:schemeClr val="tx1"/>
              </a:solidFill>
              <a:latin typeface="Times New Roman" pitchFamily="18" charset="0"/>
              <a:cs typeface="Times New Roman" pitchFamily="18" charset="0"/>
            </a:endParaRPr>
          </a:p>
          <a:p>
            <a:pPr algn="just"/>
            <a:r>
              <a:rPr lang="ru-RU" altLang="ru-RU" sz="1400">
                <a:solidFill>
                  <a:schemeClr val="tx1"/>
                </a:solidFill>
                <a:latin typeface="Times New Roman" pitchFamily="18" charset="0"/>
                <a:cs typeface="Times New Roman" pitchFamily="18" charset="0"/>
              </a:rPr>
              <a:t/>
            </a:r>
            <a:br>
              <a:rPr lang="ru-RU" altLang="ru-RU" sz="1400">
                <a:solidFill>
                  <a:schemeClr val="tx1"/>
                </a:solidFill>
                <a:latin typeface="Times New Roman" pitchFamily="18" charset="0"/>
                <a:cs typeface="Times New Roman" pitchFamily="18" charset="0"/>
              </a:rPr>
            </a:br>
            <a:endParaRPr lang="ru-RU" altLang="ru-RU" sz="1400">
              <a:solidFill>
                <a:schemeClr val="tx1"/>
              </a:solidFill>
              <a:latin typeface="Times New Roman" pitchFamily="18" charset="0"/>
              <a:cs typeface="Times New Roman" pitchFamily="18" charset="0"/>
            </a:endParaRPr>
          </a:p>
          <a:p>
            <a:pPr algn="just"/>
            <a:endParaRPr lang="ru-RU" altLang="ru-RU" sz="1400">
              <a:solidFill>
                <a:schemeClr val="tx1"/>
              </a:solidFill>
            </a:endParaRPr>
          </a:p>
        </p:txBody>
      </p:sp>
      <p:pic>
        <p:nvPicPr>
          <p:cNvPr id="73729" name="Picture 1" descr="C:\Documents and Settings\Bydjet-01\Рабочий стол\картинки для презентации\0002-003-.jpg"/>
          <p:cNvPicPr>
            <a:picLocks noChangeAspect="1" noChangeArrowheads="1"/>
          </p:cNvPicPr>
          <p:nvPr/>
        </p:nvPicPr>
        <p:blipFill>
          <a:blip r:embed="rId2" cstate="print"/>
          <a:srcRect/>
          <a:stretch>
            <a:fillRect/>
          </a:stretch>
        </p:blipFill>
        <p:spPr bwMode="auto">
          <a:xfrm>
            <a:off x="4643438" y="3429000"/>
            <a:ext cx="3500462" cy="3048000"/>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285720" y="285728"/>
            <a:ext cx="8224838"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None/>
            </a:pPr>
            <a:r>
              <a:rPr lang="ru-RU" altLang="ru-RU" sz="2800" dirty="0">
                <a:solidFill>
                  <a:srgbClr val="7030A0"/>
                </a:solidFill>
                <a:latin typeface="Times New Roman" pitchFamily="16" charset="0"/>
                <a:cs typeface="Times New Roman" pitchFamily="16" charset="0"/>
              </a:rPr>
              <a:t/>
            </a:r>
            <a:br>
              <a:rPr lang="ru-RU" altLang="ru-RU" sz="2800" dirty="0">
                <a:solidFill>
                  <a:srgbClr val="7030A0"/>
                </a:solidFill>
                <a:latin typeface="Times New Roman" pitchFamily="16" charset="0"/>
                <a:cs typeface="Times New Roman" pitchFamily="16" charset="0"/>
              </a:rPr>
            </a:br>
            <a:endParaRPr lang="ru-RU" altLang="ru-RU" sz="2800" dirty="0" smtClean="0">
              <a:solidFill>
                <a:srgbClr val="7030A0"/>
              </a:solidFill>
              <a:latin typeface="Times New Roman" pitchFamily="16" charset="0"/>
              <a:cs typeface="Times New Roman" pitchFamily="16" charset="0"/>
            </a:endParaRPr>
          </a:p>
          <a:p>
            <a:pPr algn="ctr" eaLnBrk="1" hangingPunct="1">
              <a:spcBef>
                <a:spcPct val="0"/>
              </a:spcBef>
              <a:spcAft>
                <a:spcPct val="0"/>
              </a:spcAft>
              <a:buClrTx/>
              <a:buSzPct val="100000"/>
              <a:buNone/>
            </a:pPr>
            <a:r>
              <a:rPr lang="ru-RU" altLang="ru-RU" sz="2800" dirty="0" smtClean="0">
                <a:solidFill>
                  <a:srgbClr val="7030A0"/>
                </a:solidFill>
                <a:latin typeface="Times New Roman" pitchFamily="16" charset="0"/>
                <a:cs typeface="Times New Roman" pitchFamily="16" charset="0"/>
              </a:rPr>
              <a:t>Доходы </a:t>
            </a:r>
            <a:r>
              <a:rPr lang="ru-RU" altLang="ru-RU" sz="2800" dirty="0">
                <a:solidFill>
                  <a:srgbClr val="7030A0"/>
                </a:solidFill>
                <a:latin typeface="Times New Roman" pitchFamily="16" charset="0"/>
                <a:cs typeface="Times New Roman" pitchFamily="16" charset="0"/>
              </a:rPr>
              <a:t>бюджета муниципального образования Юрьев-Польский район </a:t>
            </a:r>
            <a:r>
              <a:rPr lang="ru-RU" altLang="ru-RU" sz="2800" dirty="0" smtClean="0">
                <a:solidFill>
                  <a:srgbClr val="7030A0"/>
                </a:solidFill>
                <a:latin typeface="Times New Roman" pitchFamily="16" charset="0"/>
                <a:cs typeface="Times New Roman" pitchFamily="16" charset="0"/>
              </a:rPr>
              <a:t>на 2022 год </a:t>
            </a:r>
            <a:r>
              <a:rPr lang="ru-RU" altLang="ru-RU" sz="2800" dirty="0">
                <a:solidFill>
                  <a:srgbClr val="7030A0"/>
                </a:solidFill>
                <a:latin typeface="Times New Roman" pitchFamily="16" charset="0"/>
                <a:cs typeface="Times New Roman" pitchFamily="16" charset="0"/>
              </a:rPr>
              <a:t>и на </a:t>
            </a:r>
            <a:endParaRPr lang="ru-RU" altLang="ru-RU" sz="2800" dirty="0" smtClean="0">
              <a:solidFill>
                <a:srgbClr val="7030A0"/>
              </a:solidFill>
              <a:latin typeface="Times New Roman" pitchFamily="16" charset="0"/>
              <a:cs typeface="Times New Roman" pitchFamily="16" charset="0"/>
            </a:endParaRPr>
          </a:p>
          <a:p>
            <a:pPr algn="ctr" eaLnBrk="1" hangingPunct="1">
              <a:spcBef>
                <a:spcPct val="0"/>
              </a:spcBef>
              <a:spcAft>
                <a:spcPct val="0"/>
              </a:spcAft>
              <a:buClrTx/>
              <a:buSzPct val="100000"/>
              <a:buNone/>
            </a:pPr>
            <a:r>
              <a:rPr lang="ru-RU" altLang="ru-RU" sz="2800" dirty="0" smtClean="0">
                <a:solidFill>
                  <a:srgbClr val="7030A0"/>
                </a:solidFill>
                <a:latin typeface="Times New Roman" pitchFamily="16" charset="0"/>
                <a:cs typeface="Times New Roman" pitchFamily="16" charset="0"/>
              </a:rPr>
              <a:t>плановый </a:t>
            </a:r>
            <a:r>
              <a:rPr lang="ru-RU" altLang="ru-RU" sz="2800" dirty="0">
                <a:solidFill>
                  <a:srgbClr val="7030A0"/>
                </a:solidFill>
                <a:latin typeface="Times New Roman" pitchFamily="16" charset="0"/>
                <a:cs typeface="Times New Roman" pitchFamily="16" charset="0"/>
              </a:rPr>
              <a:t>период </a:t>
            </a:r>
            <a:r>
              <a:rPr lang="ru-RU" altLang="ru-RU" sz="2800" dirty="0" smtClean="0">
                <a:solidFill>
                  <a:srgbClr val="7030A0"/>
                </a:solidFill>
                <a:latin typeface="Times New Roman" pitchFamily="16" charset="0"/>
                <a:cs typeface="Times New Roman" pitchFamily="16" charset="0"/>
              </a:rPr>
              <a:t>2023 </a:t>
            </a:r>
            <a:r>
              <a:rPr lang="ru-RU" altLang="ru-RU" sz="2800" dirty="0">
                <a:solidFill>
                  <a:srgbClr val="7030A0"/>
                </a:solidFill>
                <a:latin typeface="Times New Roman" pitchFamily="16" charset="0"/>
                <a:cs typeface="Times New Roman" pitchFamily="16" charset="0"/>
              </a:rPr>
              <a:t>и </a:t>
            </a:r>
            <a:r>
              <a:rPr lang="ru-RU" altLang="ru-RU" sz="2800" dirty="0" smtClean="0">
                <a:solidFill>
                  <a:srgbClr val="7030A0"/>
                </a:solidFill>
                <a:latin typeface="Times New Roman" pitchFamily="16" charset="0"/>
                <a:cs typeface="Times New Roman" pitchFamily="16" charset="0"/>
              </a:rPr>
              <a:t>2024 </a:t>
            </a:r>
            <a:r>
              <a:rPr lang="ru-RU" altLang="ru-RU" sz="2800" dirty="0">
                <a:solidFill>
                  <a:srgbClr val="7030A0"/>
                </a:solidFill>
                <a:latin typeface="Times New Roman" pitchFamily="16" charset="0"/>
                <a:cs typeface="Times New Roman" pitchFamily="16" charset="0"/>
              </a:rPr>
              <a:t>годов</a:t>
            </a:r>
            <a:br>
              <a:rPr lang="ru-RU" altLang="ru-RU" sz="2800" dirty="0">
                <a:solidFill>
                  <a:srgbClr val="7030A0"/>
                </a:solidFill>
                <a:latin typeface="Times New Roman" pitchFamily="16" charset="0"/>
                <a:cs typeface="Times New Roman" pitchFamily="16" charset="0"/>
              </a:rPr>
            </a:br>
            <a:endParaRPr lang="ru-RU" sz="2800" dirty="0"/>
          </a:p>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
            </a:r>
            <a:br>
              <a:rPr lang="ru-RU" altLang="ru-RU" sz="2800" dirty="0">
                <a:solidFill>
                  <a:srgbClr val="7030A0"/>
                </a:solidFill>
                <a:latin typeface="Times New Roman" pitchFamily="16" charset="0"/>
                <a:cs typeface="Times New Roman" pitchFamily="16" charset="0"/>
              </a:rPr>
            </a:br>
            <a:endParaRPr lang="ru-RU" altLang="ru-RU" sz="2800" dirty="0">
              <a:solidFill>
                <a:srgbClr val="7030A0"/>
              </a:solidFill>
              <a:latin typeface="Times New Roman" pitchFamily="16" charset="0"/>
              <a:cs typeface="Times New Roman" pitchFamily="16" charset="0"/>
            </a:endParaRPr>
          </a:p>
        </p:txBody>
      </p:sp>
      <p:pic>
        <p:nvPicPr>
          <p:cNvPr id="6" name="Picture 2" descr="H:\Фомина\Герб ЮП район (ходовой).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1641" y="1741191"/>
            <a:ext cx="6408712" cy="40828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2705" name="Picture 1" descr="C:\Documents and Settings\Bydjet-01\Рабочий стол\картинки для презентации\image_4596745.jpg"/>
          <p:cNvPicPr>
            <a:picLocks noChangeAspect="1" noChangeArrowheads="1"/>
          </p:cNvPicPr>
          <p:nvPr/>
        </p:nvPicPr>
        <p:blipFill>
          <a:blip r:embed="rId5"/>
          <a:srcRect/>
          <a:stretch>
            <a:fillRect/>
          </a:stretch>
        </p:blipFill>
        <p:spPr bwMode="auto">
          <a:xfrm>
            <a:off x="1285852" y="1643050"/>
            <a:ext cx="6786610" cy="428628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400050" y="1125538"/>
            <a:ext cx="8229600"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00"/>
              </a:spcBef>
              <a:spcAft>
                <a:spcPct val="0"/>
              </a:spcAft>
              <a:buClrTx/>
              <a:buSzPct val="100000"/>
              <a:buFontTx/>
              <a:buNone/>
            </a:pPr>
            <a:endParaRPr lang="ru-RU" altLang="ru-RU" sz="1600">
              <a:solidFill>
                <a:srgbClr val="073E87"/>
              </a:solidFill>
              <a:latin typeface="Candara" pitchFamily="32" charset="0"/>
            </a:endParaRPr>
          </a:p>
          <a:p>
            <a:pPr eaLnBrk="1" hangingPunct="1">
              <a:spcBef>
                <a:spcPts val="400"/>
              </a:spcBef>
              <a:spcAft>
                <a:spcPct val="0"/>
              </a:spcAft>
              <a:buClrTx/>
              <a:buSzPct val="100000"/>
              <a:buFontTx/>
              <a:buNone/>
            </a:pPr>
            <a:r>
              <a:rPr lang="ru-RU" altLang="ru-RU" sz="1600">
                <a:solidFill>
                  <a:srgbClr val="073E87"/>
                </a:solidFill>
                <a:latin typeface="Candara" pitchFamily="32" charset="0"/>
              </a:rPr>
              <a:t>                                   </a:t>
            </a:r>
          </a:p>
        </p:txBody>
      </p:sp>
      <p:sp>
        <p:nvSpPr>
          <p:cNvPr id="9219" name="Text Box 2"/>
          <p:cNvSpPr txBox="1">
            <a:spLocks noChangeArrowheads="1"/>
          </p:cNvSpPr>
          <p:nvPr/>
        </p:nvSpPr>
        <p:spPr bwMode="auto">
          <a:xfrm>
            <a:off x="901700" y="366713"/>
            <a:ext cx="7356475"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Какие этапы проходит бюджет?</a:t>
            </a:r>
          </a:p>
        </p:txBody>
      </p:sp>
      <p:sp>
        <p:nvSpPr>
          <p:cNvPr id="9220" name="AutoShape 3"/>
          <p:cNvSpPr>
            <a:spLocks noChangeArrowheads="1"/>
          </p:cNvSpPr>
          <p:nvPr/>
        </p:nvSpPr>
        <p:spPr bwMode="auto">
          <a:xfrm>
            <a:off x="457200" y="1916832"/>
            <a:ext cx="6131024" cy="576585"/>
          </a:xfrm>
          <a:prstGeom prst="round2DiagRect">
            <a:avLst/>
          </a:prstGeom>
          <a:solidFill>
            <a:srgbClr val="C7F797"/>
          </a:solidFill>
          <a:ln w="38160" cap="sq">
            <a:solidFill>
              <a:schemeClr val="tx1">
                <a:lumMod val="50000"/>
                <a:lumOff val="50000"/>
              </a:schemeClr>
            </a:solidFill>
            <a:miter lim="800000"/>
            <a:headEnd/>
            <a:tailEnd/>
          </a:ln>
          <a:scene3d>
            <a:camera prst="orthographicFront"/>
            <a:lightRig rig="chilly" dir="t"/>
          </a:scene3d>
          <a:sp3d prstMaterial="translucentPowder"/>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smtClean="0">
                <a:solidFill>
                  <a:srgbClr val="000000"/>
                </a:solidFill>
              </a:rPr>
              <a:t>Составление проекта бюджета (планирование)</a:t>
            </a:r>
          </a:p>
        </p:txBody>
      </p:sp>
      <p:sp>
        <p:nvSpPr>
          <p:cNvPr id="9221" name="AutoShape 4"/>
          <p:cNvSpPr>
            <a:spLocks noChangeArrowheads="1"/>
          </p:cNvSpPr>
          <p:nvPr/>
        </p:nvSpPr>
        <p:spPr bwMode="auto">
          <a:xfrm>
            <a:off x="423863" y="3011488"/>
            <a:ext cx="5688012" cy="677862"/>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smtClean="0">
                <a:solidFill>
                  <a:srgbClr val="000000"/>
                </a:solidFill>
              </a:rPr>
              <a:t>Рассмотрение и утверждение бюджета</a:t>
            </a:r>
          </a:p>
        </p:txBody>
      </p:sp>
      <p:sp>
        <p:nvSpPr>
          <p:cNvPr id="9222" name="AutoShape 5"/>
          <p:cNvSpPr>
            <a:spLocks noChangeArrowheads="1"/>
          </p:cNvSpPr>
          <p:nvPr/>
        </p:nvSpPr>
        <p:spPr bwMode="auto">
          <a:xfrm>
            <a:off x="406400" y="4213225"/>
            <a:ext cx="5688013" cy="722313"/>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smtClean="0">
                <a:solidFill>
                  <a:srgbClr val="000000"/>
                </a:solidFill>
              </a:rPr>
              <a:t>Исполнение бюджета</a:t>
            </a:r>
          </a:p>
        </p:txBody>
      </p:sp>
      <p:sp>
        <p:nvSpPr>
          <p:cNvPr id="9223" name="AutoShape 6"/>
          <p:cNvSpPr>
            <a:spLocks noChangeArrowheads="1"/>
          </p:cNvSpPr>
          <p:nvPr/>
        </p:nvSpPr>
        <p:spPr bwMode="auto">
          <a:xfrm>
            <a:off x="457200" y="5387975"/>
            <a:ext cx="5961063" cy="690563"/>
          </a:xfrm>
          <a:prstGeom prst="round2DiagRect">
            <a:avLst/>
          </a:prstGeom>
          <a:solidFill>
            <a:srgbClr val="C7F797"/>
          </a:solidFill>
          <a:ln w="38160" cap="sq">
            <a:solidFill>
              <a:schemeClr val="tx1">
                <a:lumMod val="50000"/>
                <a:lumOff val="50000"/>
              </a:schemeClr>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800" dirty="0" smtClean="0">
                <a:solidFill>
                  <a:srgbClr val="000000"/>
                </a:solidFill>
              </a:rPr>
              <a:t>Муниципальный финансовый контроль</a:t>
            </a:r>
          </a:p>
        </p:txBody>
      </p:sp>
      <p:pic>
        <p:nvPicPr>
          <p:cNvPr id="922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56613" y="188913"/>
            <a:ext cx="530225"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Documents and Settings\Bydjet-01\Рабочий стол\картинки для презентации\dlf4J7uXZWM.jpg"/>
          <p:cNvPicPr>
            <a:picLocks noChangeAspect="1" noChangeArrowheads="1"/>
          </p:cNvPicPr>
          <p:nvPr/>
        </p:nvPicPr>
        <p:blipFill>
          <a:blip r:embed="rId5" cstate="print"/>
          <a:srcRect/>
          <a:stretch>
            <a:fillRect/>
          </a:stretch>
        </p:blipFill>
        <p:spPr bwMode="auto">
          <a:xfrm>
            <a:off x="6429388" y="2857496"/>
            <a:ext cx="2540018" cy="1928826"/>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68313" y="404813"/>
            <a:ext cx="8229600" cy="1008062"/>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Доходы бюджета муниципального образования</a:t>
            </a:r>
          </a:p>
          <a:p>
            <a:pPr algn="ctr">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 Юрьев-Польский район на 2022 год и на плановый </a:t>
            </a:r>
          </a:p>
          <a:p>
            <a:pPr algn="ctr">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период 2023 и 2024 годов</a:t>
            </a:r>
            <a:br>
              <a:rPr lang="ru-RU" altLang="ru-RU" dirty="0">
                <a:solidFill>
                  <a:srgbClr val="7030A0"/>
                </a:solidFill>
                <a:latin typeface="Times New Roman" pitchFamily="18" charset="0"/>
                <a:cs typeface="Times New Roman" pitchFamily="18" charset="0"/>
              </a:rPr>
            </a:br>
            <a:endParaRPr lang="ru-RU" altLang="ru-RU" dirty="0">
              <a:solidFill>
                <a:srgbClr val="404040"/>
              </a:solidFill>
              <a:latin typeface="Trebuchet MS" pitchFamily="34"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7030A0"/>
              </a:solidFill>
              <a:latin typeface="Times New Roman" pitchFamily="18" charset="0"/>
              <a:cs typeface="Times New Roman" pitchFamily="18" charset="0"/>
            </a:endParaRPr>
          </a:p>
        </p:txBody>
      </p:sp>
      <p:sp>
        <p:nvSpPr>
          <p:cNvPr id="2" name="Блок-схема: узел 1"/>
          <p:cNvSpPr/>
          <p:nvPr/>
        </p:nvSpPr>
        <p:spPr>
          <a:xfrm>
            <a:off x="5364163" y="1181100"/>
            <a:ext cx="3449637" cy="1665288"/>
          </a:xfrm>
          <a:prstGeom prst="flowChartConnector">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endParaRPr lang="ru-RU" altLang="ru-RU" sz="1400" b="1" dirty="0">
              <a:solidFill>
                <a:srgbClr val="595959"/>
              </a:solidFill>
              <a:latin typeface="Times New Roman" pitchFamily="18" charset="0"/>
              <a:ea typeface="Arial Unicode MS" pitchFamily="34" charset="-128"/>
              <a:cs typeface="Times New Roman" pitchFamily="18" charset="0"/>
            </a:endParaRP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Неналоговые доходы</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2022 г. -  27465,000тыс. руб.</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2023 г. – 27668,000 тыс. руб.</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2024 г. – 27793,000 тыс. руб.</a:t>
            </a:r>
          </a:p>
          <a:p>
            <a:pPr algn="ctr">
              <a:buClr>
                <a:srgbClr val="000000"/>
              </a:buClr>
              <a:buSzPct val="100000"/>
              <a:buFont typeface="Times New Roman" pitchFamily="18" charset="0"/>
              <a:buNone/>
              <a:defRPr/>
            </a:pPr>
            <a:endParaRPr lang="ru-RU" altLang="ru-RU" sz="1400" b="1" dirty="0">
              <a:solidFill>
                <a:srgbClr val="595959"/>
              </a:solidFill>
              <a:latin typeface="Times New Roman" pitchFamily="18" charset="0"/>
              <a:ea typeface="Arial Unicode MS" pitchFamily="34" charset="-128"/>
              <a:cs typeface="Times New Roman" pitchFamily="18" charset="0"/>
            </a:endParaRPr>
          </a:p>
          <a:p>
            <a:pPr algn="ctr">
              <a:buClr>
                <a:srgbClr val="000000"/>
              </a:buClr>
              <a:buSzPct val="100000"/>
              <a:buFont typeface="Times New Roman" pitchFamily="18" charset="0"/>
              <a:buNone/>
              <a:defRPr/>
            </a:pPr>
            <a:endParaRPr lang="ru-RU" altLang="ru-RU" sz="1400" b="1" dirty="0">
              <a:solidFill>
                <a:srgbClr val="595959"/>
              </a:solidFill>
              <a:latin typeface="Times New Roman" pitchFamily="18" charset="0"/>
              <a:ea typeface="Arial Unicode MS" pitchFamily="34" charset="-128"/>
              <a:cs typeface="Times New Roman" pitchFamily="18" charset="0"/>
            </a:endParaRPr>
          </a:p>
        </p:txBody>
      </p:sp>
      <p:sp>
        <p:nvSpPr>
          <p:cNvPr id="3" name="Блок-схема: узел 2"/>
          <p:cNvSpPr/>
          <p:nvPr/>
        </p:nvSpPr>
        <p:spPr>
          <a:xfrm>
            <a:off x="250825" y="1169988"/>
            <a:ext cx="3571875" cy="1611312"/>
          </a:xfrm>
          <a:prstGeom prst="flowChartConnector">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Налоговые доходы </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2022 г. -  </a:t>
            </a:r>
            <a:r>
              <a:rPr lang="ru-RU" altLang="ru-RU" sz="1400" b="1" dirty="0" smtClean="0">
                <a:solidFill>
                  <a:srgbClr val="595959"/>
                </a:solidFill>
                <a:latin typeface="Times New Roman" pitchFamily="18" charset="0"/>
                <a:ea typeface="Arial Unicode MS" pitchFamily="34" charset="-128"/>
                <a:cs typeface="Times New Roman" pitchFamily="18" charset="0"/>
              </a:rPr>
              <a:t>225815,000тыс</a:t>
            </a:r>
            <a:r>
              <a:rPr lang="ru-RU" altLang="ru-RU" sz="1400" b="1" dirty="0">
                <a:solidFill>
                  <a:srgbClr val="595959"/>
                </a:solidFill>
                <a:latin typeface="Times New Roman" pitchFamily="18" charset="0"/>
                <a:ea typeface="Arial Unicode MS" pitchFamily="34" charset="-128"/>
                <a:cs typeface="Times New Roman" pitchFamily="18" charset="0"/>
              </a:rPr>
              <a:t>. руб.</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2023 г. – 238388,000 тыс. руб.</a:t>
            </a:r>
          </a:p>
          <a:p>
            <a:pPr algn="ctr">
              <a:buClr>
                <a:srgbClr val="000000"/>
              </a:buClr>
              <a:buSzPct val="100000"/>
              <a:buFont typeface="Times New Roman" pitchFamily="18" charset="0"/>
              <a:buNone/>
              <a:defRPr/>
            </a:pPr>
            <a:r>
              <a:rPr lang="ru-RU" altLang="ru-RU" sz="1400" b="1" dirty="0">
                <a:solidFill>
                  <a:srgbClr val="595959"/>
                </a:solidFill>
                <a:latin typeface="Times New Roman" pitchFamily="18" charset="0"/>
                <a:ea typeface="Arial Unicode MS" pitchFamily="34" charset="-128"/>
                <a:cs typeface="Times New Roman" pitchFamily="18" charset="0"/>
              </a:rPr>
              <a:t>2024 г. – 256047,000 тыс. руб.</a:t>
            </a:r>
          </a:p>
        </p:txBody>
      </p:sp>
      <p:sp>
        <p:nvSpPr>
          <p:cNvPr id="4" name="Блок-схема: узел 3"/>
          <p:cNvSpPr/>
          <p:nvPr/>
        </p:nvSpPr>
        <p:spPr>
          <a:xfrm>
            <a:off x="2627313" y="5329238"/>
            <a:ext cx="3889375" cy="1425575"/>
          </a:xfrm>
          <a:prstGeom prst="flowChartConnector">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buFont typeface="Times New Roman" pitchFamily="18" charset="0"/>
              <a:buNone/>
              <a:defRPr/>
            </a:pPr>
            <a:r>
              <a:rPr lang="ru-RU" altLang="ru-RU" sz="1400" b="1">
                <a:solidFill>
                  <a:srgbClr val="595959"/>
                </a:solidFill>
                <a:latin typeface="Candara" pitchFamily="34" charset="0"/>
                <a:ea typeface="Arial Unicode MS" pitchFamily="34" charset="-128"/>
                <a:cs typeface="Arial Unicode MS" pitchFamily="34" charset="-128"/>
              </a:rPr>
              <a:t>Безвозмездные </a:t>
            </a:r>
            <a:r>
              <a:rPr lang="ru-RU" altLang="ru-RU" sz="1400" b="1">
                <a:solidFill>
                  <a:srgbClr val="595959"/>
                </a:solidFill>
                <a:latin typeface="Times New Roman" pitchFamily="18" charset="0"/>
                <a:ea typeface="Arial Unicode MS" pitchFamily="34" charset="-128"/>
                <a:cs typeface="Times New Roman" pitchFamily="18" charset="0"/>
              </a:rPr>
              <a:t>поступления</a:t>
            </a:r>
          </a:p>
          <a:p>
            <a:pPr algn="ctr">
              <a:buClr>
                <a:srgbClr val="000000"/>
              </a:buClr>
              <a:buSzPct val="100000"/>
              <a:buFont typeface="Times New Roman" pitchFamily="18" charset="0"/>
              <a:buNone/>
              <a:defRPr/>
            </a:pPr>
            <a:r>
              <a:rPr lang="ru-RU" altLang="ru-RU" sz="1400" b="1">
                <a:solidFill>
                  <a:srgbClr val="595959"/>
                </a:solidFill>
                <a:latin typeface="Candara" pitchFamily="34" charset="0"/>
                <a:ea typeface="Arial Unicode MS" pitchFamily="34" charset="-128"/>
                <a:cs typeface="Arial Unicode MS" pitchFamily="34" charset="-128"/>
              </a:rPr>
              <a:t> </a:t>
            </a:r>
            <a:r>
              <a:rPr lang="ru-RU" altLang="ru-RU" sz="1400" b="1">
                <a:solidFill>
                  <a:srgbClr val="595959"/>
                </a:solidFill>
                <a:latin typeface="Times New Roman" pitchFamily="18" charset="0"/>
                <a:ea typeface="Arial Unicode MS" pitchFamily="34" charset="-128"/>
                <a:cs typeface="Times New Roman" pitchFamily="18" charset="0"/>
              </a:rPr>
              <a:t>2022 г. -  723382,695 тыс. руб.</a:t>
            </a:r>
          </a:p>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2023 г. –  695095,829 тыс. руб.</a:t>
            </a:r>
          </a:p>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2024 г. – 749298,829 тыс. руб.</a:t>
            </a:r>
          </a:p>
        </p:txBody>
      </p:sp>
      <p:sp>
        <p:nvSpPr>
          <p:cNvPr id="18" name="Овал 17"/>
          <p:cNvSpPr/>
          <p:nvPr/>
        </p:nvSpPr>
        <p:spPr>
          <a:xfrm>
            <a:off x="2603500" y="3079750"/>
            <a:ext cx="3959225" cy="1730375"/>
          </a:xfrm>
          <a:prstGeom prst="ellipse">
            <a:avLst/>
          </a:prstGeom>
          <a:solidFill>
            <a:srgbClr val="5EA74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Доходы бюджета</a:t>
            </a:r>
          </a:p>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2022 г. -  976662,695 тыс. руб.</a:t>
            </a:r>
          </a:p>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2023 г. – 961151,829 тыс. руб.</a:t>
            </a:r>
          </a:p>
          <a:p>
            <a:pPr algn="ctr">
              <a:buClr>
                <a:srgbClr val="000000"/>
              </a:buClr>
              <a:buSzPct val="100000"/>
              <a:buFont typeface="Times New Roman" pitchFamily="18" charset="0"/>
              <a:buNone/>
              <a:defRPr/>
            </a:pPr>
            <a:r>
              <a:rPr lang="ru-RU" altLang="ru-RU" sz="1400" b="1">
                <a:solidFill>
                  <a:srgbClr val="595959"/>
                </a:solidFill>
                <a:latin typeface="Times New Roman" pitchFamily="18" charset="0"/>
                <a:ea typeface="Arial Unicode MS" pitchFamily="34" charset="-128"/>
                <a:cs typeface="Times New Roman" pitchFamily="18" charset="0"/>
              </a:rPr>
              <a:t>2024 г. – 1033138,829 тыс. руб.</a:t>
            </a:r>
          </a:p>
          <a:p>
            <a:pPr algn="ctr">
              <a:buClr>
                <a:srgbClr val="000000"/>
              </a:buClr>
              <a:buSzPct val="100000"/>
              <a:buFont typeface="Times New Roman" pitchFamily="18" charset="0"/>
              <a:buNone/>
              <a:defRPr/>
            </a:pPr>
            <a:endParaRPr lang="ru-RU" altLang="ru-RU" sz="1400" b="1">
              <a:solidFill>
                <a:srgbClr val="595959"/>
              </a:solidFill>
              <a:latin typeface="Times New Roman" pitchFamily="18" charset="0"/>
              <a:ea typeface="Arial Unicode MS" pitchFamily="34" charset="-128"/>
              <a:cs typeface="Times New Roman" pitchFamily="18" charset="0"/>
            </a:endParaRPr>
          </a:p>
        </p:txBody>
      </p:sp>
      <p:sp>
        <p:nvSpPr>
          <p:cNvPr id="40974" name="Стрелка вверх 40973"/>
          <p:cNvSpPr/>
          <p:nvPr/>
        </p:nvSpPr>
        <p:spPr>
          <a:xfrm>
            <a:off x="3221754" y="2537479"/>
            <a:ext cx="364339" cy="720080"/>
          </a:xfrm>
          <a:prstGeom prst="upArrow">
            <a:avLst>
              <a:gd name="adj1" fmla="val 26474"/>
              <a:gd name="adj2" fmla="val 50000"/>
            </a:avLst>
          </a:prstGeom>
          <a:scene3d>
            <a:camera prst="orthographicFront">
              <a:rot lat="0" lon="0" rev="3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6" charset="0"/>
              <a:buNone/>
              <a:defRPr/>
            </a:pPr>
            <a:endParaRPr lang="ru-RU"/>
          </a:p>
        </p:txBody>
      </p:sp>
      <p:sp>
        <p:nvSpPr>
          <p:cNvPr id="40975" name="Стрелка вправо 40974"/>
          <p:cNvSpPr/>
          <p:nvPr/>
        </p:nvSpPr>
        <p:spPr>
          <a:xfrm>
            <a:off x="5911399" y="2972909"/>
            <a:ext cx="648072" cy="213613"/>
          </a:xfrm>
          <a:prstGeom prst="rightArrow">
            <a:avLst/>
          </a:prstGeom>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6" charset="0"/>
              <a:buNone/>
              <a:defRPr/>
            </a:pPr>
            <a:endParaRPr lang="ru-RU"/>
          </a:p>
        </p:txBody>
      </p:sp>
      <p:pic>
        <p:nvPicPr>
          <p:cNvPr id="58377" name="Picture 2" descr="H:\Фомина\Герб ЮП район (ходовой).png"/>
          <p:cNvPicPr>
            <a:picLocks noChangeAspect="1" noChangeArrowheads="1"/>
          </p:cNvPicPr>
          <p:nvPr/>
        </p:nvPicPr>
        <p:blipFill>
          <a:blip r:embed="rId3"/>
          <a:srcRect/>
          <a:stretch>
            <a:fillRect/>
          </a:stretch>
        </p:blipFill>
        <p:spPr bwMode="auto">
          <a:xfrm>
            <a:off x="8172450" y="104775"/>
            <a:ext cx="852488" cy="1065213"/>
          </a:xfrm>
          <a:prstGeom prst="rect">
            <a:avLst/>
          </a:prstGeom>
          <a:noFill/>
          <a:ln w="9525">
            <a:noFill/>
            <a:miter lim="800000"/>
            <a:headEnd/>
            <a:tailEnd/>
          </a:ln>
        </p:spPr>
      </p:pic>
      <p:sp>
        <p:nvSpPr>
          <p:cNvPr id="11" name="Стрелка вниз 10"/>
          <p:cNvSpPr/>
          <p:nvPr/>
        </p:nvSpPr>
        <p:spPr>
          <a:xfrm>
            <a:off x="4445000" y="4810125"/>
            <a:ext cx="276225" cy="519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6" charset="0"/>
              <a:buNone/>
              <a:defRPr/>
            </a:pPr>
            <a:endParaRPr lang="ru-RU"/>
          </a:p>
        </p:txBody>
      </p:sp>
      <p:pic>
        <p:nvPicPr>
          <p:cNvPr id="58379" name="Picture 11" descr="C:\Documents and Settings\Bydjet-01\Рабочий стол\NzpnBHE3tPk.jpg"/>
          <p:cNvPicPr>
            <a:picLocks noChangeAspect="1" noChangeArrowheads="1"/>
          </p:cNvPicPr>
          <p:nvPr/>
        </p:nvPicPr>
        <p:blipFill>
          <a:blip r:embed="rId4"/>
          <a:srcRect/>
          <a:stretch>
            <a:fillRect/>
          </a:stretch>
        </p:blipFill>
        <p:spPr bwMode="auto">
          <a:xfrm>
            <a:off x="142875" y="4429125"/>
            <a:ext cx="2428875" cy="2286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Диаграмма 1"/>
          <p:cNvGraphicFramePr>
            <a:graphicFrameLocks/>
          </p:cNvGraphicFramePr>
          <p:nvPr/>
        </p:nvGraphicFramePr>
        <p:xfrm>
          <a:off x="-33338" y="760413"/>
          <a:ext cx="9067801" cy="6097587"/>
        </p:xfrm>
        <a:graphic>
          <a:graphicData uri="http://schemas.openxmlformats.org/presentationml/2006/ole">
            <p:oleObj spid="_x0000_s3074" r:id="rId3" imgW="9065538" imgH="6096528" progId="Excel.Sheet.8">
              <p:embed/>
            </p:oleObj>
          </a:graphicData>
        </a:graphic>
      </p:graphicFrame>
      <p:sp>
        <p:nvSpPr>
          <p:cNvPr id="2053" name="Прямоугольник 2"/>
          <p:cNvSpPr>
            <a:spLocks noChangeArrowheads="1"/>
          </p:cNvSpPr>
          <p:nvPr/>
        </p:nvSpPr>
        <p:spPr bwMode="auto">
          <a:xfrm>
            <a:off x="468313" y="115888"/>
            <a:ext cx="8351837" cy="677862"/>
          </a:xfrm>
          <a:prstGeom prst="rect">
            <a:avLst/>
          </a:prstGeom>
          <a:noFill/>
          <a:ln w="9525">
            <a:noFill/>
            <a:miter lim="800000"/>
            <a:headEnd/>
            <a:tailEnd/>
          </a:ln>
        </p:spPr>
        <p:txBody>
          <a:bodyPr>
            <a:spAutoFit/>
          </a:bodyPr>
          <a:lstStyle/>
          <a:p>
            <a:pPr algn="ctr">
              <a:buSzPct val="100000"/>
              <a:buFont typeface="Times New Roman" pitchFamily="18" charset="0"/>
              <a:buNone/>
            </a:pPr>
            <a:r>
              <a:rPr lang="ru-RU" altLang="ru-RU" dirty="0">
                <a:solidFill>
                  <a:srgbClr val="7030A0"/>
                </a:solidFill>
                <a:latin typeface="Times New Roman" pitchFamily="18" charset="0"/>
                <a:cs typeface="Times New Roman" pitchFamily="18" charset="0"/>
              </a:rPr>
              <a:t>Структура налоговых доходов местного бюджета </a:t>
            </a:r>
            <a:r>
              <a:rPr lang="ru-RU" altLang="ru-RU" sz="1800" dirty="0">
                <a:solidFill>
                  <a:srgbClr val="7030A0"/>
                </a:solidFill>
                <a:latin typeface="Times New Roman" pitchFamily="18" charset="0"/>
                <a:cs typeface="Times New Roman" pitchFamily="18" charset="0"/>
              </a:rPr>
              <a:t>на 2022 год</a:t>
            </a:r>
          </a:p>
          <a:p>
            <a:pPr algn="ctr">
              <a:buSzPct val="100000"/>
              <a:buFont typeface="Times New Roman" pitchFamily="18" charset="0"/>
              <a:buNone/>
            </a:pPr>
            <a:r>
              <a:rPr lang="ru-RU" altLang="ru-RU" sz="1800" dirty="0">
                <a:solidFill>
                  <a:srgbClr val="7030A0"/>
                </a:solidFill>
                <a:latin typeface="Times New Roman" pitchFamily="18" charset="0"/>
                <a:cs typeface="Times New Roman" pitchFamily="18" charset="0"/>
              </a:rPr>
              <a:t> и на плановый период 2023 и 2024 годов (тыс. рублей)</a:t>
            </a:r>
          </a:p>
        </p:txBody>
      </p:sp>
      <p:pic>
        <p:nvPicPr>
          <p:cNvPr id="2054" name="Picture 2" descr="H:\Фомина\Герб ЮП район (ходовой).png"/>
          <p:cNvPicPr>
            <a:picLocks noChangeAspect="1" noChangeArrowheads="1"/>
          </p:cNvPicPr>
          <p:nvPr/>
        </p:nvPicPr>
        <p:blipFill>
          <a:blip r:embed="rId4"/>
          <a:srcRect/>
          <a:stretch>
            <a:fillRect/>
          </a:stretch>
        </p:blipFill>
        <p:spPr bwMode="auto">
          <a:xfrm>
            <a:off x="8408988" y="28575"/>
            <a:ext cx="709612" cy="884238"/>
          </a:xfrm>
          <a:prstGeom prst="rect">
            <a:avLst/>
          </a:prstGeom>
          <a:noFill/>
          <a:ln w="9525">
            <a:noFill/>
            <a:miter lim="800000"/>
            <a:headEnd/>
            <a:tailEnd/>
          </a:ln>
        </p:spPr>
      </p:pic>
      <p:graphicFrame>
        <p:nvGraphicFramePr>
          <p:cNvPr id="2051" name="Диаграмма 4"/>
          <p:cNvGraphicFramePr>
            <a:graphicFrameLocks/>
          </p:cNvGraphicFramePr>
          <p:nvPr/>
        </p:nvGraphicFramePr>
        <p:xfrm>
          <a:off x="2900363" y="1916113"/>
          <a:ext cx="3486150" cy="4435475"/>
        </p:xfrm>
        <a:graphic>
          <a:graphicData uri="http://schemas.openxmlformats.org/presentationml/2006/ole">
            <p:oleObj spid="_x0000_s3075" r:id="rId5" imgW="3487214" imgH="4438273" progId="Excel.Sheet.8">
              <p:embed/>
            </p:oleObj>
          </a:graphicData>
        </a:graphic>
      </p:graphicFrame>
      <p:graphicFrame>
        <p:nvGraphicFramePr>
          <p:cNvPr id="2052" name="Диаграмма 5"/>
          <p:cNvGraphicFramePr>
            <a:graphicFrameLocks/>
          </p:cNvGraphicFramePr>
          <p:nvPr/>
        </p:nvGraphicFramePr>
        <p:xfrm>
          <a:off x="142875" y="3983038"/>
          <a:ext cx="3665538" cy="2925762"/>
        </p:xfrm>
        <a:graphic>
          <a:graphicData uri="http://schemas.openxmlformats.org/presentationml/2006/ole">
            <p:oleObj spid="_x0000_s3076" r:id="rId6" imgW="3670110" imgH="2926334" progId="Excel.Sheet.8">
              <p:embed/>
            </p:oleObj>
          </a:graphicData>
        </a:graphic>
      </p:graphicFrame>
      <p:sp>
        <p:nvSpPr>
          <p:cNvPr id="8" name="Скругленный прямоугольник 7"/>
          <p:cNvSpPr/>
          <p:nvPr/>
        </p:nvSpPr>
        <p:spPr>
          <a:xfrm>
            <a:off x="3132138" y="900113"/>
            <a:ext cx="1368425" cy="858837"/>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SzPct val="100000"/>
              <a:buFont typeface="Times New Roman" pitchFamily="18" charset="0"/>
              <a:buNone/>
              <a:defRPr/>
            </a:pPr>
            <a:r>
              <a:rPr lang="ru-RU" altLang="ru-RU" sz="1800" dirty="0">
                <a:solidFill>
                  <a:schemeClr val="tx1"/>
                </a:solidFill>
                <a:latin typeface="Times New Roman" pitchFamily="18" charset="0"/>
                <a:ea typeface="Arial Unicode MS" pitchFamily="34" charset="-128"/>
                <a:cs typeface="Times New Roman" pitchFamily="18" charset="0"/>
              </a:rPr>
              <a:t>2022</a:t>
            </a:r>
            <a:r>
              <a:rPr lang="ru-RU" altLang="ru-RU" sz="1800" dirty="0">
                <a:solidFill>
                  <a:srgbClr val="FFFFFF"/>
                </a:solidFill>
                <a:latin typeface="Times New Roman" pitchFamily="18" charset="0"/>
                <a:ea typeface="Arial Unicode MS" pitchFamily="34" charset="-128"/>
                <a:cs typeface="Times New Roman" pitchFamily="18" charset="0"/>
              </a:rPr>
              <a:t> </a:t>
            </a:r>
            <a:r>
              <a:rPr lang="ru-RU" altLang="ru-RU" sz="1800" dirty="0">
                <a:solidFill>
                  <a:schemeClr val="tx1"/>
                </a:solidFill>
                <a:latin typeface="Times New Roman" pitchFamily="18" charset="0"/>
                <a:ea typeface="Arial Unicode MS" pitchFamily="34" charset="-128"/>
                <a:cs typeface="Times New Roman" pitchFamily="18" charset="0"/>
              </a:rPr>
              <a:t>год</a:t>
            </a:r>
          </a:p>
          <a:p>
            <a:pPr algn="ctr">
              <a:buClr>
                <a:srgbClr val="000000"/>
              </a:buClr>
              <a:buSzPct val="100000"/>
              <a:buFont typeface="Times New Roman" pitchFamily="18" charset="0"/>
              <a:buNone/>
              <a:defRPr/>
            </a:pPr>
            <a:r>
              <a:rPr lang="ru-RU" altLang="ru-RU" sz="1800" dirty="0">
                <a:solidFill>
                  <a:schemeClr val="tx1"/>
                </a:solidFill>
                <a:latin typeface="Times New Roman" pitchFamily="18" charset="0"/>
                <a:ea typeface="Arial Unicode MS" pitchFamily="34" charset="-128"/>
                <a:cs typeface="Times New Roman" pitchFamily="18" charset="0"/>
              </a:rPr>
              <a:t>225815 тыс. руб</a:t>
            </a:r>
            <a:r>
              <a:rPr lang="ru-RU" altLang="ru-RU" sz="1800" dirty="0">
                <a:solidFill>
                  <a:schemeClr val="tx1"/>
                </a:solidFill>
                <a:ea typeface="Arial Unicode MS" pitchFamily="34" charset="-128"/>
                <a:cs typeface="Arial Unicode MS" pitchFamily="34" charset="-128"/>
              </a:rPr>
              <a:t>.</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Диаграмма 1"/>
          <p:cNvGraphicFramePr>
            <a:graphicFrameLocks/>
          </p:cNvGraphicFramePr>
          <p:nvPr/>
        </p:nvGraphicFramePr>
        <p:xfrm>
          <a:off x="273050" y="846138"/>
          <a:ext cx="8670925" cy="5370512"/>
        </p:xfrm>
        <a:graphic>
          <a:graphicData uri="http://schemas.openxmlformats.org/presentationml/2006/ole">
            <p:oleObj spid="_x0000_s4098" r:id="rId3" imgW="8669263" imgH="5371041" progId="Excel.Sheet.8">
              <p:embed/>
            </p:oleObj>
          </a:graphicData>
        </a:graphic>
      </p:graphicFrame>
      <p:sp>
        <p:nvSpPr>
          <p:cNvPr id="3077" name="Прямоугольник 2"/>
          <p:cNvSpPr>
            <a:spLocks noChangeArrowheads="1"/>
          </p:cNvSpPr>
          <p:nvPr/>
        </p:nvSpPr>
        <p:spPr bwMode="auto">
          <a:xfrm>
            <a:off x="395288" y="188913"/>
            <a:ext cx="8497887" cy="708025"/>
          </a:xfrm>
          <a:prstGeom prst="rect">
            <a:avLst/>
          </a:prstGeom>
          <a:noFill/>
          <a:ln w="9525">
            <a:noFill/>
            <a:miter lim="800000"/>
            <a:headEnd/>
            <a:tailEnd/>
          </a:ln>
        </p:spPr>
        <p:txBody>
          <a:bodyPr>
            <a:spAutoFit/>
          </a:bodyPr>
          <a:lstStyle/>
          <a:p>
            <a:pPr algn="ctr">
              <a:buSzPct val="100000"/>
              <a:buFont typeface="Times New Roman" pitchFamily="18" charset="0"/>
              <a:buNone/>
            </a:pPr>
            <a:r>
              <a:rPr lang="ru-RU" altLang="ru-RU" dirty="0">
                <a:solidFill>
                  <a:srgbClr val="7030A0"/>
                </a:solidFill>
                <a:latin typeface="Times New Roman" pitchFamily="18" charset="0"/>
                <a:cs typeface="Times New Roman" pitchFamily="18" charset="0"/>
              </a:rPr>
              <a:t>Структура неналоговых доходов местного бюджета на 2022 год</a:t>
            </a:r>
          </a:p>
          <a:p>
            <a:pPr algn="ctr">
              <a:buSzPct val="100000"/>
              <a:buFont typeface="Times New Roman" pitchFamily="18" charset="0"/>
              <a:buNone/>
            </a:pPr>
            <a:r>
              <a:rPr lang="ru-RU" altLang="ru-RU" dirty="0">
                <a:solidFill>
                  <a:srgbClr val="7030A0"/>
                </a:solidFill>
                <a:latin typeface="Times New Roman" pitchFamily="18" charset="0"/>
                <a:cs typeface="Times New Roman" pitchFamily="18" charset="0"/>
              </a:rPr>
              <a:t> и на плановый период 2023 и 2024 годов (тыс. рублей)</a:t>
            </a:r>
          </a:p>
        </p:txBody>
      </p:sp>
      <p:pic>
        <p:nvPicPr>
          <p:cNvPr id="3078"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graphicFrame>
        <p:nvGraphicFramePr>
          <p:cNvPr id="3075" name="Диаграмма 4"/>
          <p:cNvGraphicFramePr>
            <a:graphicFrameLocks/>
          </p:cNvGraphicFramePr>
          <p:nvPr/>
        </p:nvGraphicFramePr>
        <p:xfrm>
          <a:off x="2360613" y="2009775"/>
          <a:ext cx="3846512" cy="3270250"/>
        </p:xfrm>
        <a:graphic>
          <a:graphicData uri="http://schemas.openxmlformats.org/presentationml/2006/ole">
            <p:oleObj spid="_x0000_s4099" r:id="rId5" imgW="3846909" imgH="3267739" progId="Excel.Sheet.8">
              <p:embed/>
            </p:oleObj>
          </a:graphicData>
        </a:graphic>
      </p:graphicFrame>
      <p:graphicFrame>
        <p:nvGraphicFramePr>
          <p:cNvPr id="3076" name="Диаграмма 5"/>
          <p:cNvGraphicFramePr>
            <a:graphicFrameLocks/>
          </p:cNvGraphicFramePr>
          <p:nvPr/>
        </p:nvGraphicFramePr>
        <p:xfrm>
          <a:off x="0" y="3789363"/>
          <a:ext cx="3990975" cy="3168650"/>
        </p:xfrm>
        <a:graphic>
          <a:graphicData uri="http://schemas.openxmlformats.org/presentationml/2006/ole">
            <p:oleObj spid="_x0000_s4100" r:id="rId6" imgW="3993226" imgH="3164098" progId="Excel.Sheet.8">
              <p:embed/>
            </p:oleObj>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Прямоугольник 2"/>
          <p:cNvSpPr>
            <a:spLocks noChangeArrowheads="1"/>
          </p:cNvSpPr>
          <p:nvPr/>
        </p:nvSpPr>
        <p:spPr bwMode="auto">
          <a:xfrm>
            <a:off x="250825" y="260350"/>
            <a:ext cx="8642350" cy="1354217"/>
          </a:xfrm>
          <a:prstGeom prst="rect">
            <a:avLst/>
          </a:prstGeom>
          <a:noFill/>
          <a:ln w="9525">
            <a:noFill/>
            <a:miter lim="800000"/>
            <a:headEnd/>
            <a:tailEnd/>
          </a:ln>
        </p:spPr>
        <p:txBody>
          <a:bodyPr>
            <a:spAutoFit/>
          </a:bodyPr>
          <a:lstStyle/>
          <a:p>
            <a:pPr algn="ctr">
              <a:buClr>
                <a:srgbClr val="000000"/>
              </a:buClr>
              <a:buSzPct val="100000"/>
              <a:buFont typeface="Times New Roman" pitchFamily="18" charset="0"/>
              <a:buNone/>
            </a:pPr>
            <a:r>
              <a:rPr lang="ru-RU" altLang="ru-RU" dirty="0">
                <a:solidFill>
                  <a:srgbClr val="7030A0"/>
                </a:solidFill>
                <a:latin typeface="Times New Roman" pitchFamily="18" charset="0"/>
                <a:cs typeface="Times New Roman" pitchFamily="18" charset="0"/>
              </a:rPr>
              <a:t>Структура безвозмездных поступлений в бюджет </a:t>
            </a:r>
          </a:p>
          <a:p>
            <a:pPr algn="ctr">
              <a:buClr>
                <a:srgbClr val="000000"/>
              </a:buClr>
              <a:buSzPct val="100000"/>
              <a:buFont typeface="Times New Roman" pitchFamily="18" charset="0"/>
              <a:buNone/>
            </a:pPr>
            <a:r>
              <a:rPr lang="ru-RU" altLang="ru-RU" dirty="0">
                <a:solidFill>
                  <a:srgbClr val="7030A0"/>
                </a:solidFill>
                <a:latin typeface="Times New Roman" pitchFamily="18" charset="0"/>
                <a:cs typeface="Times New Roman" pitchFamily="18" charset="0"/>
              </a:rPr>
              <a:t>муниципального образования Юрьев-Польский район </a:t>
            </a:r>
          </a:p>
          <a:p>
            <a:pPr algn="ctr">
              <a:buClr>
                <a:srgbClr val="000000"/>
              </a:buClr>
              <a:buSzPct val="100000"/>
              <a:buFont typeface="Times New Roman" pitchFamily="18" charset="0"/>
              <a:buNone/>
            </a:pPr>
            <a:r>
              <a:rPr lang="ru-RU" altLang="ru-RU" dirty="0">
                <a:solidFill>
                  <a:srgbClr val="7030A0"/>
                </a:solidFill>
                <a:latin typeface="Times New Roman" pitchFamily="18" charset="0"/>
                <a:cs typeface="Times New Roman" pitchFamily="18" charset="0"/>
              </a:rPr>
              <a:t>на 2022 год и на плановый период 2023 и 2024 годов</a:t>
            </a:r>
            <a:r>
              <a:rPr lang="ru-RU" altLang="ru-RU" sz="2200" dirty="0">
                <a:solidFill>
                  <a:srgbClr val="7030A0"/>
                </a:solidFill>
                <a:latin typeface="Times New Roman" pitchFamily="18" charset="0"/>
                <a:cs typeface="Times New Roman" pitchFamily="18" charset="0"/>
              </a:rPr>
              <a:t/>
            </a:r>
            <a:br>
              <a:rPr lang="ru-RU" altLang="ru-RU" sz="2200" dirty="0">
                <a:solidFill>
                  <a:srgbClr val="7030A0"/>
                </a:solidFill>
                <a:latin typeface="Times New Roman" pitchFamily="18" charset="0"/>
                <a:cs typeface="Times New Roman" pitchFamily="18" charset="0"/>
              </a:rPr>
            </a:br>
            <a:endParaRPr lang="ru-RU" altLang="ru-RU" sz="2200" dirty="0"/>
          </a:p>
        </p:txBody>
      </p:sp>
      <p:graphicFrame>
        <p:nvGraphicFramePr>
          <p:cNvPr id="4098" name="Диаграмма 3"/>
          <p:cNvGraphicFramePr>
            <a:graphicFrameLocks/>
          </p:cNvGraphicFramePr>
          <p:nvPr/>
        </p:nvGraphicFramePr>
        <p:xfrm>
          <a:off x="-277813" y="1119188"/>
          <a:ext cx="9353551" cy="5618162"/>
        </p:xfrm>
        <a:graphic>
          <a:graphicData uri="http://schemas.openxmlformats.org/presentationml/2006/ole">
            <p:oleObj spid="_x0000_s5122" r:id="rId3" imgW="9358171" imgH="5614903" progId="Excel.Sheet.8">
              <p:embed/>
            </p:oleObj>
          </a:graphicData>
        </a:graphic>
      </p:graphicFrame>
      <p:pic>
        <p:nvPicPr>
          <p:cNvPr id="4100"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457200" y="338138"/>
            <a:ext cx="8224838"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800" dirty="0">
                <a:solidFill>
                  <a:srgbClr val="7030A0"/>
                </a:solidFill>
                <a:latin typeface="Times New Roman" pitchFamily="16" charset="0"/>
                <a:cs typeface="Times New Roman" pitchFamily="16" charset="0"/>
              </a:rPr>
              <a:t>Расходы бюджета муниципального </a:t>
            </a:r>
            <a:endParaRPr lang="ru-RU" altLang="ru-RU" sz="2800" dirty="0" smtClean="0">
              <a:solidFill>
                <a:srgbClr val="7030A0"/>
              </a:solidFill>
              <a:latin typeface="Times New Roman" pitchFamily="16" charset="0"/>
              <a:cs typeface="Times New Roman" pitchFamily="16" charset="0"/>
            </a:endParaRPr>
          </a:p>
          <a:p>
            <a:pPr algn="ctr" eaLnBrk="1" hangingPunct="1">
              <a:spcBef>
                <a:spcPct val="0"/>
              </a:spcBef>
              <a:spcAft>
                <a:spcPct val="0"/>
              </a:spcAft>
              <a:buClrTx/>
              <a:buSzPct val="100000"/>
              <a:buFontTx/>
              <a:buNone/>
            </a:pPr>
            <a:r>
              <a:rPr lang="ru-RU" altLang="ru-RU" sz="2800" dirty="0" smtClean="0">
                <a:solidFill>
                  <a:srgbClr val="7030A0"/>
                </a:solidFill>
                <a:latin typeface="Times New Roman" pitchFamily="16" charset="0"/>
                <a:cs typeface="Times New Roman" pitchFamily="16" charset="0"/>
              </a:rPr>
              <a:t>образования Юрьев-Польский район</a:t>
            </a:r>
            <a:r>
              <a:rPr lang="ru-RU" altLang="ru-RU" sz="2800" dirty="0">
                <a:solidFill>
                  <a:srgbClr val="7030A0"/>
                </a:solidFill>
                <a:latin typeface="Times New Roman" pitchFamily="16" charset="0"/>
                <a:cs typeface="Times New Roman" pitchFamily="16" charset="0"/>
              </a:rPr>
              <a:t> </a:t>
            </a:r>
            <a:endParaRPr lang="ru-RU" altLang="ru-RU" sz="2800" dirty="0" smtClean="0">
              <a:solidFill>
                <a:srgbClr val="7030A0"/>
              </a:solidFill>
              <a:latin typeface="Times New Roman" pitchFamily="16" charset="0"/>
              <a:cs typeface="Times New Roman" pitchFamily="16" charset="0"/>
            </a:endParaRPr>
          </a:p>
          <a:p>
            <a:pPr algn="ctr" eaLnBrk="1" hangingPunct="1">
              <a:spcBef>
                <a:spcPct val="0"/>
              </a:spcBef>
              <a:spcAft>
                <a:spcPct val="0"/>
              </a:spcAft>
              <a:buClrTx/>
              <a:buSzPct val="100000"/>
              <a:buFontTx/>
              <a:buNone/>
            </a:pPr>
            <a:r>
              <a:rPr lang="ru-RU" altLang="ru-RU" sz="2800" dirty="0" smtClean="0">
                <a:solidFill>
                  <a:srgbClr val="7030A0"/>
                </a:solidFill>
                <a:latin typeface="Times New Roman" pitchFamily="16" charset="0"/>
                <a:cs typeface="Times New Roman" pitchFamily="16" charset="0"/>
              </a:rPr>
              <a:t>на 2022 год </a:t>
            </a:r>
            <a:r>
              <a:rPr lang="ru-RU" altLang="ru-RU" sz="2800" dirty="0">
                <a:solidFill>
                  <a:srgbClr val="7030A0"/>
                </a:solidFill>
                <a:latin typeface="Times New Roman" pitchFamily="16" charset="0"/>
                <a:cs typeface="Times New Roman" pitchFamily="16" charset="0"/>
              </a:rPr>
              <a:t>и на плановый период </a:t>
            </a:r>
            <a:r>
              <a:rPr lang="ru-RU" altLang="ru-RU" sz="2800" dirty="0" smtClean="0">
                <a:solidFill>
                  <a:srgbClr val="7030A0"/>
                </a:solidFill>
                <a:latin typeface="Times New Roman" pitchFamily="16" charset="0"/>
                <a:cs typeface="Times New Roman" pitchFamily="16" charset="0"/>
              </a:rPr>
              <a:t>2023 </a:t>
            </a:r>
            <a:r>
              <a:rPr lang="ru-RU" altLang="ru-RU" sz="2800" dirty="0">
                <a:solidFill>
                  <a:srgbClr val="7030A0"/>
                </a:solidFill>
                <a:latin typeface="Times New Roman" pitchFamily="16" charset="0"/>
                <a:cs typeface="Times New Roman" pitchFamily="16" charset="0"/>
              </a:rPr>
              <a:t>и </a:t>
            </a:r>
            <a:r>
              <a:rPr lang="ru-RU" altLang="ru-RU" sz="2800" dirty="0" smtClean="0">
                <a:solidFill>
                  <a:srgbClr val="7030A0"/>
                </a:solidFill>
                <a:latin typeface="Times New Roman" pitchFamily="16" charset="0"/>
                <a:cs typeface="Times New Roman" pitchFamily="16" charset="0"/>
              </a:rPr>
              <a:t>2024 </a:t>
            </a:r>
            <a:r>
              <a:rPr lang="ru-RU" altLang="ru-RU" sz="2800" dirty="0">
                <a:solidFill>
                  <a:srgbClr val="7030A0"/>
                </a:solidFill>
                <a:latin typeface="Times New Roman" pitchFamily="16" charset="0"/>
                <a:cs typeface="Times New Roman" pitchFamily="16" charset="0"/>
              </a:rPr>
              <a:t>годов</a:t>
            </a:r>
          </a:p>
        </p:txBody>
      </p:sp>
      <p:pic>
        <p:nvPicPr>
          <p:cNvPr id="5" name="Picture 2" descr="H:\Фомина\Герб ЮП район (ходовой).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pic>
        <p:nvPicPr>
          <p:cNvPr id="104449" name="Picture 1" descr="C:\Documents and Settings\Bydjet-01\Рабочий стол\картинки для презентации\6b889a10ce54a675e7ec2.jpg"/>
          <p:cNvPicPr>
            <a:picLocks noChangeAspect="1" noChangeArrowheads="1"/>
          </p:cNvPicPr>
          <p:nvPr/>
        </p:nvPicPr>
        <p:blipFill>
          <a:blip r:embed="rId4" cstate="print"/>
          <a:srcRect/>
          <a:stretch>
            <a:fillRect/>
          </a:stretch>
        </p:blipFill>
        <p:spPr bwMode="auto">
          <a:xfrm>
            <a:off x="857224" y="1785926"/>
            <a:ext cx="7786742" cy="464347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Прямоугольник 2"/>
          <p:cNvSpPr>
            <a:spLocks noChangeArrowheads="1"/>
          </p:cNvSpPr>
          <p:nvPr/>
        </p:nvSpPr>
        <p:spPr bwMode="auto">
          <a:xfrm>
            <a:off x="323850" y="260350"/>
            <a:ext cx="8424863" cy="1062038"/>
          </a:xfrm>
          <a:prstGeom prst="rect">
            <a:avLst/>
          </a:prstGeom>
          <a:noFill/>
          <a:ln w="9525">
            <a:noFill/>
            <a:miter lim="800000"/>
            <a:headEnd/>
            <a:tailEnd/>
          </a:ln>
        </p:spPr>
        <p:txBody>
          <a:bodyPr>
            <a:spAutoFit/>
          </a:bodyPr>
          <a:lstStyle/>
          <a:p>
            <a:pPr algn="ctr">
              <a:buSzPct val="100000"/>
              <a:buFont typeface="Times New Roman" pitchFamily="18" charset="0"/>
              <a:buNone/>
            </a:pPr>
            <a:r>
              <a:rPr lang="ru-RU" altLang="ru-RU" sz="2100">
                <a:solidFill>
                  <a:srgbClr val="7030A0"/>
                </a:solidFill>
                <a:latin typeface="Times New Roman" pitchFamily="18" charset="0"/>
                <a:cs typeface="Times New Roman" pitchFamily="18" charset="0"/>
              </a:rPr>
              <a:t>Структура расходов бюджета муниципального образования</a:t>
            </a:r>
          </a:p>
          <a:p>
            <a:pPr algn="ctr">
              <a:buSzPct val="100000"/>
              <a:buFont typeface="Times New Roman" pitchFamily="18" charset="0"/>
              <a:buNone/>
            </a:pPr>
            <a:r>
              <a:rPr lang="ru-RU" altLang="ru-RU" sz="2100">
                <a:solidFill>
                  <a:srgbClr val="7030A0"/>
                </a:solidFill>
                <a:latin typeface="Times New Roman" pitchFamily="18" charset="0"/>
                <a:cs typeface="Times New Roman" pitchFamily="18" charset="0"/>
              </a:rPr>
              <a:t> Юрьев-Польский район на 2022 год и на плановый период</a:t>
            </a:r>
          </a:p>
          <a:p>
            <a:pPr algn="ctr">
              <a:buSzPct val="100000"/>
              <a:buFont typeface="Times New Roman" pitchFamily="18" charset="0"/>
              <a:buNone/>
            </a:pPr>
            <a:r>
              <a:rPr lang="ru-RU" altLang="ru-RU" sz="2100">
                <a:solidFill>
                  <a:srgbClr val="7030A0"/>
                </a:solidFill>
                <a:latin typeface="Times New Roman" pitchFamily="18" charset="0"/>
                <a:cs typeface="Times New Roman" pitchFamily="18" charset="0"/>
              </a:rPr>
              <a:t> 2023 и 2024 годов (%)</a:t>
            </a:r>
          </a:p>
        </p:txBody>
      </p:sp>
      <p:graphicFrame>
        <p:nvGraphicFramePr>
          <p:cNvPr id="5122" name="Диаграмма 3"/>
          <p:cNvGraphicFramePr>
            <a:graphicFrameLocks/>
          </p:cNvGraphicFramePr>
          <p:nvPr/>
        </p:nvGraphicFramePr>
        <p:xfrm>
          <a:off x="117475" y="930275"/>
          <a:ext cx="8958263" cy="5834063"/>
        </p:xfrm>
        <a:graphic>
          <a:graphicData uri="http://schemas.openxmlformats.org/presentationml/2006/ole">
            <p:oleObj spid="_x0000_s6146" r:id="rId3" imgW="8961897" imgH="5834378" progId="Excel.Sheet.8">
              <p:embed/>
            </p:oleObj>
          </a:graphicData>
        </a:graphic>
      </p:graphicFrame>
      <p:pic>
        <p:nvPicPr>
          <p:cNvPr id="5126"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graphicFrame>
        <p:nvGraphicFramePr>
          <p:cNvPr id="5123" name="Диаграмма 5"/>
          <p:cNvGraphicFramePr>
            <a:graphicFrameLocks/>
          </p:cNvGraphicFramePr>
          <p:nvPr/>
        </p:nvGraphicFramePr>
        <p:xfrm>
          <a:off x="1208088" y="1722438"/>
          <a:ext cx="5862637" cy="4349750"/>
        </p:xfrm>
        <a:graphic>
          <a:graphicData uri="http://schemas.openxmlformats.org/presentationml/2006/ole">
            <p:oleObj spid="_x0000_s6147" r:id="rId5" imgW="5864860" imgH="4346825" progId="Excel.Sheet.8">
              <p:embed/>
            </p:oleObj>
          </a:graphicData>
        </a:graphic>
      </p:graphicFrame>
      <p:graphicFrame>
        <p:nvGraphicFramePr>
          <p:cNvPr id="5124" name="Диаграмма 6"/>
          <p:cNvGraphicFramePr>
            <a:graphicFrameLocks/>
          </p:cNvGraphicFramePr>
          <p:nvPr/>
        </p:nvGraphicFramePr>
        <p:xfrm>
          <a:off x="-57150" y="2946400"/>
          <a:ext cx="5861050" cy="4206875"/>
        </p:xfrm>
        <a:graphic>
          <a:graphicData uri="http://schemas.openxmlformats.org/presentationml/2006/ole">
            <p:oleObj spid="_x0000_s6148" r:id="rId6" imgW="5858764" imgH="4206605" progId="Excel.Sheet.8">
              <p:embed/>
            </p:oleObj>
          </a:graphicData>
        </a:graphic>
      </p:graphicFrame>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971550" y="209550"/>
            <a:ext cx="7272338" cy="647700"/>
          </a:xfrm>
          <a:prstGeom prst="rect">
            <a:avLst/>
          </a:prstGeom>
          <a:noFill/>
          <a:ln w="9525">
            <a:noFill/>
            <a:miter lim="800000"/>
            <a:headEnd/>
            <a:tailEnd/>
          </a:ln>
        </p:spPr>
        <p:txBody>
          <a:bodyPr lIns="90000" tIns="46800" rIns="90000" bIns="46800" anchor="ctr">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800">
                <a:solidFill>
                  <a:srgbClr val="7030A0"/>
                </a:solidFill>
              </a:rPr>
              <a:t>Безвозмездные поступления из бюджетов всех уровней на 2022 год и на плановый период 2023 и 2024 годов</a:t>
            </a:r>
          </a:p>
        </p:txBody>
      </p:sp>
      <p:graphicFrame>
        <p:nvGraphicFramePr>
          <p:cNvPr id="2" name="Таблица 1"/>
          <p:cNvGraphicFramePr>
            <a:graphicFrameLocks noGrp="1"/>
          </p:cNvGraphicFramePr>
          <p:nvPr/>
        </p:nvGraphicFramePr>
        <p:xfrm>
          <a:off x="142875" y="928688"/>
          <a:ext cx="8786813" cy="5745441"/>
        </p:xfrm>
        <a:graphic>
          <a:graphicData uri="http://schemas.openxmlformats.org/drawingml/2006/table">
            <a:tbl>
              <a:tblPr/>
              <a:tblGrid>
                <a:gridCol w="4500549"/>
                <a:gridCol w="932704"/>
                <a:gridCol w="1676780"/>
                <a:gridCol w="1676780"/>
              </a:tblGrid>
              <a:tr h="43136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Наименование доходов</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2022 год</a:t>
                      </a:r>
                    </a:p>
                  </a:txBody>
                  <a:tcPr marL="1173" marR="1173" marT="1173" marB="0"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2023 год</a:t>
                      </a:r>
                    </a:p>
                  </a:txBody>
                  <a:tcPr marL="1173" marR="1173" marT="1173" marB="0"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2024 год</a:t>
                      </a:r>
                    </a:p>
                  </a:txBody>
                  <a:tcPr marL="1173" marR="1173" marT="1173" marB="0"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691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Безвозмездные поступления от других бюджетов бюджетной системы Российской Федерации</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723 382,7</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695 095,8</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749 298,8</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84043">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Дотации бюджетам бюджетной системы Российской Федерации</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185 712,0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131 810,0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118 629,0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691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Субсидии бюджетам бюджетной системы Российской Федерации (межбюджетные субсидии)</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110 187,2</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153 419,2</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228 768,5</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691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района на софинансирование капитальных вложений в объекты муниципальной собственности</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0,00 </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 52 200,00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95 700,00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552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создание в общеобразовательных организациях, расположенных в сельской местности и малых городах, условий для занятий физической культурой и спортом</a:t>
                      </a:r>
                      <a:b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br>
                      <a:endPar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727,60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800,00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732654">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(субсидии бюджетам муниципальных районов на осуществление дорожной деятельности в отношении автомобильных дорог общего пользования местного значения)</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20 706,00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31 790,00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31 874,00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28126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создание (обновление) материально-технической базы для реализации основных и дополнительных общеобразовательных программ цифрового и гуманитарного профилей в общеобразовательных организациях, расположенных в сельской местности и малых городах</a:t>
                      </a:r>
                      <a:b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br>
                      <a:endPar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3 137,50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1 568,50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4 500,00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54978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софинансирование мероприятий по укреплению материально-технической базы  муниципальных учреждений культуры</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40 715,10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54978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внедрение целевой модели цифровой образовательной среды в общеобразовательных организациях и профессиональных образовательных организациях</a:t>
                      </a:r>
                    </a:p>
                  </a:txBody>
                  <a:tcPr marL="1173" marR="1173" marT="117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1 584,50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7 818,50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7981,70</a:t>
                      </a:r>
                    </a:p>
                  </a:txBody>
                  <a:tcPr marL="1173" marR="1173" marT="117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85750" y="142875"/>
          <a:ext cx="8429625" cy="6603999"/>
        </p:xfrm>
        <a:graphic>
          <a:graphicData uri="http://schemas.openxmlformats.org/drawingml/2006/table">
            <a:tbl>
              <a:tblPr/>
              <a:tblGrid>
                <a:gridCol w="3508379"/>
                <a:gridCol w="1579551"/>
                <a:gridCol w="1581139"/>
                <a:gridCol w="1760556"/>
              </a:tblGrid>
              <a:tr h="550879">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строительство и реконструкцию (модернизацию) объектов питьевого водоснабжения</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43 200,00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16 500,00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667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 </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13 402,20</a:t>
                      </a:r>
                      <a:endParaRPr kumimoji="0" lang="ru-RU" altLang="ru-RU" sz="1200" b="0" i="0" u="none" strike="noStrike" cap="none" normalizeH="0" baseline="0" dirty="0" smtClean="0">
                        <a:ln>
                          <a:noFill/>
                        </a:ln>
                        <a:solidFill>
                          <a:srgbClr val="333333"/>
                        </a:solidFill>
                        <a:effectLst/>
                        <a:latin typeface="Times New Roman" pitchFamily="18" charset="0"/>
                        <a:ea typeface="Arial Unicode MS" pitchFamily="34" charset="-128"/>
                        <a:cs typeface="Times New Roman" pitchFamily="18" charset="0"/>
                      </a:endParaRP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13 657,40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14 070,00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550879">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реализацию мероприятий по обеспечению жильем молодых семей</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2 248,40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2 791,90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2 862,20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7981">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поддержку отрасли культуры</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312,50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312,50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5 148,50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7981">
                <a:tc>
                  <a:txBody>
                    <a:body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Субсидии бюджетам муниципальных районов на техническое оснащение муниципальных музеев</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1189,90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667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just"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софинансирование мероприятий по обеспечению территорий документацией для осуществления градостроительной деятельности)</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261,00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250,00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250,00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667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обеспечение равной доступности услуг транспорта общего пользования для отдельных категорий граждан в муниципальном сообщении)</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140,20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140,20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140,20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465372">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повышение оплаты труда работников культуры и педагогических работников дополнительного образования детей сферы культуры в соответствии с указами Президента Российской Федерации от 7 мая 2012 года № 597, от 1 июня 2012 года №761)</a:t>
                      </a:r>
                    </a:p>
                  </a:txBody>
                  <a:tcPr marL="2183" marR="2183" marT="2183"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4 253,40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4 253,40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4 253,40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550879">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обеспечение жильем многодетных семей)</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739,90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739,90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739,90</a:t>
                      </a:r>
                    </a:p>
                  </a:txBody>
                  <a:tcPr marL="2183" marR="2183" marT="2183"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42875" y="77788"/>
          <a:ext cx="8858251" cy="6592890"/>
        </p:xfrm>
        <a:graphic>
          <a:graphicData uri="http://schemas.openxmlformats.org/drawingml/2006/table">
            <a:tbl>
              <a:tblPr/>
              <a:tblGrid>
                <a:gridCol w="3637037"/>
                <a:gridCol w="1590758"/>
                <a:gridCol w="1742020"/>
                <a:gridCol w="1888436"/>
              </a:tblGrid>
              <a:tr h="1550813">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a:t>
                      </a:r>
                      <a:r>
                        <a:rPr kumimoji="0" lang="ru-RU" altLang="ru-RU" sz="1200" b="0"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на</a:t>
                      </a: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оснащение медицинского блока отделений организации медицинской помощи несовершеннолетним,обучающимся в общеобразовательных организациях области ),реализующих основные образовательные организации)</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479,00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522,00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09933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обеспечение профилактики детского дорожно-транспортного травматизма в рамках реализации регионального проекта "Безопасность дорожного движения")</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143,00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09933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бюджетам муниципальных районов на проведение мероприятий по созданию в образовательных организациях условий для получения детьми-инвалидами качественного образования)</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0,00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1 648,40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825557">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субсидии бюджетам муниципальных районов (Прочие субсидии бюджетам муниципальных районов на поддержку приоритетных направлений развития отрасли образования)</a:t>
                      </a:r>
                    </a:p>
                  </a:txBody>
                  <a:tcPr marL="2056" marR="2056" marT="205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18 852,00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18 885,00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18 885,00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781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субъектов Российской Федерации и муниципальных образований</a:t>
                      </a:r>
                    </a:p>
                  </a:txBody>
                  <a:tcPr marL="2056" marR="2056" marT="205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287 154,20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290 398,60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287 80,10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55069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местным бюджетам на выполнение передаваемых полномочий субъектов Российской Федерации</a:t>
                      </a:r>
                    </a:p>
                  </a:txBody>
                  <a:tcPr marL="2056" marR="2056" marT="205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259 297,70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259 133,70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259 133,70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09933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обеспечение деятельности комиссий по делам несовершеннолетних и защите их прав)</a:t>
                      </a:r>
                    </a:p>
                  </a:txBody>
                  <a:tcPr marL="2056" marR="2056" marT="205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551,50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551,50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551,50</a:t>
                      </a:r>
                    </a:p>
                  </a:txBody>
                  <a:tcPr marL="2056" marR="2056" marT="205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50825" y="404813"/>
          <a:ext cx="8497888" cy="6042024"/>
        </p:xfrm>
        <a:graphic>
          <a:graphicData uri="http://schemas.openxmlformats.org/drawingml/2006/table">
            <a:tbl>
              <a:tblPr/>
              <a:tblGrid>
                <a:gridCol w="4176360"/>
                <a:gridCol w="1133568"/>
                <a:gridCol w="1593980"/>
                <a:gridCol w="1593980"/>
              </a:tblGrid>
              <a:tr h="1098669">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реализацию отдельных государственных полномочий  по вопросам административного законодательства)</a:t>
                      </a:r>
                    </a:p>
                  </a:txBody>
                  <a:tcPr marL="1311" marR="1311" marT="13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473,50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473,50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473,50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098669">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обеспечение полномочий по организации и осуществлению деятельности по опеке и попечительству в отношении несовершеннолетних граждан)</a:t>
                      </a:r>
                    </a:p>
                  </a:txBody>
                  <a:tcPr marL="1311" marR="1311" marT="13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2 174,00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2 174,00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2 174,00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577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обеспечение охраны музейных фондов, находящихся в областной собственности)</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430,00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430,00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430,00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577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социальную поддержку детей-инвалидов дошкольного возраста)</a:t>
                      </a:r>
                    </a:p>
                  </a:txBody>
                  <a:tcPr marL="1311" marR="1311" marT="13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481,60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481,60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481,60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201313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компенсацию расходов на оплату жилых помещений, отопления и освещения педагогическим работникам, а также компенсацию по оплате за содержание и ремонт жилья, услуг теплоснабжения (отопления) и электроснабжения другим категориям специалистов, работающих в образовательных организациях, расположенных в сельских населенных пунктах, поселках городского типа)</a:t>
                      </a:r>
                    </a:p>
                  </a:txBody>
                  <a:tcPr marL="1311" marR="1311" marT="13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10 316,90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10 316,90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10 316,90</a:t>
                      </a:r>
                    </a:p>
                  </a:txBody>
                  <a:tcPr marL="1311" marR="1311" marT="13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042988" y="377825"/>
            <a:ext cx="7572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Гражданин, его участие в бюджетном процессе</a:t>
            </a:r>
          </a:p>
        </p:txBody>
      </p:sp>
      <p:sp>
        <p:nvSpPr>
          <p:cNvPr id="10243" name="AutoShape 2"/>
          <p:cNvSpPr>
            <a:spLocks noChangeArrowheads="1"/>
          </p:cNvSpPr>
          <p:nvPr/>
        </p:nvSpPr>
        <p:spPr bwMode="auto">
          <a:xfrm>
            <a:off x="395537" y="3478212"/>
            <a:ext cx="2385386" cy="1706563"/>
          </a:xfrm>
          <a:prstGeom prst="roundRect">
            <a:avLst>
              <a:gd name="adj" fmla="val 16667"/>
            </a:avLst>
          </a:prstGeom>
          <a:solidFill>
            <a:schemeClr val="accent4">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u="sng" dirty="0" smtClean="0">
                <a:solidFill>
                  <a:srgbClr val="000000"/>
                </a:solidFill>
                <a:latin typeface="Times New Roman" panose="02020603050405020304" pitchFamily="18" charset="0"/>
                <a:cs typeface="Times New Roman" panose="02020603050405020304" pitchFamily="18" charset="0"/>
              </a:rPr>
              <a:t>Гражданин </a:t>
            </a:r>
          </a:p>
          <a:p>
            <a:pPr algn="ctr" eaLnBrk="1" hangingPunct="1">
              <a:buClrTx/>
              <a:buFontTx/>
              <a:buNone/>
              <a:defRPr/>
            </a:pPr>
            <a:r>
              <a:rPr lang="ru-RU" altLang="ru-RU" sz="1400" u="sng" dirty="0" smtClean="0">
                <a:solidFill>
                  <a:srgbClr val="000000"/>
                </a:solidFill>
                <a:latin typeface="Times New Roman" panose="02020603050405020304" pitchFamily="18" charset="0"/>
                <a:cs typeface="Times New Roman" panose="02020603050405020304" pitchFamily="18" charset="0"/>
              </a:rPr>
              <a:t>как налогоплательщик</a:t>
            </a:r>
          </a:p>
          <a:p>
            <a:pPr algn="ctr" eaLnBrk="1" hangingPunct="1">
              <a:buClrTx/>
              <a:buFontTx/>
              <a:buNone/>
              <a:defRPr/>
            </a:pPr>
            <a:r>
              <a:rPr lang="ru-RU" altLang="ru-RU" sz="1400" dirty="0" smtClean="0">
                <a:solidFill>
                  <a:srgbClr val="000000"/>
                </a:solidFill>
                <a:latin typeface="Times New Roman" panose="02020603050405020304" pitchFamily="18" charset="0"/>
                <a:cs typeface="Times New Roman" panose="02020603050405020304" pitchFamily="18" charset="0"/>
              </a:rPr>
              <a:t>(помогает</a:t>
            </a:r>
          </a:p>
          <a:p>
            <a:pPr algn="ctr" eaLnBrk="1" hangingPunct="1">
              <a:buClrTx/>
              <a:buFontTx/>
              <a:buNone/>
              <a:defRPr/>
            </a:pPr>
            <a:r>
              <a:rPr lang="ru-RU" altLang="ru-RU" sz="1400" dirty="0" smtClean="0">
                <a:solidFill>
                  <a:srgbClr val="000000"/>
                </a:solidFill>
                <a:latin typeface="Times New Roman" panose="02020603050405020304" pitchFamily="18" charset="0"/>
                <a:cs typeface="Times New Roman" panose="02020603050405020304" pitchFamily="18" charset="0"/>
              </a:rPr>
              <a:t>формировать </a:t>
            </a:r>
          </a:p>
          <a:p>
            <a:pPr algn="ctr" eaLnBrk="1" hangingPunct="1">
              <a:buClrTx/>
              <a:buFontTx/>
              <a:buNone/>
              <a:defRPr/>
            </a:pPr>
            <a:r>
              <a:rPr lang="ru-RU" altLang="ru-RU" sz="1400" dirty="0" smtClean="0">
                <a:solidFill>
                  <a:srgbClr val="000000"/>
                </a:solidFill>
                <a:latin typeface="Times New Roman" panose="02020603050405020304" pitchFamily="18" charset="0"/>
                <a:cs typeface="Times New Roman" panose="02020603050405020304" pitchFamily="18" charset="0"/>
              </a:rPr>
              <a:t>доходную часть бюджета</a:t>
            </a:r>
          </a:p>
        </p:txBody>
      </p:sp>
      <p:sp>
        <p:nvSpPr>
          <p:cNvPr id="10246" name="AutoShape 5"/>
          <p:cNvSpPr>
            <a:spLocks noChangeArrowheads="1"/>
          </p:cNvSpPr>
          <p:nvPr/>
        </p:nvSpPr>
        <p:spPr bwMode="auto">
          <a:xfrm>
            <a:off x="6227763" y="3478214"/>
            <a:ext cx="2797867" cy="1706562"/>
          </a:xfrm>
          <a:prstGeom prst="roundRect">
            <a:avLst>
              <a:gd name="adj" fmla="val 16667"/>
            </a:avLst>
          </a:prstGeom>
          <a:solidFill>
            <a:srgbClr val="C7F797"/>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u="sng" dirty="0">
                <a:solidFill>
                  <a:srgbClr val="000000"/>
                </a:solidFill>
                <a:latin typeface="Times New Roman" panose="02020603050405020304" pitchFamily="18" charset="0"/>
                <a:cs typeface="Times New Roman" panose="02020603050405020304" pitchFamily="18" charset="0"/>
              </a:rPr>
              <a:t>Гражданин как получатель </a:t>
            </a:r>
          </a:p>
          <a:p>
            <a:pPr algn="ctr" eaLnBrk="1" hangingPunct="1">
              <a:spcBef>
                <a:spcPct val="0"/>
              </a:spcBef>
              <a:spcAft>
                <a:spcPct val="0"/>
              </a:spcAft>
              <a:buClrTx/>
              <a:buSzPct val="100000"/>
              <a:buFontTx/>
              <a:buNone/>
            </a:pPr>
            <a:r>
              <a:rPr lang="ru-RU" altLang="ru-RU" sz="1400" u="sng" dirty="0">
                <a:solidFill>
                  <a:srgbClr val="000000"/>
                </a:solidFill>
                <a:latin typeface="Times New Roman" panose="02020603050405020304" pitchFamily="18" charset="0"/>
                <a:cs typeface="Times New Roman" panose="02020603050405020304" pitchFamily="18" charset="0"/>
              </a:rPr>
              <a:t>социальных гарантий</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(расходная </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часть бюджета- образование, ЖКХ,</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социальные льготы и другие </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направления социальных гарантий)</a:t>
            </a:r>
          </a:p>
          <a:p>
            <a:pPr algn="ctr" eaLnBrk="1" hangingPunct="1">
              <a:spcBef>
                <a:spcPct val="0"/>
              </a:spcBef>
              <a:spcAft>
                <a:spcPct val="0"/>
              </a:spcAft>
              <a:buClrTx/>
              <a:buSzPct val="100000"/>
              <a:buFontTx/>
              <a:buNone/>
            </a:pPr>
            <a:endParaRPr lang="ru-RU" altLang="ru-RU" sz="1400" dirty="0">
              <a:solidFill>
                <a:srgbClr val="000000"/>
              </a:solidFill>
              <a:latin typeface="Times New Roman" panose="02020603050405020304" pitchFamily="18" charset="0"/>
              <a:cs typeface="Times New Roman" panose="02020603050405020304" pitchFamily="18" charset="0"/>
            </a:endParaRPr>
          </a:p>
        </p:txBody>
      </p:sp>
      <p:sp>
        <p:nvSpPr>
          <p:cNvPr id="10248" name="Oval 7"/>
          <p:cNvSpPr>
            <a:spLocks noChangeArrowheads="1"/>
          </p:cNvSpPr>
          <p:nvPr/>
        </p:nvSpPr>
        <p:spPr bwMode="auto">
          <a:xfrm>
            <a:off x="764797" y="2420888"/>
            <a:ext cx="1646963" cy="936104"/>
          </a:xfrm>
          <a:prstGeom prst="ellipse">
            <a:avLst/>
          </a:prstGeom>
          <a:solidFill>
            <a:schemeClr val="accent5">
              <a:lumMod val="40000"/>
              <a:lumOff val="60000"/>
            </a:schemeClr>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Прочие налоговые </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платежи</a:t>
            </a:r>
          </a:p>
        </p:txBody>
      </p:sp>
      <p:sp>
        <p:nvSpPr>
          <p:cNvPr id="10249" name="Oval 8"/>
          <p:cNvSpPr>
            <a:spLocks noChangeArrowheads="1"/>
          </p:cNvSpPr>
          <p:nvPr/>
        </p:nvSpPr>
        <p:spPr bwMode="auto">
          <a:xfrm>
            <a:off x="2642222" y="1096963"/>
            <a:ext cx="1313676" cy="588925"/>
          </a:xfrm>
          <a:prstGeom prst="ellipse">
            <a:avLst/>
          </a:prstGeom>
          <a:solidFill>
            <a:schemeClr val="accent5">
              <a:lumMod val="40000"/>
              <a:lumOff val="60000"/>
            </a:schemeClr>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Гос.пошлина</a:t>
            </a:r>
          </a:p>
        </p:txBody>
      </p:sp>
      <p:sp>
        <p:nvSpPr>
          <p:cNvPr id="10250" name="Oval 9"/>
          <p:cNvSpPr>
            <a:spLocks noChangeArrowheads="1"/>
          </p:cNvSpPr>
          <p:nvPr/>
        </p:nvSpPr>
        <p:spPr bwMode="auto">
          <a:xfrm>
            <a:off x="4242022" y="1071664"/>
            <a:ext cx="1409700" cy="531812"/>
          </a:xfrm>
          <a:prstGeom prst="ellipse">
            <a:avLst/>
          </a:prstGeom>
          <a:solidFill>
            <a:schemeClr val="accent5">
              <a:lumMod val="40000"/>
              <a:lumOff val="60000"/>
            </a:schemeClr>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НДФЛ</a:t>
            </a:r>
          </a:p>
        </p:txBody>
      </p:sp>
      <p:sp>
        <p:nvSpPr>
          <p:cNvPr id="10251" name="Oval 10"/>
          <p:cNvSpPr>
            <a:spLocks noChangeArrowheads="1"/>
          </p:cNvSpPr>
          <p:nvPr/>
        </p:nvSpPr>
        <p:spPr bwMode="auto">
          <a:xfrm>
            <a:off x="1259632" y="1484784"/>
            <a:ext cx="1351708" cy="788143"/>
          </a:xfrm>
          <a:prstGeom prst="ellipse">
            <a:avLst/>
          </a:prstGeom>
          <a:solidFill>
            <a:schemeClr val="accent5">
              <a:lumMod val="40000"/>
              <a:lumOff val="60000"/>
            </a:schemeClr>
          </a:solidFill>
          <a:ln w="9360" cap="sq">
            <a:solidFill>
              <a:srgbClr val="000000"/>
            </a:solidFill>
            <a:miter lim="800000"/>
            <a:headEnd/>
            <a:tailEnd/>
          </a:ln>
        </p:spPr>
        <p:txBody>
          <a:bodyPr wrap="none"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Штрафы,</a:t>
            </a:r>
          </a:p>
          <a:p>
            <a:pPr algn="ctr" eaLnBrk="1" hangingPunct="1">
              <a:spcBef>
                <a:spcPct val="0"/>
              </a:spcBef>
              <a:spcAft>
                <a:spcPct val="0"/>
              </a:spcAft>
              <a:buClrTx/>
              <a:buSzPct val="100000"/>
              <a:buFontTx/>
              <a:buNone/>
            </a:pPr>
            <a:r>
              <a:rPr lang="ru-RU" altLang="ru-RU" sz="1400" dirty="0">
                <a:solidFill>
                  <a:srgbClr val="000000"/>
                </a:solidFill>
                <a:latin typeface="Times New Roman" panose="02020603050405020304" pitchFamily="18" charset="0"/>
                <a:cs typeface="Times New Roman" panose="02020603050405020304" pitchFamily="18" charset="0"/>
              </a:rPr>
              <a:t>санкции</a:t>
            </a:r>
          </a:p>
        </p:txBody>
      </p:sp>
      <p:pic>
        <p:nvPicPr>
          <p:cNvPr id="10252"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7904" y="3141663"/>
            <a:ext cx="1703388" cy="1924050"/>
          </a:xfrm>
          <a:prstGeom prst="rect">
            <a:avLst/>
          </a:prstGeom>
          <a:noFill/>
          <a:ln>
            <a:noFill/>
          </a:ln>
          <a:effectLst>
            <a:outerShdw dist="139498" dir="2700000" algn="ctr" rotWithShape="0">
              <a:srgbClr val="808080">
                <a:alpha val="91005"/>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5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88363" y="188913"/>
            <a:ext cx="476250" cy="64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Стрелка вниз 1"/>
          <p:cNvSpPr/>
          <p:nvPr/>
        </p:nvSpPr>
        <p:spPr>
          <a:xfrm rot="13822365">
            <a:off x="3081436" y="3783040"/>
            <a:ext cx="265981" cy="918099"/>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низ 2"/>
          <p:cNvSpPr/>
          <p:nvPr/>
        </p:nvSpPr>
        <p:spPr>
          <a:xfrm rot="18352916">
            <a:off x="5738896" y="3738440"/>
            <a:ext cx="311229" cy="83812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2" descr="H:\Фомина\Герб ЮП район (ходовой).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288" y="404813"/>
          <a:ext cx="8424862" cy="4760912"/>
        </p:xfrm>
        <a:graphic>
          <a:graphicData uri="http://schemas.openxmlformats.org/drawingml/2006/table">
            <a:tbl>
              <a:tblPr/>
              <a:tblGrid>
                <a:gridCol w="3602037"/>
                <a:gridCol w="1608138"/>
                <a:gridCol w="1608137"/>
                <a:gridCol w="1606550"/>
              </a:tblGrid>
              <a:tr h="1647937">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осуществление полномочий органов государственной власти Владимирской области по расчету и предоставлению дотаций бюджетам городских, сельских поселений за счет средств областного бюджета)</a:t>
                      </a:r>
                      <a:b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br>
                      <a:endPar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endParaRP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5 356,00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5 089,00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5 089,00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282140">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осуществление отдельных государственных полномочий по региональному государственному жилищному надзору и лицензионному контролю)</a:t>
                      </a:r>
                    </a:p>
                  </a:txBody>
                  <a:tcPr marL="1850" marR="1850" marT="1850"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408,00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408,00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408,00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83083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Федерации(Субвенции бюджетам муниципальных образований на предоставление мер социальной поддержки по оплате за содержание и ремонт жилья, услуг теплоснабжения (отопления) и электроснабжения работникам культуры и педагогическим работникам образовательных организаций дополнительного образования детей в сфере культуры)</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237,20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237,20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237,20</a:t>
                      </a:r>
                    </a:p>
                  </a:txBody>
                  <a:tcPr marL="1850" marR="1850" marT="1850"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288" y="476250"/>
          <a:ext cx="8424862" cy="5865895"/>
        </p:xfrm>
        <a:graphic>
          <a:graphicData uri="http://schemas.openxmlformats.org/drawingml/2006/table">
            <a:tbl>
              <a:tblPr/>
              <a:tblGrid>
                <a:gridCol w="3602037"/>
                <a:gridCol w="1608138"/>
                <a:gridCol w="1608137"/>
                <a:gridCol w="1606550"/>
              </a:tblGrid>
              <a:tr h="2380113">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выполнение передаваемых полномочий субъектов Российской Федерации (Субвенции бюджетам муниципальных районов на выполнение передаваемых полномочий субъектов Российской Федерации (Единая субвенция бюджетам муниципальных районов на обеспечение государственных гарантий реализации прав на получение общедоступного и бесплатного дошкольного, начального общего, основного общего, среднего общего образования в муниципальных образовательных организациях, обеспечение дополнительного образования детей в муниципальных общеобразовательных организациях)</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238 869,00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238 972,00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238 972,00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734216">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образований на содержание ребенка в семье опекуна и приемной семье, а также  вознаграждение, причитающееся приемному родителю </a:t>
                      </a:r>
                    </a:p>
                  </a:txBody>
                  <a:tcPr marL="2706" marR="2706" marT="270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8 031,00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8 031,00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8 031,00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734421">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образований на предоставление жилых помещение детям-сиротам и детям ,лицам из их числа по договорам найма специализированных жилых помещений</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5 192,40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8 653,90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6 057,70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099971">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2706" marR="2706" marT="270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13 041,70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13 041,70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13 041,70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7093">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2706" marR="2706" marT="2706"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56,40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3,30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3,00</a:t>
                      </a:r>
                    </a:p>
                  </a:txBody>
                  <a:tcPr marL="2706" marR="2706" marT="2706"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288" y="333375"/>
          <a:ext cx="8280400" cy="5507037"/>
        </p:xfrm>
        <a:graphic>
          <a:graphicData uri="http://schemas.openxmlformats.org/drawingml/2006/table">
            <a:tbl>
              <a:tblPr/>
              <a:tblGrid>
                <a:gridCol w="4032250"/>
                <a:gridCol w="1439862"/>
                <a:gridCol w="1441450"/>
                <a:gridCol w="1366838"/>
              </a:tblGrid>
              <a:tr h="368688">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Субвенции бюджетам  муниципальных районов на государственную регистрацию актов гражданского состояния </a:t>
                      </a:r>
                    </a:p>
                  </a:txBody>
                  <a:tcPr marL="2911" marR="2911" marT="29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1 535,00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1 535,00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1 535,00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85800">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Иные межбюджетные трансферты</a:t>
                      </a:r>
                    </a:p>
                  </a:txBody>
                  <a:tcPr marL="2911" marR="2911" marT="29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140 329,26</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119 467,99</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114 099,19</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735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Межбюджетные трансферты, передаваемые бюджетам муниципальных районов из бюджетов поселений на осуществление части полномочий по решению вопросов местного значения в соответствии с заключенными соглашениями</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63 684,60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40 426,90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28 325,40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917354">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Межбюджетные трансферты бюджетам муниципальных районов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13 280,30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13 280,30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13 358,50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368688">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межбюджетные трансферты, передаваемые бюджетам муниципальных районов</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57 054,00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59 222,30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65 876,80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648910">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межбюджетные трансферты, передаваемые бюджетам муниципальных районов (Прочие межбюджетные трансферты, передаваемые бюджетам муниципальных районов на предоставление жилищных субсидий государственным гражданским служащим Владимирской области, работникам государственных учреждений, финансируемых из областного бюджета, муниципальным служащим и работникам учреждений бюджетной сферы, финансируемых из местных бюджетов)</a:t>
                      </a:r>
                    </a:p>
                  </a:txBody>
                  <a:tcPr marL="2911" marR="2911" marT="2911" marB="0" anchor="b"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531,36</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759,50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759,50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r h="1100243">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Прочие межбюджетные трансферты, передаваемые бюджетам муниципальных районов (Прочие межбюджетные трансферты, передаваемые бюджетам муниципальных районов на содержание объектов спортивной инфраструктуры муниципальной собственности для занятий физической культурой и спортом)</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5 779,00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5 779,00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5 779,00</a:t>
                      </a:r>
                    </a:p>
                  </a:txBody>
                  <a:tcPr marL="2911" marR="2911" marT="2911" marB="0"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DFF5EF"/>
                    </a:solidFill>
                  </a:tcPr>
                </a:tc>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36513" y="333375"/>
            <a:ext cx="9180513" cy="649288"/>
          </a:xfrm>
          <a:prstGeom prst="rect">
            <a:avLst/>
          </a:prstGeom>
          <a:noFill/>
          <a:ln w="9525">
            <a:noFill/>
            <a:round/>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800">
                <a:solidFill>
                  <a:srgbClr val="330099"/>
                </a:solidFill>
              </a:rPr>
              <a:t> Безвозмездные поступления из бюджетов</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800">
                <a:solidFill>
                  <a:srgbClr val="330099"/>
                </a:solidFill>
              </a:rPr>
              <a:t> городского и сельских поселений</a:t>
            </a:r>
          </a:p>
        </p:txBody>
      </p:sp>
      <p:graphicFrame>
        <p:nvGraphicFramePr>
          <p:cNvPr id="49154" name="Group 2"/>
          <p:cNvGraphicFramePr>
            <a:graphicFrameLocks noGrp="1"/>
          </p:cNvGraphicFramePr>
          <p:nvPr/>
        </p:nvGraphicFramePr>
        <p:xfrm>
          <a:off x="323850" y="1052513"/>
          <a:ext cx="8275638" cy="4994277"/>
        </p:xfrm>
        <a:graphic>
          <a:graphicData uri="http://schemas.openxmlformats.org/drawingml/2006/table">
            <a:tbl>
              <a:tblPr/>
              <a:tblGrid>
                <a:gridCol w="5111750"/>
                <a:gridCol w="1054100"/>
                <a:gridCol w="1055688"/>
                <a:gridCol w="1054100"/>
              </a:tblGrid>
              <a:tr h="53970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txBody>
                  <a:tcPr marL="68760" marR="68760" marT="104812" marB="0"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2022 год</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2023 год</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2024 год</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3970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smtClean="0">
                          <a:ln>
                            <a:noFill/>
                          </a:ln>
                          <a:solidFill>
                            <a:srgbClr val="000000"/>
                          </a:solidFill>
                          <a:effectLst/>
                          <a:latin typeface="Arial" charset="0"/>
                          <a:ea typeface="Arial Unicode MS" pitchFamily="34" charset="-128"/>
                          <a:cs typeface="Arial" charset="0"/>
                        </a:rPr>
                        <a:t>Итого безвозмездных поступлений из бюджетов городского и сельских поселений</a:t>
                      </a:r>
                    </a:p>
                  </a:txBody>
                  <a:tcPr marL="68760" marR="68760" marT="104812" marB="0"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120738,60</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99649,20</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94202,20</a:t>
                      </a:r>
                    </a:p>
                  </a:txBody>
                  <a:tcPr marL="68760" marR="68760" marT="10481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163384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smtClean="0">
                          <a:ln>
                            <a:noFill/>
                          </a:ln>
                          <a:solidFill>
                            <a:srgbClr val="000000"/>
                          </a:solidFill>
                          <a:effectLst/>
                          <a:latin typeface="Arial" charset="0"/>
                          <a:ea typeface="Arial Unicode MS" pitchFamily="34" charset="-128"/>
                          <a:cs typeface="Arial" charset="0"/>
                        </a:rPr>
                        <a:t>Межбюджетные трансферты, передаваемые бюджету муниципального района из бюджетов поселений на осуществление части полномочий по решению вопросов местного значения в соответствии с заключенными соглашениями,</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smtClean="0">
                          <a:ln>
                            <a:noFill/>
                          </a:ln>
                          <a:solidFill>
                            <a:srgbClr val="000000"/>
                          </a:solidFill>
                          <a:effectLst/>
                          <a:latin typeface="Arial" charset="0"/>
                          <a:ea typeface="Arial Unicode MS" pitchFamily="34" charset="-128"/>
                          <a:cs typeface="Arial" charset="0"/>
                        </a:rPr>
                        <a:t>в том числе:</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smtClean="0">
                        <a:ln>
                          <a:noFill/>
                        </a:ln>
                        <a:solidFill>
                          <a:srgbClr val="000000"/>
                        </a:solidFill>
                        <a:effectLst/>
                        <a:latin typeface="Arial" charset="0"/>
                        <a:ea typeface="Arial Unicode MS" pitchFamily="34" charset="-128"/>
                        <a:cs typeface="Arial" charset="0"/>
                      </a:endParaRP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63684,60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40426,90</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28325,40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8255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smtClean="0">
                          <a:ln>
                            <a:noFill/>
                          </a:ln>
                          <a:solidFill>
                            <a:srgbClr val="000000"/>
                          </a:solidFill>
                          <a:effectLst/>
                          <a:latin typeface="Arial" charset="0"/>
                          <a:ea typeface="Arial Unicode MS" pitchFamily="34" charset="-128"/>
                          <a:cs typeface="Arial" charset="0"/>
                        </a:rPr>
                        <a:t>МО Красносельское </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13007,10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13986,70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13948,70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5715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МО Небыловское </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8270,50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20191,0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8293,5</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3176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МО Симское </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42407,0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6249,20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6083,20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100955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Прочие межбюджетные трансферты, передаваемые бюджету муниципального района на исполнение вопросов местного значения муниципального образования г. Юрьев-Польский</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57054,0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59222,30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0" i="0" u="none" strike="noStrike" cap="none" normalizeH="0" baseline="0" dirty="0" smtClean="0">
                          <a:ln>
                            <a:noFill/>
                          </a:ln>
                          <a:solidFill>
                            <a:srgbClr val="000000"/>
                          </a:solidFill>
                          <a:effectLst/>
                          <a:latin typeface="Arial" charset="0"/>
                          <a:ea typeface="Arial Unicode MS" pitchFamily="34" charset="-128"/>
                          <a:cs typeface="Arial" charset="0"/>
                        </a:rPr>
                        <a:t>65876,80</a:t>
                      </a:r>
                    </a:p>
                  </a:txBody>
                  <a:tcPr marL="68760" marR="68760" marT="140322" marB="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381000" y="-20638"/>
            <a:ext cx="8496300" cy="885826"/>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7030A0"/>
                </a:solidFill>
                <a:latin typeface="Times New Roman" pitchFamily="18" charset="0"/>
              </a:rPr>
              <a:t>РАСПРЕДЕЛЕНИЕ РАСХОДОВ БЮДЖЕТА МУНИЦИПАЛЬНОГО ОБРАЗОВАНИЯ ЮРЬЕВ-ПОЛЬСКИЙ РАЙОН ПО РАЗДЕЛАМ БЮДЖЕТНОЙ КЛАССИФИКАЦИИ (тыс. руб.)</a:t>
            </a:r>
          </a:p>
        </p:txBody>
      </p:sp>
      <p:sp>
        <p:nvSpPr>
          <p:cNvPr id="68611" name="Line 153"/>
          <p:cNvSpPr>
            <a:spLocks noChangeShapeType="1"/>
          </p:cNvSpPr>
          <p:nvPr/>
        </p:nvSpPr>
        <p:spPr bwMode="auto">
          <a:xfrm>
            <a:off x="6640513" y="1073150"/>
            <a:ext cx="1587" cy="1588"/>
          </a:xfrm>
          <a:prstGeom prst="line">
            <a:avLst/>
          </a:prstGeom>
          <a:noFill/>
          <a:ln w="25560" cap="rnd">
            <a:solidFill>
              <a:srgbClr val="83297F"/>
            </a:solidFill>
            <a:miter lim="800000"/>
            <a:headEnd/>
            <a:tailEnd/>
          </a:ln>
        </p:spPr>
        <p:txBody>
          <a:bodyPr/>
          <a:lstStyle/>
          <a:p>
            <a:endParaRPr lang="ru-RU"/>
          </a:p>
        </p:txBody>
      </p:sp>
      <p:graphicFrame>
        <p:nvGraphicFramePr>
          <p:cNvPr id="50178" name="Group 2"/>
          <p:cNvGraphicFramePr>
            <a:graphicFrameLocks noGrp="1"/>
          </p:cNvGraphicFramePr>
          <p:nvPr/>
        </p:nvGraphicFramePr>
        <p:xfrm>
          <a:off x="92075" y="682625"/>
          <a:ext cx="8872538" cy="6154742"/>
        </p:xfrm>
        <a:graphic>
          <a:graphicData uri="http://schemas.openxmlformats.org/drawingml/2006/table">
            <a:tbl>
              <a:tblPr/>
              <a:tblGrid>
                <a:gridCol w="4824413"/>
                <a:gridCol w="665162"/>
                <a:gridCol w="1098550"/>
                <a:gridCol w="1098550"/>
                <a:gridCol w="1185863"/>
              </a:tblGrid>
              <a:tr h="386060">
                <a:tc rowSpan="2">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                                      Наименование показателя</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Раздел</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Сумма</a:t>
                      </a:r>
                      <a:endPar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endParaRPr>
                    </a:p>
                  </a:txBody>
                  <a:tcPr marL="90000" marR="90000" marT="18578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50770">
                <a:tc vMerge="1">
                  <a:txBody>
                    <a:bodyPr/>
                    <a:lstStyle/>
                    <a:p>
                      <a:endParaRPr lang="ru-RU"/>
                    </a:p>
                  </a:txBody>
                  <a:tcPr/>
                </a:tc>
                <a:tc vMerge="1">
                  <a:txBody>
                    <a:bodyPr/>
                    <a:lstStyle/>
                    <a:p>
                      <a:endParaRPr lang="ru-RU"/>
                    </a:p>
                  </a:txBody>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2022 год</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2023 год</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2024 год</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0770">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Расходы бюджета - ИТОГО</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300" b="0" i="0" u="none" strike="noStrike" cap="none" normalizeH="0" baseline="0" smtClean="0">
                        <a:ln>
                          <a:noFill/>
                        </a:ln>
                        <a:solidFill>
                          <a:srgbClr val="262626"/>
                        </a:solidFill>
                        <a:effectLst>
                          <a:outerShdw blurRad="38100" dist="38100" dir="2700000" algn="tl">
                            <a:srgbClr val="000000"/>
                          </a:outerShdw>
                        </a:effectLst>
                        <a:latin typeface="Times New Roman" pitchFamily="18" charset="0"/>
                        <a:ea typeface="Arial Unicode MS" pitchFamily="34" charset="-128"/>
                        <a:cs typeface="Times New Roman" pitchFamily="18" charset="0"/>
                      </a:endParaRPr>
                    </a:p>
                  </a:txBody>
                  <a:tcPr marL="90000" marR="90000" marT="45712"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997262,695</a:t>
                      </a:r>
                      <a:endPar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endParaRP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961151,800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1033138,829</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Общегосударственные вопросы</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01</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55282,40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52473,30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52563,00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Национальная оборона</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02</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58,00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05329">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Национальная безопасность и правоохранительная деятельность</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03</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6371,00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5987,00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5800,00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0770">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Национальная экономика</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04</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75130,00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77485,00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76436,00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Жилищно-коммунальное хозяйство</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05</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64097,30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78868,00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107808,00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Охрана окружающей среды</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06</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333,00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90,00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Образование</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07</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578839,10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560071,00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600777,30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Культура,  кинематография</a:t>
                      </a:r>
                    </a:p>
                  </a:txBody>
                  <a:tcPr marL="90000" marR="90000" marT="150499" marB="4571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08</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133399,40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111525,50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106159,10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Социальная политика</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10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38306,095</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41589,229</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38044,229</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0770">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Физическая культура и спорт</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11</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280,00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80,00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60,00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539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Средства массовой информации</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12</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1009,00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500,00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100,00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65067">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Межбюджетные трансферты общего характера бюджетам субъектов Российской Федерации и муниципальных образований</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       14</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44157,40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22637,80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rPr>
                        <a:t>25511,20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3486">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1"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Условно утверждаемые расходы</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endParaRP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300" b="0" i="0" u="none" strike="noStrike" cap="none" normalizeH="0" baseline="0" smtClean="0">
                        <a:ln>
                          <a:noFill/>
                        </a:ln>
                        <a:solidFill>
                          <a:srgbClr val="262626"/>
                        </a:solidFill>
                        <a:effectLst/>
                        <a:latin typeface="Times New Roman" pitchFamily="18" charset="0"/>
                        <a:ea typeface="Arial Unicode MS" pitchFamily="34" charset="-128"/>
                        <a:cs typeface="Times New Roman" pitchFamily="18" charset="0"/>
                      </a:endParaRP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9785,00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300" b="0" i="0" u="none" strike="noStrike" cap="none" normalizeH="0" baseline="0" dirty="0" smtClean="0">
                          <a:ln>
                            <a:noFill/>
                          </a:ln>
                          <a:solidFill>
                            <a:srgbClr val="262626"/>
                          </a:solidFill>
                          <a:effectLst/>
                          <a:latin typeface="Times New Roman" pitchFamily="18" charset="0"/>
                          <a:ea typeface="Arial Unicode MS" pitchFamily="34" charset="-128"/>
                          <a:cs typeface="Times New Roman" pitchFamily="18" charset="0"/>
                        </a:rPr>
                        <a:t>19770,00</a:t>
                      </a:r>
                    </a:p>
                  </a:txBody>
                  <a:tcPr marL="90000" marR="90000" marT="150499" marB="45712" anchor="b"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712" name="Line 154"/>
          <p:cNvSpPr>
            <a:spLocks noChangeShapeType="1"/>
          </p:cNvSpPr>
          <p:nvPr/>
        </p:nvSpPr>
        <p:spPr bwMode="auto">
          <a:xfrm>
            <a:off x="6640513" y="1073150"/>
            <a:ext cx="1587" cy="1588"/>
          </a:xfrm>
          <a:prstGeom prst="line">
            <a:avLst/>
          </a:prstGeom>
          <a:noFill/>
          <a:ln w="25560" cap="rnd">
            <a:solidFill>
              <a:srgbClr val="83297F"/>
            </a:solidFill>
            <a:miter lim="800000"/>
            <a:headEnd/>
            <a:tailEnd/>
          </a:ln>
        </p:spPr>
        <p:txBody>
          <a:bodyPr/>
          <a:lstStyle/>
          <a:p>
            <a:endParaRPr 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20638" y="1268760"/>
            <a:ext cx="2448272" cy="100811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Национальный проект «Жилье и городская среда»</a:t>
            </a:r>
            <a:endParaRPr lang="ru-RU" dirty="0">
              <a:solidFill>
                <a:schemeClr val="tx1"/>
              </a:solidFill>
            </a:endParaRPr>
          </a:p>
        </p:txBody>
      </p:sp>
      <p:sp>
        <p:nvSpPr>
          <p:cNvPr id="3" name="Скругленный прямоугольник 2"/>
          <p:cNvSpPr/>
          <p:nvPr/>
        </p:nvSpPr>
        <p:spPr>
          <a:xfrm>
            <a:off x="3419872" y="1268760"/>
            <a:ext cx="2339465" cy="100811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Национальный проект «Культура</a:t>
            </a:r>
            <a:r>
              <a:rPr lang="ru-RU" dirty="0">
                <a:solidFill>
                  <a:schemeClr val="tx1"/>
                </a:solidFill>
              </a:rPr>
              <a:t>»</a:t>
            </a:r>
          </a:p>
        </p:txBody>
      </p:sp>
      <p:sp>
        <p:nvSpPr>
          <p:cNvPr id="4" name="Скругленный прямоугольник 3"/>
          <p:cNvSpPr/>
          <p:nvPr/>
        </p:nvSpPr>
        <p:spPr>
          <a:xfrm>
            <a:off x="6373396" y="1268760"/>
            <a:ext cx="2420928" cy="1008112"/>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a:t>
            </a:r>
            <a:r>
              <a:rPr lang="ru-RU" dirty="0" smtClean="0">
                <a:solidFill>
                  <a:schemeClr val="tx1"/>
                </a:solidFill>
              </a:rPr>
              <a:t>ациональный проект «Образование»</a:t>
            </a:r>
            <a:endParaRPr lang="ru-RU" dirty="0">
              <a:solidFill>
                <a:schemeClr val="tx1"/>
              </a:solidFill>
            </a:endParaRPr>
          </a:p>
        </p:txBody>
      </p:sp>
      <p:sp>
        <p:nvSpPr>
          <p:cNvPr id="5" name="Скругленный прямоугольник 4"/>
          <p:cNvSpPr/>
          <p:nvPr/>
        </p:nvSpPr>
        <p:spPr>
          <a:xfrm>
            <a:off x="320638" y="2925240"/>
            <a:ext cx="2448272" cy="28803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700" dirty="0" smtClean="0">
                <a:solidFill>
                  <a:prstClr val="black"/>
                </a:solidFill>
              </a:rPr>
              <a:t>2022 </a:t>
            </a:r>
            <a:r>
              <a:rPr lang="ru-RU" sz="1700" dirty="0">
                <a:solidFill>
                  <a:prstClr val="black"/>
                </a:solidFill>
              </a:rPr>
              <a:t>год </a:t>
            </a:r>
            <a:r>
              <a:rPr lang="ru-RU" sz="1700" dirty="0" smtClean="0">
                <a:solidFill>
                  <a:prstClr val="black"/>
                </a:solidFill>
              </a:rPr>
              <a:t>–</a:t>
            </a:r>
          </a:p>
          <a:p>
            <a:pPr lvl="0" algn="ctr"/>
            <a:r>
              <a:rPr lang="ru-RU" sz="1700" dirty="0" smtClean="0">
                <a:solidFill>
                  <a:prstClr val="black"/>
                </a:solidFill>
              </a:rPr>
              <a:t> 45000,00 </a:t>
            </a:r>
            <a:r>
              <a:rPr lang="ru-RU" sz="1700" dirty="0">
                <a:solidFill>
                  <a:prstClr val="black"/>
                </a:solidFill>
              </a:rPr>
              <a:t>тыс. руб</a:t>
            </a:r>
            <a:r>
              <a:rPr lang="ru-RU" sz="1700" dirty="0" smtClean="0">
                <a:solidFill>
                  <a:prstClr val="black"/>
                </a:solidFill>
              </a:rPr>
              <a:t>.</a:t>
            </a:r>
          </a:p>
          <a:p>
            <a:pPr lvl="0" algn="ctr"/>
            <a:endParaRPr lang="ru-RU" sz="1700" dirty="0" smtClean="0">
              <a:solidFill>
                <a:prstClr val="black"/>
              </a:solidFill>
            </a:endParaRPr>
          </a:p>
          <a:p>
            <a:pPr lvl="0" algn="ctr"/>
            <a:endParaRPr lang="ru-RU" sz="1700" dirty="0" smtClean="0">
              <a:solidFill>
                <a:prstClr val="black"/>
              </a:solidFill>
            </a:endParaRPr>
          </a:p>
          <a:p>
            <a:pPr lvl="0" algn="ctr"/>
            <a:r>
              <a:rPr lang="ru-RU" sz="1700" dirty="0" smtClean="0">
                <a:solidFill>
                  <a:prstClr val="black"/>
                </a:solidFill>
              </a:rPr>
              <a:t>2023 год -17187,50 тыс. руб.</a:t>
            </a:r>
          </a:p>
          <a:p>
            <a:pPr lvl="0" algn="ctr"/>
            <a:endParaRPr lang="ru-RU" sz="1700" dirty="0">
              <a:solidFill>
                <a:prstClr val="black"/>
              </a:solidFill>
            </a:endParaRPr>
          </a:p>
          <a:p>
            <a:pPr lvl="0" algn="ctr"/>
            <a:endParaRPr lang="ru-RU" sz="1700" dirty="0">
              <a:solidFill>
                <a:prstClr val="white"/>
              </a:solidFill>
            </a:endParaRPr>
          </a:p>
        </p:txBody>
      </p:sp>
      <p:sp>
        <p:nvSpPr>
          <p:cNvPr id="6" name="Скругленный прямоугольник 5"/>
          <p:cNvSpPr/>
          <p:nvPr/>
        </p:nvSpPr>
        <p:spPr>
          <a:xfrm>
            <a:off x="3383073" y="2921929"/>
            <a:ext cx="2376264" cy="28803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700" dirty="0" smtClean="0">
                <a:solidFill>
                  <a:prstClr val="black"/>
                </a:solidFill>
              </a:rPr>
              <a:t>2023 </a:t>
            </a:r>
            <a:r>
              <a:rPr lang="ru-RU" sz="1700" dirty="0">
                <a:solidFill>
                  <a:prstClr val="black"/>
                </a:solidFill>
              </a:rPr>
              <a:t>год </a:t>
            </a:r>
            <a:r>
              <a:rPr lang="ru-RU" sz="1700" dirty="0" smtClean="0">
                <a:solidFill>
                  <a:prstClr val="black"/>
                </a:solidFill>
              </a:rPr>
              <a:t>–11006,30  </a:t>
            </a:r>
            <a:r>
              <a:rPr lang="ru-RU" sz="1700" dirty="0">
                <a:solidFill>
                  <a:prstClr val="black"/>
                </a:solidFill>
              </a:rPr>
              <a:t>тыс. руб.</a:t>
            </a:r>
          </a:p>
          <a:p>
            <a:pPr lvl="0" algn="ctr"/>
            <a:endParaRPr lang="ru-RU" sz="1700" dirty="0">
              <a:solidFill>
                <a:prstClr val="black"/>
              </a:solidFill>
            </a:endParaRPr>
          </a:p>
          <a:p>
            <a:pPr lvl="0" algn="ctr"/>
            <a:endParaRPr lang="ru-RU" sz="1700" dirty="0">
              <a:solidFill>
                <a:prstClr val="black"/>
              </a:solidFill>
            </a:endParaRPr>
          </a:p>
          <a:p>
            <a:pPr lvl="0" algn="ctr"/>
            <a:r>
              <a:rPr lang="ru-RU" sz="1700" dirty="0" smtClean="0">
                <a:solidFill>
                  <a:prstClr val="black"/>
                </a:solidFill>
              </a:rPr>
              <a:t>2024 </a:t>
            </a:r>
            <a:r>
              <a:rPr lang="ru-RU" sz="1700" dirty="0">
                <a:solidFill>
                  <a:prstClr val="black"/>
                </a:solidFill>
              </a:rPr>
              <a:t>год – </a:t>
            </a:r>
            <a:r>
              <a:rPr lang="ru-RU" sz="1700" dirty="0" smtClean="0">
                <a:solidFill>
                  <a:prstClr val="black"/>
                </a:solidFill>
              </a:rPr>
              <a:t>5090,60 </a:t>
            </a:r>
            <a:r>
              <a:rPr lang="ru-RU" sz="1700" dirty="0">
                <a:solidFill>
                  <a:prstClr val="black"/>
                </a:solidFill>
              </a:rPr>
              <a:t>тыс. руб.</a:t>
            </a:r>
          </a:p>
          <a:p>
            <a:pPr lvl="0" algn="ctr"/>
            <a:endParaRPr lang="ru-RU" sz="1700" dirty="0">
              <a:solidFill>
                <a:prstClr val="white"/>
              </a:solidFill>
            </a:endParaRPr>
          </a:p>
        </p:txBody>
      </p:sp>
      <p:sp>
        <p:nvSpPr>
          <p:cNvPr id="7" name="Скругленный прямоугольник 6"/>
          <p:cNvSpPr/>
          <p:nvPr/>
        </p:nvSpPr>
        <p:spPr>
          <a:xfrm>
            <a:off x="6346052" y="2945508"/>
            <a:ext cx="2448272" cy="286341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00" dirty="0" smtClean="0"/>
          </a:p>
          <a:p>
            <a:pPr algn="ctr"/>
            <a:endParaRPr lang="ru-RU" sz="1700" dirty="0" smtClean="0"/>
          </a:p>
          <a:p>
            <a:pPr algn="ctr"/>
            <a:r>
              <a:rPr lang="ru-RU" sz="1700" dirty="0" smtClean="0">
                <a:solidFill>
                  <a:schemeClr val="tx1"/>
                </a:solidFill>
              </a:rPr>
              <a:t>2022 год –5606,10  тыс. руб.</a:t>
            </a:r>
          </a:p>
          <a:p>
            <a:pPr algn="ctr"/>
            <a:endParaRPr lang="ru-RU" sz="1700" dirty="0" smtClean="0">
              <a:solidFill>
                <a:schemeClr val="tx1"/>
              </a:solidFill>
            </a:endParaRPr>
          </a:p>
          <a:p>
            <a:pPr algn="ctr"/>
            <a:r>
              <a:rPr lang="ru-RU" sz="1700" dirty="0" smtClean="0">
                <a:solidFill>
                  <a:schemeClr val="tx1"/>
                </a:solidFill>
              </a:rPr>
              <a:t>2023 год – 10401,40 тыс. руб.</a:t>
            </a:r>
          </a:p>
          <a:p>
            <a:pPr algn="ctr"/>
            <a:endParaRPr lang="ru-RU" sz="1700" dirty="0" smtClean="0">
              <a:solidFill>
                <a:schemeClr val="tx1"/>
              </a:solidFill>
            </a:endParaRPr>
          </a:p>
          <a:p>
            <a:pPr algn="ctr"/>
            <a:r>
              <a:rPr lang="ru-RU" sz="1700" dirty="0" smtClean="0">
                <a:solidFill>
                  <a:schemeClr val="tx1"/>
                </a:solidFill>
              </a:rPr>
              <a:t>2024 год – 12607,80 тыс. руб.</a:t>
            </a:r>
          </a:p>
          <a:p>
            <a:pPr algn="ctr"/>
            <a:endParaRPr lang="ru-RU" sz="1700" dirty="0" smtClean="0"/>
          </a:p>
          <a:p>
            <a:pPr algn="ctr"/>
            <a:endParaRPr lang="ru-RU" sz="1700" dirty="0"/>
          </a:p>
        </p:txBody>
      </p:sp>
      <p:sp>
        <p:nvSpPr>
          <p:cNvPr id="10" name="Стрелка вниз 9"/>
          <p:cNvSpPr/>
          <p:nvPr/>
        </p:nvSpPr>
        <p:spPr>
          <a:xfrm>
            <a:off x="1403648" y="2348880"/>
            <a:ext cx="360040" cy="50405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4499992" y="2348880"/>
            <a:ext cx="360040" cy="50405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7452320" y="2348880"/>
            <a:ext cx="360040" cy="50405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51520" y="116632"/>
            <a:ext cx="8542804" cy="707886"/>
          </a:xfrm>
          <a:prstGeom prst="rect">
            <a:avLst/>
          </a:prstGeom>
        </p:spPr>
        <p:txBody>
          <a:bodyPr wrap="square">
            <a:spAutoFit/>
          </a:bodyPr>
          <a:lstStyle/>
          <a:p>
            <a:pPr algn="ctr">
              <a:buClrTx/>
            </a:pPr>
            <a:r>
              <a:rPr lang="ru-RU" altLang="ru-RU" dirty="0" smtClean="0">
                <a:solidFill>
                  <a:srgbClr val="7030A0"/>
                </a:solidFill>
                <a:latin typeface="Times New Roman" panose="02020603050405020304" pitchFamily="18" charset="0"/>
                <a:cs typeface="Times New Roman" panose="02020603050405020304" pitchFamily="18" charset="0"/>
              </a:rPr>
              <a:t>Национальные проекты </a:t>
            </a:r>
            <a:r>
              <a:rPr lang="ru-RU" altLang="ru-RU" dirty="0">
                <a:solidFill>
                  <a:srgbClr val="7030A0"/>
                </a:solidFill>
                <a:latin typeface="Times New Roman" panose="02020603050405020304" pitchFamily="18" charset="0"/>
                <a:cs typeface="Times New Roman" panose="02020603050405020304" pitchFamily="18" charset="0"/>
              </a:rPr>
              <a:t>на  </a:t>
            </a:r>
            <a:r>
              <a:rPr lang="ru-RU" altLang="ru-RU" dirty="0" smtClean="0">
                <a:solidFill>
                  <a:srgbClr val="7030A0"/>
                </a:solidFill>
                <a:latin typeface="Times New Roman" panose="02020603050405020304" pitchFamily="18" charset="0"/>
                <a:cs typeface="Times New Roman" panose="02020603050405020304" pitchFamily="18" charset="0"/>
              </a:rPr>
              <a:t>2022 </a:t>
            </a:r>
            <a:r>
              <a:rPr lang="ru-RU" altLang="ru-RU" dirty="0">
                <a:solidFill>
                  <a:srgbClr val="7030A0"/>
                </a:solidFill>
                <a:latin typeface="Times New Roman" panose="02020603050405020304" pitchFamily="18" charset="0"/>
                <a:cs typeface="Times New Roman" panose="02020603050405020304" pitchFamily="18" charset="0"/>
              </a:rPr>
              <a:t>год и на плановый период </a:t>
            </a:r>
          </a:p>
          <a:p>
            <a:pPr algn="ctr">
              <a:buClrTx/>
            </a:pPr>
            <a:r>
              <a:rPr lang="ru-RU" altLang="ru-RU" dirty="0" smtClean="0">
                <a:solidFill>
                  <a:srgbClr val="7030A0"/>
                </a:solidFill>
                <a:latin typeface="Times New Roman" panose="02020603050405020304" pitchFamily="18" charset="0"/>
                <a:cs typeface="Times New Roman" panose="02020603050405020304" pitchFamily="18" charset="0"/>
              </a:rPr>
              <a:t>2023 </a:t>
            </a:r>
            <a:r>
              <a:rPr lang="ru-RU" altLang="ru-RU" dirty="0">
                <a:solidFill>
                  <a:srgbClr val="7030A0"/>
                </a:solidFill>
                <a:latin typeface="Times New Roman" panose="02020603050405020304" pitchFamily="18" charset="0"/>
                <a:cs typeface="Times New Roman" panose="02020603050405020304" pitchFamily="18" charset="0"/>
              </a:rPr>
              <a:t>и </a:t>
            </a:r>
            <a:r>
              <a:rPr lang="ru-RU" altLang="ru-RU" dirty="0" smtClean="0">
                <a:solidFill>
                  <a:srgbClr val="7030A0"/>
                </a:solidFill>
                <a:latin typeface="Times New Roman" panose="02020603050405020304" pitchFamily="18" charset="0"/>
                <a:cs typeface="Times New Roman" panose="02020603050405020304" pitchFamily="18" charset="0"/>
              </a:rPr>
              <a:t>2024 </a:t>
            </a:r>
            <a:r>
              <a:rPr lang="ru-RU" altLang="ru-RU" dirty="0">
                <a:solidFill>
                  <a:srgbClr val="7030A0"/>
                </a:solidFill>
                <a:latin typeface="Times New Roman" panose="02020603050405020304" pitchFamily="18" charset="0"/>
                <a:cs typeface="Times New Roman" panose="02020603050405020304" pitchFamily="18" charset="0"/>
              </a:rPr>
              <a:t>годов</a:t>
            </a:r>
          </a:p>
        </p:txBody>
      </p:sp>
    </p:spTree>
    <p:extLst>
      <p:ext uri="{BB962C8B-B14F-4D97-AF65-F5344CB8AC3E}">
        <p14:creationId xmlns:p14="http://schemas.microsoft.com/office/powerpoint/2010/main" xmlns="" val="232847633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214282" y="571481"/>
            <a:ext cx="8472518" cy="5881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906463" algn="l"/>
                <a:tab pos="1820863" algn="l"/>
                <a:tab pos="2735263" algn="l"/>
                <a:tab pos="3649663" algn="l"/>
                <a:tab pos="4564063" algn="l"/>
                <a:tab pos="5478463" algn="l"/>
                <a:tab pos="6392863" algn="l"/>
                <a:tab pos="7307263" algn="l"/>
                <a:tab pos="8221663" algn="l"/>
                <a:tab pos="9136063" algn="l"/>
                <a:tab pos="10050463" algn="l"/>
                <a:tab pos="10331450" algn="l"/>
                <a:tab pos="10775950" algn="l"/>
                <a:tab pos="10777538" algn="l"/>
                <a:tab pos="10779125" algn="l"/>
                <a:tab pos="10780713" algn="l"/>
              </a:tabLst>
              <a:defRPr sz="1400">
                <a:solidFill>
                  <a:srgbClr val="404040"/>
                </a:solidFill>
                <a:latin typeface="Trebuchet MS" pitchFamily="34" charset="0"/>
              </a:defRPr>
            </a:lvl9pPr>
          </a:lstStyle>
          <a:p>
            <a:pPr algn="just" eaLnBrk="1" hangingPunct="1">
              <a:spcBef>
                <a:spcPts val="400"/>
              </a:spcBef>
              <a:spcAft>
                <a:spcPct val="0"/>
              </a:spcAft>
              <a:buClrTx/>
              <a:buSzPct val="100000"/>
              <a:buFontTx/>
              <a:buNone/>
            </a:pPr>
            <a:r>
              <a:rPr lang="ru-RU" altLang="ru-RU" sz="1600" b="1" dirty="0">
                <a:solidFill>
                  <a:srgbClr val="66CCFF"/>
                </a:solidFill>
                <a:latin typeface="Candara" pitchFamily="32" charset="0"/>
              </a:rPr>
              <a:t>	</a:t>
            </a:r>
            <a:r>
              <a:rPr lang="ru-RU" altLang="ru-RU" sz="1400" b="1" dirty="0" smtClean="0">
                <a:solidFill>
                  <a:srgbClr val="66CCFF"/>
                </a:solidFill>
                <a:latin typeface="Candara" pitchFamily="32" charset="0"/>
              </a:rPr>
              <a:t>             </a:t>
            </a:r>
            <a:r>
              <a:rPr lang="ru-RU" altLang="ru-RU" sz="1400" b="1" dirty="0" smtClean="0">
                <a:solidFill>
                  <a:srgbClr val="FF0000"/>
                </a:solidFill>
                <a:latin typeface="Times New Roman" pitchFamily="16" charset="0"/>
                <a:cs typeface="Times New Roman" pitchFamily="16" charset="0"/>
              </a:rPr>
              <a:t> </a:t>
            </a:r>
            <a:r>
              <a:rPr lang="ru-RU" altLang="ru-RU" sz="1400" b="1" dirty="0">
                <a:solidFill>
                  <a:srgbClr val="FF0000"/>
                </a:solidFill>
                <a:latin typeface="Times New Roman" pitchFamily="16" charset="0"/>
                <a:cs typeface="Times New Roman" pitchFamily="16" charset="0"/>
              </a:rPr>
              <a:t>Программный бюджет </a:t>
            </a:r>
            <a:r>
              <a:rPr lang="ru-RU" altLang="ru-RU" sz="1400" b="1" dirty="0">
                <a:solidFill>
                  <a:srgbClr val="0D0D0D"/>
                </a:solidFill>
                <a:latin typeface="Times New Roman" pitchFamily="16" charset="0"/>
                <a:cs typeface="Times New Roman" pitchFamily="16" charset="0"/>
              </a:rPr>
              <a:t>отличается от традиционного тем, что все или почти все расходы включены в программы и каждая программа своей целью прямо увязана с тем или иным стратегическим итогом деятельности </a:t>
            </a:r>
            <a:r>
              <a:rPr lang="ru-RU" altLang="ru-RU" sz="1400" b="1" dirty="0" smtClean="0">
                <a:solidFill>
                  <a:srgbClr val="0D0D0D"/>
                </a:solidFill>
                <a:latin typeface="Times New Roman" pitchFamily="16" charset="0"/>
                <a:cs typeface="Times New Roman" pitchFamily="16" charset="0"/>
              </a:rPr>
              <a:t>главных распорядителей.</a:t>
            </a:r>
            <a:endParaRPr lang="ru-RU" altLang="ru-RU" sz="1400" b="1" dirty="0">
              <a:solidFill>
                <a:srgbClr val="0D0D0D"/>
              </a:solidFill>
              <a:latin typeface="Times New Roman" pitchFamily="16" charset="0"/>
              <a:cs typeface="Times New Roman" pitchFamily="16" charset="0"/>
            </a:endParaRPr>
          </a:p>
          <a:p>
            <a:pPr algn="just" eaLnBrk="1" hangingPunct="1">
              <a:spcBef>
                <a:spcPts val="400"/>
              </a:spcBef>
              <a:spcAft>
                <a:spcPct val="0"/>
              </a:spcAft>
              <a:buClrTx/>
              <a:buSzPct val="100000"/>
              <a:buFontTx/>
              <a:buNone/>
            </a:pPr>
            <a:r>
              <a:rPr lang="ru-RU" altLang="ru-RU" sz="1400" b="1" dirty="0">
                <a:solidFill>
                  <a:srgbClr val="073E87"/>
                </a:solidFill>
                <a:latin typeface="Times New Roman" pitchFamily="16" charset="0"/>
                <a:cs typeface="Times New Roman" pitchFamily="16" charset="0"/>
              </a:rPr>
              <a:t>    	             </a:t>
            </a:r>
            <a:r>
              <a:rPr lang="ru-RU" altLang="ru-RU" sz="1400" b="1" dirty="0">
                <a:solidFill>
                  <a:srgbClr val="FF0000"/>
                </a:solidFill>
                <a:latin typeface="Times New Roman" pitchFamily="16" charset="0"/>
                <a:cs typeface="Times New Roman" pitchFamily="16" charset="0"/>
              </a:rPr>
              <a:t>Программное бюджетирование </a:t>
            </a:r>
            <a:r>
              <a:rPr lang="ru-RU" altLang="ru-RU" sz="1400" b="1" dirty="0">
                <a:solidFill>
                  <a:srgbClr val="0D0D0D"/>
                </a:solidFill>
                <a:latin typeface="Times New Roman" pitchFamily="16" charset="0"/>
                <a:cs typeface="Times New Roman" pitchFamily="16" charset="0"/>
              </a:rPr>
              <a:t>представляет собой методологию планирования, исполнения и контроля за исполнением бюджета, обеспечивающую взаимосвязь процесса распределения расходов с результатами от реализации программ, разрабатываемых на основе стратегических целей, целей социально-экономического развития муниципального образования Юрьев- Польский с учетом приоритетов государственной политики, задач органа местного самоуправления, общественной значимости ожидаемых и конечных результатов использования средств</a:t>
            </a:r>
          </a:p>
        </p:txBody>
      </p:sp>
      <p:sp>
        <p:nvSpPr>
          <p:cNvPr id="53251" name="Text Box 2"/>
          <p:cNvSpPr txBox="1">
            <a:spLocks noChangeArrowheads="1"/>
          </p:cNvSpPr>
          <p:nvPr/>
        </p:nvSpPr>
        <p:spPr bwMode="auto">
          <a:xfrm>
            <a:off x="1285852" y="214290"/>
            <a:ext cx="5900750" cy="571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smtClean="0">
                <a:solidFill>
                  <a:srgbClr val="7030A0"/>
                </a:solidFill>
                <a:latin typeface="Times New Roman" pitchFamily="16" charset="0"/>
              </a:rPr>
              <a:t>       ЧТО </a:t>
            </a:r>
            <a:r>
              <a:rPr lang="ru-RU" altLang="ru-RU" sz="2000" dirty="0">
                <a:solidFill>
                  <a:srgbClr val="7030A0"/>
                </a:solidFill>
                <a:latin typeface="Times New Roman" pitchFamily="16" charset="0"/>
              </a:rPr>
              <a:t>ТАКОЕ ПРОГРАММНЫЙ </a:t>
            </a:r>
            <a:r>
              <a:rPr lang="ru-RU" altLang="ru-RU" sz="2000" dirty="0" smtClean="0">
                <a:solidFill>
                  <a:srgbClr val="7030A0"/>
                </a:solidFill>
                <a:latin typeface="Times New Roman" pitchFamily="16" charset="0"/>
              </a:rPr>
              <a:t>БЮДЖЕТ?</a:t>
            </a:r>
            <a:endParaRPr lang="ru-RU" altLang="ru-RU" sz="2000" dirty="0">
              <a:solidFill>
                <a:srgbClr val="7030A0"/>
              </a:solidFill>
              <a:latin typeface="Times New Roman" pitchFamily="16" charset="0"/>
            </a:endParaRPr>
          </a:p>
        </p:txBody>
      </p:sp>
      <p:grpSp>
        <p:nvGrpSpPr>
          <p:cNvPr id="2" name="Группа 9"/>
          <p:cNvGrpSpPr/>
          <p:nvPr/>
        </p:nvGrpSpPr>
        <p:grpSpPr>
          <a:xfrm>
            <a:off x="1714480" y="2928934"/>
            <a:ext cx="1790836" cy="3786214"/>
            <a:chOff x="1010116" y="2838594"/>
            <a:chExt cx="1505084" cy="5638296"/>
          </a:xfrm>
          <a:solidFill>
            <a:schemeClr val="accent5">
              <a:lumMod val="50000"/>
            </a:schemeClr>
          </a:solidFill>
        </p:grpSpPr>
        <p:sp>
          <p:nvSpPr>
            <p:cNvPr id="11" name="Полилиния 10"/>
            <p:cNvSpPr/>
            <p:nvPr/>
          </p:nvSpPr>
          <p:spPr>
            <a:xfrm rot="5400000">
              <a:off x="-1056490" y="4905200"/>
              <a:ext cx="5638296" cy="1505084"/>
            </a:xfrm>
            <a:custGeom>
              <a:avLst/>
              <a:gdLst>
                <a:gd name="rtl" fmla="*/ 402800 w 3359200"/>
                <a:gd name="rtr" fmla="*/ 3359200 w 3359200"/>
              </a:gdLst>
              <a:ahLst/>
              <a:cxnLst/>
              <a:rect l="rtl" t="t" r="rtr" b="b"/>
              <a:pathLst>
                <a:path w="3359200" h="486400">
                  <a:moveTo>
                    <a:pt x="87552" y="0"/>
                  </a:moveTo>
                  <a:lnTo>
                    <a:pt x="3271648" y="0"/>
                  </a:lnTo>
                  <a:cubicBezTo>
                    <a:pt x="3319999" y="0"/>
                    <a:pt x="3359200" y="39197"/>
                    <a:pt x="3359200" y="87552"/>
                  </a:cubicBezTo>
                  <a:lnTo>
                    <a:pt x="3359200" y="398848"/>
                  </a:lnTo>
                  <a:cubicBezTo>
                    <a:pt x="3359200" y="447203"/>
                    <a:pt x="3319999" y="486400"/>
                    <a:pt x="3271648" y="486400"/>
                  </a:cubicBezTo>
                  <a:lnTo>
                    <a:pt x="87552" y="486400"/>
                  </a:lnTo>
                  <a:cubicBezTo>
                    <a:pt x="39197" y="486400"/>
                    <a:pt x="0" y="447203"/>
                    <a:pt x="0" y="398848"/>
                  </a:cubicBezTo>
                  <a:lnTo>
                    <a:pt x="0" y="87552"/>
                  </a:lnTo>
                  <a:cubicBezTo>
                    <a:pt x="0" y="39197"/>
                    <a:pt x="39197" y="0"/>
                    <a:pt x="87552" y="0"/>
                  </a:cubicBezTo>
                  <a:close/>
                </a:path>
              </a:pathLst>
            </a:custGeom>
            <a:grpFill/>
            <a:ln w="7600" cap="flat">
              <a:noFill/>
              <a:bevel/>
            </a:ln>
          </p:spPr>
          <p:txBody>
            <a:bodyPr vert="vert270" wrap="square" lIns="0" tIns="0" rIns="0" bIns="0" rtlCol="0" anchor="t"/>
            <a:lstStyle/>
            <a:p>
              <a:pPr algn="ctr">
                <a:lnSpc>
                  <a:spcPct val="100000"/>
                </a:lnSpc>
              </a:pPr>
              <a:endParaRPr lang="ru-RU" sz="2800" dirty="0" smtClean="0">
                <a:solidFill>
                  <a:srgbClr val="FFFFFF"/>
                </a:solidFill>
                <a:latin typeface="Century Gothic" panose="020B0502020202020204" pitchFamily="34" charset="0"/>
              </a:endParaRPr>
            </a:p>
            <a:p>
              <a:pPr algn="ctr">
                <a:lnSpc>
                  <a:spcPct val="100000"/>
                </a:lnSpc>
              </a:pPr>
              <a:endParaRPr lang="ru-RU" sz="2800" dirty="0" smtClean="0">
                <a:solidFill>
                  <a:srgbClr val="FFFFFF"/>
                </a:solidFill>
                <a:latin typeface="Century Gothic" panose="020B0502020202020204" pitchFamily="34" charset="0"/>
              </a:endParaRPr>
            </a:p>
            <a:p>
              <a:pPr algn="ctr">
                <a:lnSpc>
                  <a:spcPct val="100000"/>
                </a:lnSpc>
              </a:pPr>
              <a:r>
                <a:rPr lang="ru-RU" sz="2800" dirty="0" smtClean="0">
                  <a:solidFill>
                    <a:srgbClr val="FFFFFF"/>
                  </a:solidFill>
                  <a:latin typeface="Century Gothic" panose="020B0502020202020204" pitchFamily="34" charset="0"/>
                </a:rPr>
                <a:t> </a:t>
              </a:r>
              <a:r>
                <a:rPr lang="ru-RU" sz="1400" dirty="0" smtClean="0">
                  <a:solidFill>
                    <a:srgbClr val="FFFFFF"/>
                  </a:solidFill>
                  <a:latin typeface="Century Gothic" panose="020B0502020202020204" pitchFamily="34" charset="0"/>
                </a:rPr>
                <a:t>муниципальных </a:t>
              </a:r>
            </a:p>
            <a:p>
              <a:pPr algn="ctr">
                <a:lnSpc>
                  <a:spcPct val="100000"/>
                </a:lnSpc>
              </a:pPr>
              <a:r>
                <a:rPr lang="ru-RU" sz="1400" dirty="0" smtClean="0">
                  <a:solidFill>
                    <a:srgbClr val="FFFFFF"/>
                  </a:solidFill>
                  <a:latin typeface="Century Gothic" panose="020B0502020202020204" pitchFamily="34" charset="0"/>
                </a:rPr>
                <a:t>программ </a:t>
              </a:r>
            </a:p>
            <a:p>
              <a:pPr algn="ctr">
                <a:lnSpc>
                  <a:spcPct val="100000"/>
                </a:lnSpc>
              </a:pPr>
              <a:r>
                <a:rPr lang="ru-RU" sz="1400" dirty="0" smtClean="0">
                  <a:solidFill>
                    <a:srgbClr val="FFFFFF"/>
                  </a:solidFill>
                  <a:latin typeface="Century Gothic" panose="020B0502020202020204" pitchFamily="34" charset="0"/>
                </a:rPr>
                <a:t>сформировано</a:t>
              </a:r>
            </a:p>
            <a:p>
              <a:pPr algn="ctr">
                <a:lnSpc>
                  <a:spcPct val="100000"/>
                </a:lnSpc>
              </a:pPr>
              <a:r>
                <a:rPr lang="ru-RU" sz="1400" dirty="0" smtClean="0">
                  <a:solidFill>
                    <a:srgbClr val="FFFFFF"/>
                  </a:solidFill>
                  <a:latin typeface="Century Gothic" panose="020B0502020202020204" pitchFamily="34" charset="0"/>
                </a:rPr>
                <a:t> в  муниципальном образовании </a:t>
              </a:r>
            </a:p>
            <a:p>
              <a:pPr algn="ctr">
                <a:lnSpc>
                  <a:spcPct val="100000"/>
                </a:lnSpc>
              </a:pPr>
              <a:r>
                <a:rPr lang="ru-RU" sz="1400" dirty="0" smtClean="0">
                  <a:solidFill>
                    <a:srgbClr val="FFFFFF"/>
                  </a:solidFill>
                  <a:latin typeface="Century Gothic" panose="020B0502020202020204" pitchFamily="34" charset="0"/>
                </a:rPr>
                <a:t> на </a:t>
              </a:r>
            </a:p>
            <a:p>
              <a:pPr algn="ctr">
                <a:lnSpc>
                  <a:spcPct val="100000"/>
                </a:lnSpc>
              </a:pPr>
              <a:r>
                <a:rPr lang="ru-RU" sz="1400" dirty="0" smtClean="0">
                  <a:solidFill>
                    <a:srgbClr val="FFFFFF"/>
                  </a:solidFill>
                  <a:latin typeface="Century Gothic" panose="020B0502020202020204" pitchFamily="34" charset="0"/>
                </a:rPr>
                <a:t>2022-2024 </a:t>
              </a:r>
            </a:p>
            <a:p>
              <a:pPr algn="ctr">
                <a:lnSpc>
                  <a:spcPct val="100000"/>
                </a:lnSpc>
              </a:pPr>
              <a:r>
                <a:rPr lang="ru-RU" sz="1400" dirty="0" smtClean="0">
                  <a:solidFill>
                    <a:srgbClr val="FFFFFF"/>
                  </a:solidFill>
                  <a:latin typeface="Century Gothic" panose="020B0502020202020204" pitchFamily="34" charset="0"/>
                </a:rPr>
                <a:t>годы</a:t>
              </a:r>
              <a:endParaRPr sz="1400" dirty="0">
                <a:solidFill>
                  <a:srgbClr val="FFFFFF"/>
                </a:solidFill>
                <a:latin typeface="Century Gothic" panose="020B0502020202020204" pitchFamily="34" charset="0"/>
              </a:endParaRPr>
            </a:p>
          </p:txBody>
        </p:sp>
        <p:sp>
          <p:nvSpPr>
            <p:cNvPr id="12" name="Овал 11"/>
            <p:cNvSpPr>
              <a:spLocks noChangeAspect="1"/>
            </p:cNvSpPr>
            <p:nvPr/>
          </p:nvSpPr>
          <p:spPr>
            <a:xfrm>
              <a:off x="1224430" y="3418809"/>
              <a:ext cx="1080120" cy="1080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effectLst>
                    <a:outerShdw blurRad="38100" dist="38100" dir="2700000" algn="tl">
                      <a:srgbClr val="000000">
                        <a:alpha val="43137"/>
                      </a:srgbClr>
                    </a:outerShdw>
                  </a:effectLst>
                  <a:latin typeface="Century Gothic" pitchFamily="34" charset="0"/>
                </a:rPr>
                <a:t>18</a:t>
              </a:r>
              <a:endParaRPr lang="ru-RU" sz="4000" b="1" dirty="0">
                <a:effectLst>
                  <a:outerShdw blurRad="38100" dist="38100" dir="2700000" algn="tl">
                    <a:srgbClr val="000000">
                      <a:alpha val="43137"/>
                    </a:srgbClr>
                  </a:outerShdw>
                </a:effectLst>
                <a:latin typeface="Century Gothic" pitchFamily="34" charset="0"/>
              </a:endParaRPr>
            </a:p>
          </p:txBody>
        </p:sp>
      </p:grpSp>
      <p:sp>
        <p:nvSpPr>
          <p:cNvPr id="13" name="Полилиния 12"/>
          <p:cNvSpPr/>
          <p:nvPr/>
        </p:nvSpPr>
        <p:spPr>
          <a:xfrm>
            <a:off x="3643306" y="2928934"/>
            <a:ext cx="4824536" cy="893732"/>
          </a:xfrm>
          <a:custGeom>
            <a:avLst/>
            <a:gdLst>
              <a:gd name="rtl" fmla="*/ 402800 w 3359200"/>
              <a:gd name="rtr" fmla="*/ 3359200 w 3359200"/>
            </a:gdLst>
            <a:ahLst/>
            <a:cxnLst/>
            <a:rect l="rtl" t="t" r="rtr" b="b"/>
            <a:pathLst>
              <a:path w="3359200" h="486400">
                <a:moveTo>
                  <a:pt x="87552" y="0"/>
                </a:moveTo>
                <a:lnTo>
                  <a:pt x="3271648" y="0"/>
                </a:lnTo>
                <a:cubicBezTo>
                  <a:pt x="3319999" y="0"/>
                  <a:pt x="3359200" y="39197"/>
                  <a:pt x="3359200" y="87552"/>
                </a:cubicBezTo>
                <a:lnTo>
                  <a:pt x="3359200" y="398848"/>
                </a:lnTo>
                <a:cubicBezTo>
                  <a:pt x="3359200" y="447203"/>
                  <a:pt x="3319999" y="486400"/>
                  <a:pt x="3271648" y="486400"/>
                </a:cubicBezTo>
                <a:lnTo>
                  <a:pt x="87552" y="486400"/>
                </a:lnTo>
                <a:cubicBezTo>
                  <a:pt x="39197" y="486400"/>
                  <a:pt x="0" y="447203"/>
                  <a:pt x="0" y="398848"/>
                </a:cubicBezTo>
                <a:lnTo>
                  <a:pt x="0" y="87552"/>
                </a:lnTo>
                <a:cubicBezTo>
                  <a:pt x="0" y="39197"/>
                  <a:pt x="39197" y="0"/>
                  <a:pt x="87552" y="0"/>
                </a:cubicBezTo>
                <a:close/>
              </a:path>
            </a:pathLst>
          </a:custGeom>
          <a:solidFill>
            <a:schemeClr val="bg2">
              <a:lumMod val="75000"/>
            </a:schemeClr>
          </a:solidFill>
          <a:ln w="7600" cap="flat">
            <a:noFill/>
            <a:bevel/>
          </a:ln>
        </p:spPr>
        <p:txBody>
          <a:bodyPr wrap="square" lIns="0" tIns="0" rIns="0" bIns="0" rtlCol="0" anchor="ctr"/>
          <a:lstStyle/>
          <a:p>
            <a:r>
              <a:rPr lang="ru-RU" sz="1400" dirty="0">
                <a:solidFill>
                  <a:schemeClr val="tx1"/>
                </a:solidFill>
                <a:latin typeface="Century Gothic" panose="020B0502020202020204" pitchFamily="34" charset="0"/>
                <a:cs typeface="Times New Roman" panose="02020603050405020304" pitchFamily="18" charset="0"/>
              </a:rPr>
              <a:t>Осуществление  бюджетных расходов  посредством  финансирования  </a:t>
            </a:r>
            <a:r>
              <a:rPr lang="ru-RU" sz="1400" dirty="0" smtClean="0">
                <a:solidFill>
                  <a:schemeClr val="tx1"/>
                </a:solidFill>
                <a:latin typeface="Century Gothic" panose="020B0502020202020204" pitchFamily="34" charset="0"/>
                <a:cs typeface="Times New Roman" panose="02020603050405020304" pitchFamily="18" charset="0"/>
              </a:rPr>
              <a:t>муниципальных  </a:t>
            </a:r>
            <a:r>
              <a:rPr lang="ru-RU" sz="1400" dirty="0">
                <a:solidFill>
                  <a:schemeClr val="tx1"/>
                </a:solidFill>
                <a:latin typeface="Century Gothic" panose="020B0502020202020204" pitchFamily="34" charset="0"/>
                <a:cs typeface="Times New Roman" panose="02020603050405020304" pitchFamily="18" charset="0"/>
              </a:rPr>
              <a:t>программ</a:t>
            </a:r>
          </a:p>
        </p:txBody>
      </p:sp>
      <p:sp>
        <p:nvSpPr>
          <p:cNvPr id="14" name="Полилиния 13"/>
          <p:cNvSpPr/>
          <p:nvPr/>
        </p:nvSpPr>
        <p:spPr>
          <a:xfrm>
            <a:off x="3643306" y="4143380"/>
            <a:ext cx="4824536" cy="893732"/>
          </a:xfrm>
          <a:custGeom>
            <a:avLst/>
            <a:gdLst>
              <a:gd name="rtl" fmla="*/ 402800 w 3359200"/>
              <a:gd name="rtr" fmla="*/ 3359200 w 3359200"/>
            </a:gdLst>
            <a:ahLst/>
            <a:cxnLst/>
            <a:rect l="rtl" t="t" r="rtr" b="b"/>
            <a:pathLst>
              <a:path w="3359200" h="486400">
                <a:moveTo>
                  <a:pt x="87552" y="0"/>
                </a:moveTo>
                <a:lnTo>
                  <a:pt x="3271648" y="0"/>
                </a:lnTo>
                <a:cubicBezTo>
                  <a:pt x="3319999" y="0"/>
                  <a:pt x="3359200" y="39197"/>
                  <a:pt x="3359200" y="87552"/>
                </a:cubicBezTo>
                <a:lnTo>
                  <a:pt x="3359200" y="398848"/>
                </a:lnTo>
                <a:cubicBezTo>
                  <a:pt x="3359200" y="447203"/>
                  <a:pt x="3319999" y="486400"/>
                  <a:pt x="3271648" y="486400"/>
                </a:cubicBezTo>
                <a:lnTo>
                  <a:pt x="87552" y="486400"/>
                </a:lnTo>
                <a:cubicBezTo>
                  <a:pt x="39197" y="486400"/>
                  <a:pt x="0" y="447203"/>
                  <a:pt x="0" y="398848"/>
                </a:cubicBezTo>
                <a:lnTo>
                  <a:pt x="0" y="87552"/>
                </a:lnTo>
                <a:cubicBezTo>
                  <a:pt x="0" y="39197"/>
                  <a:pt x="39197" y="0"/>
                  <a:pt x="87552" y="0"/>
                </a:cubicBezTo>
                <a:close/>
              </a:path>
            </a:pathLst>
          </a:custGeom>
          <a:solidFill>
            <a:schemeClr val="accent5">
              <a:lumMod val="60000"/>
              <a:lumOff val="40000"/>
            </a:schemeClr>
          </a:solidFill>
          <a:ln w="7600" cap="flat">
            <a:noFill/>
            <a:bevel/>
          </a:ln>
        </p:spPr>
        <p:txBody>
          <a:bodyPr wrap="square" lIns="0" tIns="0" rIns="0" bIns="0" rtlCol="0" anchor="ctr"/>
          <a:lstStyle/>
          <a:p>
            <a:r>
              <a:rPr lang="ru-RU" sz="1400" dirty="0">
                <a:solidFill>
                  <a:schemeClr val="tx1"/>
                </a:solidFill>
                <a:latin typeface="Century Gothic" panose="020B0502020202020204" pitchFamily="34" charset="0"/>
                <a:cs typeface="Times New Roman" panose="02020603050405020304" pitchFamily="18" charset="0"/>
              </a:rPr>
              <a:t>Взаимосвязь  бюджетных расходов  с результатами  реализации  </a:t>
            </a:r>
            <a:r>
              <a:rPr lang="ru-RU" sz="1400" dirty="0" smtClean="0">
                <a:solidFill>
                  <a:schemeClr val="tx1"/>
                </a:solidFill>
                <a:latin typeface="Century Gothic" panose="020B0502020202020204" pitchFamily="34" charset="0"/>
                <a:cs typeface="Times New Roman" panose="02020603050405020304" pitchFamily="18" charset="0"/>
              </a:rPr>
              <a:t>муниципальных </a:t>
            </a:r>
            <a:r>
              <a:rPr lang="ru-RU" sz="1400" dirty="0">
                <a:solidFill>
                  <a:schemeClr val="tx1"/>
                </a:solidFill>
                <a:latin typeface="Century Gothic" panose="020B0502020202020204" pitchFamily="34" charset="0"/>
                <a:cs typeface="Times New Roman" panose="02020603050405020304" pitchFamily="18" charset="0"/>
              </a:rPr>
              <a:t>программ</a:t>
            </a:r>
          </a:p>
        </p:txBody>
      </p:sp>
      <p:sp>
        <p:nvSpPr>
          <p:cNvPr id="15" name="Полилиния 14"/>
          <p:cNvSpPr/>
          <p:nvPr/>
        </p:nvSpPr>
        <p:spPr>
          <a:xfrm>
            <a:off x="3643306" y="5429264"/>
            <a:ext cx="4824536" cy="893732"/>
          </a:xfrm>
          <a:custGeom>
            <a:avLst/>
            <a:gdLst>
              <a:gd name="rtl" fmla="*/ 402800 w 3359200"/>
              <a:gd name="rtr" fmla="*/ 3359200 w 3359200"/>
            </a:gdLst>
            <a:ahLst/>
            <a:cxnLst/>
            <a:rect l="rtl" t="t" r="rtr" b="b"/>
            <a:pathLst>
              <a:path w="3359200" h="486400">
                <a:moveTo>
                  <a:pt x="87552" y="0"/>
                </a:moveTo>
                <a:lnTo>
                  <a:pt x="3271648" y="0"/>
                </a:lnTo>
                <a:cubicBezTo>
                  <a:pt x="3319999" y="0"/>
                  <a:pt x="3359200" y="39197"/>
                  <a:pt x="3359200" y="87552"/>
                </a:cubicBezTo>
                <a:lnTo>
                  <a:pt x="3359200" y="398848"/>
                </a:lnTo>
                <a:cubicBezTo>
                  <a:pt x="3359200" y="447203"/>
                  <a:pt x="3319999" y="486400"/>
                  <a:pt x="3271648" y="486400"/>
                </a:cubicBezTo>
                <a:lnTo>
                  <a:pt x="87552" y="486400"/>
                </a:lnTo>
                <a:cubicBezTo>
                  <a:pt x="39197" y="486400"/>
                  <a:pt x="0" y="447203"/>
                  <a:pt x="0" y="398848"/>
                </a:cubicBezTo>
                <a:lnTo>
                  <a:pt x="0" y="87552"/>
                </a:lnTo>
                <a:cubicBezTo>
                  <a:pt x="0" y="39197"/>
                  <a:pt x="39197" y="0"/>
                  <a:pt x="87552" y="0"/>
                </a:cubicBezTo>
                <a:close/>
              </a:path>
            </a:pathLst>
          </a:custGeom>
          <a:solidFill>
            <a:schemeClr val="accent6">
              <a:lumMod val="60000"/>
              <a:lumOff val="40000"/>
            </a:schemeClr>
          </a:solidFill>
          <a:ln w="7600" cap="flat">
            <a:noFill/>
            <a:bevel/>
          </a:ln>
        </p:spPr>
        <p:txBody>
          <a:bodyPr wrap="square" lIns="0" tIns="0" rIns="0" bIns="0" rtlCol="0" anchor="ctr"/>
          <a:lstStyle/>
          <a:p>
            <a:r>
              <a:rPr lang="ru-RU" sz="1400" dirty="0">
                <a:solidFill>
                  <a:schemeClr val="tx1"/>
                </a:solidFill>
                <a:latin typeface="Century Gothic" panose="020B0502020202020204" pitchFamily="34" charset="0"/>
                <a:cs typeface="Times New Roman" panose="02020603050405020304" pitchFamily="18" charset="0"/>
              </a:rPr>
              <a:t>Повышение качества бюджетного  планирования и  исполнения бюджета</a:t>
            </a:r>
          </a:p>
        </p:txBody>
      </p:sp>
      <p:grpSp>
        <p:nvGrpSpPr>
          <p:cNvPr id="3" name="Группа 15"/>
          <p:cNvGrpSpPr/>
          <p:nvPr/>
        </p:nvGrpSpPr>
        <p:grpSpPr>
          <a:xfrm>
            <a:off x="3786182" y="5715016"/>
            <a:ext cx="291840" cy="287244"/>
            <a:chOff x="-1408388" y="3094813"/>
            <a:chExt cx="291840" cy="287244"/>
          </a:xfrm>
        </p:grpSpPr>
        <p:sp>
          <p:nvSpPr>
            <p:cNvPr id="17" name="Полилиния 16"/>
            <p:cNvSpPr/>
            <p:nvPr/>
          </p:nvSpPr>
          <p:spPr>
            <a:xfrm>
              <a:off x="-1408388" y="3094813"/>
              <a:ext cx="291840" cy="287244"/>
            </a:xfrm>
            <a:custGeom>
              <a:avLst/>
              <a:gdLst/>
              <a:ahLst/>
              <a:cxnLst/>
              <a:rect l="0" t="0" r="0" b="0"/>
              <a:pathLst>
                <a:path w="291840" h="287244">
                  <a:moveTo>
                    <a:pt x="0" y="143622"/>
                  </a:moveTo>
                  <a:cubicBezTo>
                    <a:pt x="0" y="64302"/>
                    <a:pt x="65331" y="0"/>
                    <a:pt x="145920" y="0"/>
                  </a:cubicBezTo>
                  <a:cubicBezTo>
                    <a:pt x="226510" y="0"/>
                    <a:pt x="291840" y="64302"/>
                    <a:pt x="291840" y="143622"/>
                  </a:cubicBezTo>
                  <a:cubicBezTo>
                    <a:pt x="291840" y="222942"/>
                    <a:pt x="226510" y="287244"/>
                    <a:pt x="145920" y="287244"/>
                  </a:cubicBezTo>
                  <a:cubicBezTo>
                    <a:pt x="65331" y="287244"/>
                    <a:pt x="0" y="222942"/>
                    <a:pt x="0" y="143622"/>
                  </a:cubicBezTo>
                  <a:close/>
                </a:path>
              </a:pathLst>
            </a:custGeom>
            <a:solidFill>
              <a:srgbClr val="FFFFFF"/>
            </a:solidFill>
            <a:ln w="7600" cap="flat">
              <a:solidFill>
                <a:srgbClr val="FFFFFF"/>
              </a:solidFill>
              <a:bevel/>
            </a:ln>
          </p:spPr>
        </p:sp>
        <p:sp>
          <p:nvSpPr>
            <p:cNvPr id="18" name="Полилиния 17"/>
            <p:cNvSpPr/>
            <p:nvPr/>
          </p:nvSpPr>
          <p:spPr>
            <a:xfrm>
              <a:off x="-1357316" y="3145080"/>
              <a:ext cx="189696" cy="186708"/>
            </a:xfrm>
            <a:custGeom>
              <a:avLst/>
              <a:gdLst/>
              <a:ahLst/>
              <a:cxnLst/>
              <a:rect l="0" t="0" r="0" b="0"/>
              <a:pathLst>
                <a:path w="189696" h="186708">
                  <a:moveTo>
                    <a:pt x="0" y="46677"/>
                  </a:moveTo>
                  <a:lnTo>
                    <a:pt x="85363" y="46677"/>
                  </a:lnTo>
                  <a:lnTo>
                    <a:pt x="85363" y="0"/>
                  </a:lnTo>
                  <a:lnTo>
                    <a:pt x="189696" y="93355"/>
                  </a:lnTo>
                  <a:lnTo>
                    <a:pt x="85363" y="186708"/>
                  </a:lnTo>
                  <a:lnTo>
                    <a:pt x="85363" y="140032"/>
                  </a:lnTo>
                  <a:lnTo>
                    <a:pt x="0" y="140032"/>
                  </a:lnTo>
                  <a:lnTo>
                    <a:pt x="0" y="46677"/>
                  </a:lnTo>
                  <a:close/>
                </a:path>
              </a:pathLst>
            </a:custGeom>
            <a:solidFill>
              <a:schemeClr val="tx2">
                <a:lumMod val="50000"/>
              </a:schemeClr>
            </a:solidFill>
            <a:ln w="7600" cap="flat">
              <a:noFill/>
              <a:bevel/>
            </a:ln>
          </p:spPr>
        </p:sp>
      </p:grpSp>
      <p:grpSp>
        <p:nvGrpSpPr>
          <p:cNvPr id="4" name="Группа 18"/>
          <p:cNvGrpSpPr/>
          <p:nvPr/>
        </p:nvGrpSpPr>
        <p:grpSpPr>
          <a:xfrm>
            <a:off x="3786182" y="4429132"/>
            <a:ext cx="291840" cy="287244"/>
            <a:chOff x="-1408388" y="3094813"/>
            <a:chExt cx="291840" cy="287244"/>
          </a:xfrm>
        </p:grpSpPr>
        <p:sp>
          <p:nvSpPr>
            <p:cNvPr id="20" name="Полилиния 19"/>
            <p:cNvSpPr/>
            <p:nvPr/>
          </p:nvSpPr>
          <p:spPr>
            <a:xfrm>
              <a:off x="-1408388" y="3094813"/>
              <a:ext cx="291840" cy="287244"/>
            </a:xfrm>
            <a:custGeom>
              <a:avLst/>
              <a:gdLst/>
              <a:ahLst/>
              <a:cxnLst/>
              <a:rect l="0" t="0" r="0" b="0"/>
              <a:pathLst>
                <a:path w="291840" h="287244">
                  <a:moveTo>
                    <a:pt x="0" y="143622"/>
                  </a:moveTo>
                  <a:cubicBezTo>
                    <a:pt x="0" y="64302"/>
                    <a:pt x="65331" y="0"/>
                    <a:pt x="145920" y="0"/>
                  </a:cubicBezTo>
                  <a:cubicBezTo>
                    <a:pt x="226510" y="0"/>
                    <a:pt x="291840" y="64302"/>
                    <a:pt x="291840" y="143622"/>
                  </a:cubicBezTo>
                  <a:cubicBezTo>
                    <a:pt x="291840" y="222942"/>
                    <a:pt x="226510" y="287244"/>
                    <a:pt x="145920" y="287244"/>
                  </a:cubicBezTo>
                  <a:cubicBezTo>
                    <a:pt x="65331" y="287244"/>
                    <a:pt x="0" y="222942"/>
                    <a:pt x="0" y="143622"/>
                  </a:cubicBezTo>
                  <a:close/>
                </a:path>
              </a:pathLst>
            </a:custGeom>
            <a:solidFill>
              <a:srgbClr val="FFFFFF"/>
            </a:solidFill>
            <a:ln w="7600" cap="flat">
              <a:solidFill>
                <a:srgbClr val="FFFFFF"/>
              </a:solidFill>
              <a:bevel/>
            </a:ln>
          </p:spPr>
        </p:sp>
        <p:sp>
          <p:nvSpPr>
            <p:cNvPr id="21" name="Полилиния 20"/>
            <p:cNvSpPr/>
            <p:nvPr/>
          </p:nvSpPr>
          <p:spPr>
            <a:xfrm>
              <a:off x="-1357316" y="3145080"/>
              <a:ext cx="189696" cy="186708"/>
            </a:xfrm>
            <a:custGeom>
              <a:avLst/>
              <a:gdLst/>
              <a:ahLst/>
              <a:cxnLst/>
              <a:rect l="0" t="0" r="0" b="0"/>
              <a:pathLst>
                <a:path w="189696" h="186708">
                  <a:moveTo>
                    <a:pt x="0" y="46677"/>
                  </a:moveTo>
                  <a:lnTo>
                    <a:pt x="85363" y="46677"/>
                  </a:lnTo>
                  <a:lnTo>
                    <a:pt x="85363" y="0"/>
                  </a:lnTo>
                  <a:lnTo>
                    <a:pt x="189696" y="93355"/>
                  </a:lnTo>
                  <a:lnTo>
                    <a:pt x="85363" y="186708"/>
                  </a:lnTo>
                  <a:lnTo>
                    <a:pt x="85363" y="140032"/>
                  </a:lnTo>
                  <a:lnTo>
                    <a:pt x="0" y="140032"/>
                  </a:lnTo>
                  <a:lnTo>
                    <a:pt x="0" y="46677"/>
                  </a:lnTo>
                  <a:close/>
                </a:path>
              </a:pathLst>
            </a:custGeom>
            <a:solidFill>
              <a:schemeClr val="tx2">
                <a:lumMod val="50000"/>
              </a:schemeClr>
            </a:solidFill>
            <a:ln w="7600" cap="flat">
              <a:noFill/>
              <a:bevel/>
            </a:ln>
          </p:spPr>
        </p:sp>
      </p:grpSp>
      <p:grpSp>
        <p:nvGrpSpPr>
          <p:cNvPr id="5" name="Группа 21"/>
          <p:cNvGrpSpPr/>
          <p:nvPr/>
        </p:nvGrpSpPr>
        <p:grpSpPr>
          <a:xfrm>
            <a:off x="3786182" y="3214686"/>
            <a:ext cx="291840" cy="287244"/>
            <a:chOff x="-1408388" y="3094813"/>
            <a:chExt cx="291840" cy="287244"/>
          </a:xfrm>
        </p:grpSpPr>
        <p:sp>
          <p:nvSpPr>
            <p:cNvPr id="23" name="Полилиния 22"/>
            <p:cNvSpPr/>
            <p:nvPr/>
          </p:nvSpPr>
          <p:spPr>
            <a:xfrm>
              <a:off x="-1408388" y="3094813"/>
              <a:ext cx="291840" cy="287244"/>
            </a:xfrm>
            <a:custGeom>
              <a:avLst/>
              <a:gdLst/>
              <a:ahLst/>
              <a:cxnLst/>
              <a:rect l="0" t="0" r="0" b="0"/>
              <a:pathLst>
                <a:path w="291840" h="287244">
                  <a:moveTo>
                    <a:pt x="0" y="143622"/>
                  </a:moveTo>
                  <a:cubicBezTo>
                    <a:pt x="0" y="64302"/>
                    <a:pt x="65331" y="0"/>
                    <a:pt x="145920" y="0"/>
                  </a:cubicBezTo>
                  <a:cubicBezTo>
                    <a:pt x="226510" y="0"/>
                    <a:pt x="291840" y="64302"/>
                    <a:pt x="291840" y="143622"/>
                  </a:cubicBezTo>
                  <a:cubicBezTo>
                    <a:pt x="291840" y="222942"/>
                    <a:pt x="226510" y="287244"/>
                    <a:pt x="145920" y="287244"/>
                  </a:cubicBezTo>
                  <a:cubicBezTo>
                    <a:pt x="65331" y="287244"/>
                    <a:pt x="0" y="222942"/>
                    <a:pt x="0" y="143622"/>
                  </a:cubicBezTo>
                  <a:close/>
                </a:path>
              </a:pathLst>
            </a:custGeom>
            <a:solidFill>
              <a:srgbClr val="FFFFFF"/>
            </a:solidFill>
            <a:ln w="7600" cap="flat">
              <a:solidFill>
                <a:srgbClr val="FFFFFF"/>
              </a:solidFill>
              <a:bevel/>
            </a:ln>
          </p:spPr>
        </p:sp>
        <p:sp>
          <p:nvSpPr>
            <p:cNvPr id="24" name="Полилиния 23"/>
            <p:cNvSpPr/>
            <p:nvPr/>
          </p:nvSpPr>
          <p:spPr>
            <a:xfrm>
              <a:off x="-1357316" y="3145080"/>
              <a:ext cx="189696" cy="186708"/>
            </a:xfrm>
            <a:custGeom>
              <a:avLst/>
              <a:gdLst/>
              <a:ahLst/>
              <a:cxnLst/>
              <a:rect l="0" t="0" r="0" b="0"/>
              <a:pathLst>
                <a:path w="189696" h="186708">
                  <a:moveTo>
                    <a:pt x="0" y="46677"/>
                  </a:moveTo>
                  <a:lnTo>
                    <a:pt x="85363" y="46677"/>
                  </a:lnTo>
                  <a:lnTo>
                    <a:pt x="85363" y="0"/>
                  </a:lnTo>
                  <a:lnTo>
                    <a:pt x="189696" y="93355"/>
                  </a:lnTo>
                  <a:lnTo>
                    <a:pt x="85363" y="186708"/>
                  </a:lnTo>
                  <a:lnTo>
                    <a:pt x="85363" y="140032"/>
                  </a:lnTo>
                  <a:lnTo>
                    <a:pt x="0" y="140032"/>
                  </a:lnTo>
                  <a:lnTo>
                    <a:pt x="0" y="46677"/>
                  </a:lnTo>
                  <a:close/>
                </a:path>
              </a:pathLst>
            </a:custGeom>
            <a:solidFill>
              <a:schemeClr val="tx2">
                <a:lumMod val="50000"/>
              </a:schemeClr>
            </a:solidFill>
            <a:ln w="7600" cap="flat">
              <a:noFill/>
              <a:bevel/>
            </a:ln>
          </p:spPr>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179388" y="1125538"/>
            <a:ext cx="8785225"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a:p>
            <a:pPr eaLnBrk="1" hangingPunct="1">
              <a:spcBef>
                <a:spcPts val="450"/>
              </a:spcBef>
              <a:spcAft>
                <a:spcPct val="0"/>
              </a:spcAft>
              <a:buClrTx/>
              <a:buSzPct val="100000"/>
              <a:buFontTx/>
              <a:buNone/>
            </a:pPr>
            <a:endParaRPr lang="ru-RU" altLang="ru-RU" sz="1800" dirty="0">
              <a:solidFill>
                <a:srgbClr val="073E87"/>
              </a:solidFill>
              <a:latin typeface="Candara" pitchFamily="32" charset="0"/>
            </a:endParaRPr>
          </a:p>
        </p:txBody>
      </p:sp>
      <p:sp>
        <p:nvSpPr>
          <p:cNvPr id="84995" name="Text Box 2"/>
          <p:cNvSpPr txBox="1">
            <a:spLocks noChangeArrowheads="1"/>
          </p:cNvSpPr>
          <p:nvPr/>
        </p:nvSpPr>
        <p:spPr bwMode="auto">
          <a:xfrm>
            <a:off x="482600" y="260350"/>
            <a:ext cx="82296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1400" dirty="0" smtClean="0">
                <a:solidFill>
                  <a:srgbClr val="262699"/>
                </a:solidFill>
                <a:latin typeface="Times New Roman" pitchFamily="18" charset="0"/>
                <a:cs typeface="Times New Roman" pitchFamily="18" charset="0"/>
              </a:rPr>
              <a:t>ПРОГРАММНЫЕ И НЕПРОГРАММНЫЕ РАСХОДЫ МУНИЦИПАЛЬНОГО ОБРАЗОВАНИЯ </a:t>
            </a:r>
          </a:p>
          <a:p>
            <a:pPr algn="ctr" eaLnBrk="1" hangingPunct="1">
              <a:spcBef>
                <a:spcPct val="0"/>
              </a:spcBef>
              <a:spcAft>
                <a:spcPct val="0"/>
              </a:spcAft>
              <a:buClrTx/>
              <a:buSzPct val="100000"/>
              <a:buFontTx/>
              <a:buNone/>
            </a:pPr>
            <a:r>
              <a:rPr lang="ru-RU" altLang="ru-RU" sz="1400" dirty="0" smtClean="0">
                <a:solidFill>
                  <a:srgbClr val="262699"/>
                </a:solidFill>
                <a:latin typeface="Times New Roman" pitchFamily="18" charset="0"/>
                <a:cs typeface="Times New Roman" pitchFamily="18" charset="0"/>
              </a:rPr>
              <a:t>ЮРЬЕВ-ПОЛЬСКИЙ РАЙОН</a:t>
            </a:r>
            <a:endParaRPr lang="ru-RU" altLang="ru-RU" sz="1400" dirty="0">
              <a:solidFill>
                <a:srgbClr val="262699"/>
              </a:solidFill>
              <a:latin typeface="Times New Roman" pitchFamily="18" charset="0"/>
              <a:cs typeface="Times New Roman" pitchFamily="18" charset="0"/>
            </a:endParaRPr>
          </a:p>
        </p:txBody>
      </p:sp>
      <p:sp>
        <p:nvSpPr>
          <p:cNvPr id="8" name="Подзаголовок 7"/>
          <p:cNvSpPr>
            <a:spLocks noGrp="1"/>
          </p:cNvSpPr>
          <p:nvPr>
            <p:ph type="subTitle" idx="1"/>
          </p:nvPr>
        </p:nvSpPr>
        <p:spPr>
          <a:xfrm>
            <a:off x="3857620" y="2500306"/>
            <a:ext cx="2357454" cy="1500198"/>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ru-RU" sz="1400" dirty="0" err="1" smtClean="0">
                <a:latin typeface="Times New Roman" pitchFamily="18" charset="0"/>
                <a:cs typeface="Times New Roman" pitchFamily="18" charset="0"/>
              </a:rPr>
              <a:t>Непрограммные</a:t>
            </a:r>
            <a:r>
              <a:rPr lang="ru-RU" sz="1400" dirty="0" smtClean="0">
                <a:latin typeface="Times New Roman" pitchFamily="18" charset="0"/>
                <a:cs typeface="Times New Roman" pitchFamily="18" charset="0"/>
              </a:rPr>
              <a:t>         расходы</a:t>
            </a:r>
          </a:p>
        </p:txBody>
      </p:sp>
      <p:sp>
        <p:nvSpPr>
          <p:cNvPr id="7" name="Стрелка вниз 6"/>
          <p:cNvSpPr/>
          <p:nvPr/>
        </p:nvSpPr>
        <p:spPr>
          <a:xfrm>
            <a:off x="428596" y="2500306"/>
            <a:ext cx="2500330" cy="1478474"/>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Программные расходы </a:t>
            </a:r>
          </a:p>
        </p:txBody>
      </p:sp>
      <p:sp>
        <p:nvSpPr>
          <p:cNvPr id="9" name="Блок-схема: магнитный диск 8"/>
          <p:cNvSpPr/>
          <p:nvPr/>
        </p:nvSpPr>
        <p:spPr>
          <a:xfrm>
            <a:off x="428596" y="4143380"/>
            <a:ext cx="2428892" cy="2428892"/>
          </a:xfrm>
          <a:prstGeom prst="flowChartMagneticDisk">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smtClean="0">
              <a:solidFill>
                <a:schemeClr val="tx1"/>
              </a:solidFill>
              <a:latin typeface="Times New Roman" pitchFamily="18" charset="0"/>
              <a:cs typeface="Times New Roman" pitchFamily="18" charset="0"/>
            </a:endParaRPr>
          </a:p>
          <a:p>
            <a:pPr algn="ctr"/>
            <a:r>
              <a:rPr lang="ru-RU" sz="1200" dirty="0" smtClean="0">
                <a:solidFill>
                  <a:schemeClr val="tx1"/>
                </a:solidFill>
                <a:latin typeface="Times New Roman" pitchFamily="18" charset="0"/>
                <a:cs typeface="Times New Roman" pitchFamily="18" charset="0"/>
              </a:rPr>
              <a:t>Распределены исходя из необходимости достижения запланированных индикаторов и конечных результатов по муниципальным программам муниципального образования Юрьев-Польский район</a:t>
            </a:r>
            <a:endParaRPr lang="ru-RU" sz="1200" dirty="0">
              <a:solidFill>
                <a:schemeClr val="tx1"/>
              </a:solidFill>
              <a:latin typeface="Times New Roman" pitchFamily="18" charset="0"/>
              <a:cs typeface="Times New Roman" pitchFamily="18" charset="0"/>
            </a:endParaRPr>
          </a:p>
        </p:txBody>
      </p:sp>
      <p:sp>
        <p:nvSpPr>
          <p:cNvPr id="11" name="Блок-схема: магнитный диск 10"/>
          <p:cNvSpPr/>
          <p:nvPr/>
        </p:nvSpPr>
        <p:spPr>
          <a:xfrm>
            <a:off x="3857620" y="4143380"/>
            <a:ext cx="2428892" cy="2428892"/>
          </a:xfrm>
          <a:prstGeom prst="flowChartMagneticDisk">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Times New Roman" pitchFamily="18" charset="0"/>
                <a:cs typeface="Times New Roman" pitchFamily="18" charset="0"/>
              </a:rPr>
              <a:t>Расходы не вошедшие в мероприятия муниципальных программ, в том числе на содержание муниципальных учреждений</a:t>
            </a:r>
            <a:endParaRPr lang="ru-RU" sz="1200" dirty="0">
              <a:solidFill>
                <a:schemeClr val="tx1"/>
              </a:solidFill>
              <a:latin typeface="Times New Roman" pitchFamily="18" charset="0"/>
              <a:cs typeface="Times New Roman" pitchFamily="18" charset="0"/>
            </a:endParaRPr>
          </a:p>
        </p:txBody>
      </p:sp>
      <p:pic>
        <p:nvPicPr>
          <p:cNvPr id="13" name="Picture 2" descr="C:\Documents and Settings\Bydjet-01\Рабочий стол\картинки для презентации\89c5cd1cedd4a96c5d7ba82f5a019257_XL.jpg"/>
          <p:cNvPicPr>
            <a:picLocks noChangeAspect="1" noChangeArrowheads="1"/>
          </p:cNvPicPr>
          <p:nvPr/>
        </p:nvPicPr>
        <p:blipFill>
          <a:blip r:embed="rId3" cstate="print"/>
          <a:srcRect/>
          <a:stretch>
            <a:fillRect/>
          </a:stretch>
        </p:blipFill>
        <p:spPr bwMode="auto">
          <a:xfrm>
            <a:off x="6643670" y="2071678"/>
            <a:ext cx="2500330" cy="1759509"/>
          </a:xfrm>
          <a:prstGeom prst="rect">
            <a:avLst/>
          </a:prstGeom>
          <a:noFill/>
        </p:spPr>
      </p:pic>
      <p:sp>
        <p:nvSpPr>
          <p:cNvPr id="17" name="Text Box 2"/>
          <p:cNvSpPr txBox="1">
            <a:spLocks noChangeArrowheads="1"/>
          </p:cNvSpPr>
          <p:nvPr/>
        </p:nvSpPr>
        <p:spPr bwMode="auto">
          <a:xfrm>
            <a:off x="0" y="1285860"/>
            <a:ext cx="82296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endParaRPr lang="ru-RU" altLang="ru-RU" sz="1400" dirty="0" smtClean="0">
              <a:solidFill>
                <a:srgbClr val="262699"/>
              </a:solidFill>
              <a:latin typeface="Times New Roman" pitchFamily="18" charset="0"/>
              <a:cs typeface="Times New Roman" pitchFamily="18" charset="0"/>
            </a:endParaRPr>
          </a:p>
        </p:txBody>
      </p:sp>
      <p:sp>
        <p:nvSpPr>
          <p:cNvPr id="148482" name="Rectangle 2"/>
          <p:cNvSpPr>
            <a:spLocks noChangeArrowheads="1"/>
          </p:cNvSpPr>
          <p:nvPr/>
        </p:nvSpPr>
        <p:spPr bwMode="auto">
          <a:xfrm>
            <a:off x="0" y="1000108"/>
            <a:ext cx="68580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400" dirty="0" smtClean="0">
                <a:solidFill>
                  <a:schemeClr val="tx1"/>
                </a:solidFill>
                <a:latin typeface="Times New Roman" pitchFamily="18" charset="0"/>
                <a:ea typeface="Calibri" pitchFamily="34" charset="0"/>
                <a:cs typeface="Times New Roman" pitchFamily="18" charset="0"/>
              </a:rPr>
              <a:t>М</a:t>
            </a:r>
            <a:r>
              <a:rPr kumimoji="0" lang="ru-RU" sz="140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униципальная программа - документ стратегического планирования, содержащий комплекс планируемых мероприятий, взаимоувязанных по задачам, срокам осуществления, исполнителям и ресурсам и обеспечивающих наиболее эффективное достижение целей и решение задач социально-экономического развития муниципального образования</a:t>
            </a:r>
            <a:endParaRPr kumimoji="0" lang="ru-RU" sz="180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Прямоугольник 1"/>
          <p:cNvSpPr>
            <a:spLocks noChangeArrowheads="1"/>
          </p:cNvSpPr>
          <p:nvPr/>
        </p:nvSpPr>
        <p:spPr bwMode="auto">
          <a:xfrm>
            <a:off x="611188" y="333375"/>
            <a:ext cx="7921625" cy="646113"/>
          </a:xfrm>
          <a:prstGeom prst="rect">
            <a:avLst/>
          </a:prstGeom>
          <a:noFill/>
          <a:ln w="9525">
            <a:noFill/>
            <a:miter lim="800000"/>
            <a:headEnd/>
            <a:tailEnd/>
          </a:ln>
        </p:spPr>
        <p:txBody>
          <a:bodyPr>
            <a:spAutoFit/>
          </a:bodyPr>
          <a:lstStyle/>
          <a:p>
            <a:pPr algn="ctr">
              <a:buSzPct val="100000"/>
              <a:buFont typeface="Times New Roman" pitchFamily="18" charset="0"/>
              <a:buNone/>
            </a:pPr>
            <a:r>
              <a:rPr lang="ru-RU" altLang="ru-RU" sz="1800">
                <a:solidFill>
                  <a:srgbClr val="7030A0"/>
                </a:solidFill>
                <a:latin typeface="Arial" charset="0"/>
                <a:cs typeface="Arial" charset="0"/>
              </a:rPr>
              <a:t>Муниципальные  программы на  2022 год и на плановый период </a:t>
            </a:r>
          </a:p>
          <a:p>
            <a:pPr algn="ctr">
              <a:buSzPct val="100000"/>
              <a:buFont typeface="Times New Roman" pitchFamily="18" charset="0"/>
              <a:buNone/>
            </a:pPr>
            <a:r>
              <a:rPr lang="ru-RU" altLang="ru-RU" sz="1800">
                <a:solidFill>
                  <a:srgbClr val="7030A0"/>
                </a:solidFill>
                <a:latin typeface="Arial" charset="0"/>
                <a:cs typeface="Arial" charset="0"/>
              </a:rPr>
              <a:t>2023 и 2024 годов</a:t>
            </a:r>
          </a:p>
        </p:txBody>
      </p:sp>
      <p:sp>
        <p:nvSpPr>
          <p:cNvPr id="70659" name="Прямоугольник 2"/>
          <p:cNvSpPr>
            <a:spLocks noChangeArrowheads="1"/>
          </p:cNvSpPr>
          <p:nvPr/>
        </p:nvSpPr>
        <p:spPr bwMode="auto">
          <a:xfrm>
            <a:off x="395288" y="1125538"/>
            <a:ext cx="8361362" cy="1476375"/>
          </a:xfrm>
          <a:prstGeom prst="rect">
            <a:avLst/>
          </a:prstGeom>
          <a:noFill/>
          <a:ln w="9525">
            <a:noFill/>
            <a:miter lim="800000"/>
            <a:headEnd/>
            <a:tailEnd/>
          </a:ln>
        </p:spPr>
        <p:txBody>
          <a:bodyPr>
            <a:spAutoFit/>
          </a:bodyPr>
          <a:lstStyle/>
          <a:p>
            <a:pPr algn="just">
              <a:buClr>
                <a:srgbClr val="000000"/>
              </a:buClr>
              <a:buSzPct val="100000"/>
              <a:buFont typeface="Times New Roman" pitchFamily="18" charset="0"/>
              <a:buNone/>
            </a:pPr>
            <a:r>
              <a:rPr lang="ru-RU" altLang="ru-RU" sz="1500" dirty="0">
                <a:solidFill>
                  <a:schemeClr val="tx1"/>
                </a:solidFill>
                <a:latin typeface="Times New Roman" pitchFamily="18" charset="0"/>
                <a:cs typeface="Times New Roman" pitchFamily="18" charset="0"/>
              </a:rPr>
              <a:t>           Бюджет муниципального образования Юрьев-Польский район  содержит в своей структуре расходы по 18 муниципальным программам. Доля программных расходов в 2022 году составит   91,5</a:t>
            </a:r>
            <a:r>
              <a:rPr lang="ru-RU" altLang="ru-RU" sz="1500" dirty="0" smtClean="0">
                <a:solidFill>
                  <a:schemeClr val="tx1"/>
                </a:solidFill>
                <a:latin typeface="Times New Roman" pitchFamily="18" charset="0"/>
                <a:cs typeface="Times New Roman" pitchFamily="18" charset="0"/>
              </a:rPr>
              <a:t>%, </a:t>
            </a:r>
            <a:r>
              <a:rPr lang="ru-RU" altLang="ru-RU" sz="1500" dirty="0">
                <a:solidFill>
                  <a:schemeClr val="tx1"/>
                </a:solidFill>
                <a:latin typeface="Times New Roman" pitchFamily="18" charset="0"/>
                <a:cs typeface="Times New Roman" pitchFamily="18" charset="0"/>
              </a:rPr>
              <a:t>в 2023 году 91,9%, в 2024 году – 93% объема расходов бюджета муниципального образования Юрьев-Польский район на 2022 год и на плановый период 2023 и 2024 годов. </a:t>
            </a:r>
          </a:p>
          <a:p>
            <a:pPr algn="just">
              <a:buClr>
                <a:srgbClr val="000000"/>
              </a:buClr>
              <a:buSzPct val="100000"/>
              <a:buFont typeface="Times New Roman" pitchFamily="18" charset="0"/>
              <a:buNone/>
            </a:pPr>
            <a:r>
              <a:rPr lang="ru-RU" altLang="ru-RU" sz="1500" dirty="0">
                <a:solidFill>
                  <a:schemeClr val="tx1"/>
                </a:solidFill>
                <a:latin typeface="Times New Roman" pitchFamily="18" charset="0"/>
                <a:cs typeface="Times New Roman" pitchFamily="18" charset="0"/>
              </a:rPr>
              <a:t>          Группировка и финансирование муниципальных программ муниципального образования Юрьев-Польский район по направлениям:</a:t>
            </a:r>
          </a:p>
        </p:txBody>
      </p:sp>
      <p:graphicFrame>
        <p:nvGraphicFramePr>
          <p:cNvPr id="4" name="Таблица 3"/>
          <p:cNvGraphicFramePr>
            <a:graphicFrameLocks noGrp="1"/>
          </p:cNvGraphicFramePr>
          <p:nvPr/>
        </p:nvGraphicFramePr>
        <p:xfrm>
          <a:off x="425450" y="2733675"/>
          <a:ext cx="8361363" cy="3910016"/>
        </p:xfrm>
        <a:graphic>
          <a:graphicData uri="http://schemas.openxmlformats.org/drawingml/2006/table">
            <a:tbl>
              <a:tblPr/>
              <a:tblGrid>
                <a:gridCol w="5695950"/>
                <a:gridCol w="889000"/>
                <a:gridCol w="889000"/>
                <a:gridCol w="887413"/>
              </a:tblGrid>
              <a:tr h="393671">
                <a:tc rowSpan="2">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Наименование показателя</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Trebuchet MS" pitchFamily="34" charset="0"/>
                        <a:ea typeface="Arial Unicode MS" pitchFamily="34" charset="-128"/>
                        <a:cs typeface="Arial Unicode MS" pitchFamily="34" charset="-128"/>
                      </a:endParaRPr>
                    </a:p>
                  </a:txBody>
                  <a:tcPr marL="90000" marR="90000" marT="45716"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38851">
                <a:tc vMerge="1">
                  <a:txBody>
                    <a:bodyPr/>
                    <a:lstStyle/>
                    <a:p>
                      <a:endParaRPr lang="ru-RU"/>
                    </a:p>
                  </a:txBody>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2022 год</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2023 год</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2024 год</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4605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Расходы  на реализацию муниципальных программ</a:t>
                      </a:r>
                    </a:p>
                  </a:txBody>
                  <a:tcPr marL="90000" marR="90000" marT="150514" marB="45716"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CF7BA"/>
                    </a:solid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912186,80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CF7BA"/>
                    </a:solid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874534,90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CF7BA"/>
                    </a:solid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942220,20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solidFill>
                      <a:srgbClr val="DCF7BA"/>
                    </a:solidFill>
                  </a:tcPr>
                </a:tc>
              </a:tr>
              <a:tr h="36266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Сельское хозяйство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a:t>
                      </a:r>
                      <a:r>
                        <a:rPr kumimoji="0" lang="en-US"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1</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265">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агропромышленного комплекса муниципального образования Юрьев- Польский район»</a:t>
                      </a:r>
                    </a:p>
                  </a:txBody>
                  <a:tcPr marL="90000" marR="90000" marT="150517" marB="4679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6562,00</a:t>
                      </a:r>
                    </a:p>
                  </a:txBody>
                  <a:tcPr marL="90000" marR="90000" marT="150517" marB="4679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6135,00</a:t>
                      </a:r>
                    </a:p>
                  </a:txBody>
                  <a:tcPr marL="90000" marR="90000" marT="150517" marB="4679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6163,00</a:t>
                      </a:r>
                    </a:p>
                  </a:txBody>
                  <a:tcPr marL="90000" marR="90000" marT="150517" marB="4679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266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Охрана окружающей среды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4093">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«Экологическая</a:t>
                      </a:r>
                    </a:p>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безопасность территории муниципального образования Юрьев- Польский</a:t>
                      </a:r>
                    </a:p>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район на 2021-2024 годы»</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333,00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90,00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50,00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266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Предпринимательство</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 (1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4093">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«Содействие развитию малого и среднего предпринимательства в муниципальном образовании Юрьев- Польский</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район на 2020-2022 годы»</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50,00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14" marB="45716"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8313" y="115888"/>
          <a:ext cx="8145462" cy="6494462"/>
        </p:xfrm>
        <a:graphic>
          <a:graphicData uri="http://schemas.openxmlformats.org/drawingml/2006/table">
            <a:tbl>
              <a:tblPr/>
              <a:tblGrid>
                <a:gridCol w="5480050"/>
                <a:gridCol w="887412"/>
                <a:gridCol w="889000"/>
                <a:gridCol w="889000"/>
              </a:tblGrid>
              <a:tr h="337697">
                <a:tc rowSpan="2">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                  Наименование показателя</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6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4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Сумма (тыс. руб.)</a:t>
                      </a:r>
                      <a:endParaRPr kumimoji="0" lang="ru-RU" altLang="ru-RU" sz="1400" b="0" i="0" u="none" strike="noStrike" cap="none" normalizeH="0" baseline="0" smtClean="0">
                        <a:ln>
                          <a:noFill/>
                        </a:ln>
                        <a:solidFill>
                          <a:srgbClr val="404040"/>
                        </a:solidFill>
                        <a:effectLst/>
                        <a:latin typeface="Tahoma" pitchFamily="34" charset="0"/>
                        <a:ea typeface="Arial Unicode MS" pitchFamily="34" charset="-128"/>
                        <a:cs typeface="Arial Unicode MS" pitchFamily="34" charset="-128"/>
                      </a:endParaRPr>
                    </a:p>
                  </a:txBody>
                  <a:tcPr marL="90000" marR="90000"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38871">
                <a:tc vMerge="1">
                  <a:txBody>
                    <a:bodyPr/>
                    <a:lstStyle/>
                    <a:p>
                      <a:endParaRPr lang="ru-RU"/>
                    </a:p>
                  </a:txBody>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2022 год</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2023 год</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2024 год</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4161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Привлечение инвестиций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30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«Модернизация и развитие коммунальной инфраструктуры МО Юрьев-Польский район на 2020-2024 г.г.»</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63689,30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78460,00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107400,00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268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Эффективная власть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(5 программ)</a:t>
                      </a: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30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"Управление муниципальными финансами и муниципальным долгом  Юрьев-Польского  района" </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55762,40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34209,80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37194,20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30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информатизации администрации  МО Юрьев- Польский район на 2020-2022 годы»</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340,00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30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«Обеспечение территории Юрьев- Польского района документами территориального планирования»</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301,00</a:t>
                      </a:r>
                    </a:p>
                  </a:txBody>
                  <a:tcPr marL="90000" marR="90000" marT="1334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280,00</a:t>
                      </a: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334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280,00</a:t>
                      </a:r>
                    </a:p>
                  </a:txBody>
                  <a:tcPr marL="90000" marR="90000" marT="133419"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520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«Оказание поддержки деятельности социально ориентированных некоммерческих организаций  в муниципальном образовании Юрьев- Польский район»</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25,00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25,00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25,00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9530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муниципальной службы в муниципальном образовании Юрьев- Польский район на 2020-2022 годы»</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43,00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354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Дорожная деятельность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520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сети автомобильных дорог общего пользования местного значения  муниципального образования Юрьев- Польский район»</a:t>
                      </a:r>
                    </a:p>
                  </a:txBody>
                  <a:tcPr marL="90000" marR="90000" marT="150530"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46068,00</a:t>
                      </a:r>
                    </a:p>
                  </a:txBody>
                  <a:tcPr marL="90000" marR="90000" marT="133422"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57444,00</a:t>
                      </a:r>
                    </a:p>
                  </a:txBody>
                  <a:tcPr marL="90000" marR="90000" marT="133422"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58079,00</a:t>
                      </a:r>
                    </a:p>
                  </a:txBody>
                  <a:tcPr marL="90000" marR="90000" marT="133422" marB="46801"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41615">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Образование</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 (1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81494">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образования на территории муниципального</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образования Юрьев- Польский район на 2020-2025 годы»</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581543,00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562655,90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dirty="0" smtClean="0">
                          <a:ln>
                            <a:noFill/>
                          </a:ln>
                          <a:solidFill>
                            <a:srgbClr val="404040"/>
                          </a:solidFill>
                          <a:effectLst/>
                          <a:latin typeface="Times New Roman" pitchFamily="18" charset="0"/>
                          <a:ea typeface="Arial Unicode MS" pitchFamily="34" charset="-128"/>
                          <a:cs typeface="Times New Roman" pitchFamily="18" charset="0"/>
                        </a:rPr>
                        <a:t>553971,20</a:t>
                      </a:r>
                    </a:p>
                  </a:txBody>
                  <a:tcPr marL="90000" marR="90000" marT="150527"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474788" y="360363"/>
            <a:ext cx="626427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7030A0"/>
                </a:solidFill>
                <a:latin typeface="Times New Roman" pitchFamily="16" charset="0"/>
                <a:cs typeface="Times New Roman" pitchFamily="16" charset="0"/>
              </a:rPr>
              <a:t>Бюджетная система Российской Федерации</a:t>
            </a:r>
          </a:p>
        </p:txBody>
      </p:sp>
      <p:sp>
        <p:nvSpPr>
          <p:cNvPr id="11267" name="AutoShape 2"/>
          <p:cNvSpPr>
            <a:spLocks noChangeArrowheads="1"/>
          </p:cNvSpPr>
          <p:nvPr/>
        </p:nvSpPr>
        <p:spPr bwMode="auto">
          <a:xfrm>
            <a:off x="0" y="1773238"/>
            <a:ext cx="8424863" cy="4968875"/>
          </a:xfrm>
          <a:prstGeom prst="triangle">
            <a:avLst>
              <a:gd name="adj" fmla="val 50000"/>
            </a:avLst>
          </a:prstGeom>
          <a:solidFill>
            <a:schemeClr val="accent6">
              <a:lumMod val="40000"/>
              <a:lumOff val="6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400" dirty="0" smtClean="0">
              <a:solidFill>
                <a:srgbClr val="C6E7FC"/>
              </a:solidFill>
            </a:endParaRPr>
          </a:p>
          <a:p>
            <a:pPr algn="ctr" eaLnBrk="1" hangingPunct="1">
              <a:buClrTx/>
              <a:buFontTx/>
              <a:buNone/>
              <a:defRPr/>
            </a:pPr>
            <a:endParaRPr lang="ru-RU" altLang="ru-RU" sz="1400" dirty="0" smtClean="0">
              <a:solidFill>
                <a:srgbClr val="C6E7FC"/>
              </a:solidFill>
            </a:endParaRPr>
          </a:p>
          <a:p>
            <a:pPr algn="ctr" eaLnBrk="1" hangingPunct="1">
              <a:buClrTx/>
              <a:buFontTx/>
              <a:buNone/>
              <a:defRPr/>
            </a:pPr>
            <a:r>
              <a:rPr lang="ru-RU" altLang="ru-RU" sz="1400" dirty="0" smtClean="0">
                <a:solidFill>
                  <a:srgbClr val="000000"/>
                </a:solidFill>
              </a:rPr>
              <a:t>Местные бюджеты:</a:t>
            </a:r>
          </a:p>
          <a:p>
            <a:pPr algn="ctr" eaLnBrk="1" hangingPunct="1">
              <a:buClrTx/>
              <a:buFontTx/>
              <a:buNone/>
              <a:defRPr/>
            </a:pPr>
            <a:r>
              <a:rPr lang="ru-RU" altLang="ru-RU" sz="1400" dirty="0" smtClean="0">
                <a:solidFill>
                  <a:srgbClr val="000000"/>
                </a:solidFill>
              </a:rPr>
              <a:t> бюджеты муниципальных районов (в том числе бюджет </a:t>
            </a:r>
          </a:p>
          <a:p>
            <a:pPr algn="ctr" eaLnBrk="1" hangingPunct="1">
              <a:buClrTx/>
              <a:buFontTx/>
              <a:buNone/>
              <a:defRPr/>
            </a:pPr>
            <a:r>
              <a:rPr lang="ru-RU" altLang="ru-RU" sz="1400" dirty="0" smtClean="0">
                <a:solidFill>
                  <a:srgbClr val="000000"/>
                </a:solidFill>
              </a:rPr>
              <a:t>муниципального образования Юрьев-Польский район), </a:t>
            </a:r>
          </a:p>
          <a:p>
            <a:pPr algn="ctr" eaLnBrk="1" hangingPunct="1">
              <a:buClrTx/>
              <a:buFontTx/>
              <a:buNone/>
              <a:defRPr/>
            </a:pPr>
            <a:r>
              <a:rPr lang="ru-RU" altLang="ru-RU" sz="1400" dirty="0" smtClean="0">
                <a:solidFill>
                  <a:srgbClr val="000000"/>
                </a:solidFill>
              </a:rPr>
              <a:t>бюджеты городов, бюджеты городских и сельских поселений</a:t>
            </a:r>
          </a:p>
        </p:txBody>
      </p:sp>
      <p:sp>
        <p:nvSpPr>
          <p:cNvPr id="11268" name="AutoShape 3"/>
          <p:cNvSpPr>
            <a:spLocks noChangeArrowheads="1"/>
          </p:cNvSpPr>
          <p:nvPr/>
        </p:nvSpPr>
        <p:spPr bwMode="auto">
          <a:xfrm>
            <a:off x="1835150" y="1773238"/>
            <a:ext cx="4752975" cy="2808287"/>
          </a:xfrm>
          <a:prstGeom prst="triangle">
            <a:avLst>
              <a:gd name="adj" fmla="val 50000"/>
            </a:avLst>
          </a:prstGeom>
          <a:solidFill>
            <a:schemeClr val="accent2">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dirty="0" smtClean="0">
              <a:solidFill>
                <a:srgbClr val="000000"/>
              </a:solidFill>
            </a:endParaRPr>
          </a:p>
          <a:p>
            <a:pPr algn="ctr" eaLnBrk="1" hangingPunct="1">
              <a:buClrTx/>
              <a:buFontTx/>
              <a:buNone/>
              <a:defRPr/>
            </a:pPr>
            <a:endParaRPr lang="ru-RU" altLang="ru-RU" sz="1400" dirty="0" smtClean="0">
              <a:solidFill>
                <a:srgbClr val="000000"/>
              </a:solidFill>
            </a:endParaRPr>
          </a:p>
          <a:p>
            <a:pPr algn="ctr" eaLnBrk="1" hangingPunct="1">
              <a:buClrTx/>
              <a:buFontTx/>
              <a:buNone/>
              <a:defRPr/>
            </a:pPr>
            <a:endParaRPr lang="ru-RU" altLang="ru-RU" sz="1400" dirty="0" smtClean="0">
              <a:solidFill>
                <a:srgbClr val="C6E7FC"/>
              </a:solidFill>
            </a:endParaRPr>
          </a:p>
          <a:p>
            <a:pPr algn="ctr" eaLnBrk="1" hangingPunct="1">
              <a:buClrTx/>
              <a:buFontTx/>
              <a:buNone/>
              <a:defRPr/>
            </a:pPr>
            <a:r>
              <a:rPr lang="ru-RU" altLang="ru-RU" sz="1400" dirty="0" smtClean="0">
                <a:solidFill>
                  <a:srgbClr val="000000"/>
                </a:solidFill>
              </a:rPr>
              <a:t>Бюджеты субъектов РФ и </a:t>
            </a:r>
          </a:p>
          <a:p>
            <a:pPr algn="ctr" eaLnBrk="1" hangingPunct="1">
              <a:buClrTx/>
              <a:buFontTx/>
              <a:buNone/>
              <a:defRPr/>
            </a:pPr>
            <a:r>
              <a:rPr lang="ru-RU" altLang="ru-RU" sz="1400" dirty="0" smtClean="0">
                <a:solidFill>
                  <a:srgbClr val="000000"/>
                </a:solidFill>
              </a:rPr>
              <a:t>бюджеты территориальных </a:t>
            </a:r>
          </a:p>
          <a:p>
            <a:pPr algn="ctr" eaLnBrk="1" hangingPunct="1">
              <a:buClrTx/>
              <a:buFontTx/>
              <a:buNone/>
              <a:defRPr/>
            </a:pPr>
            <a:r>
              <a:rPr lang="ru-RU" altLang="ru-RU" sz="1400" dirty="0" smtClean="0">
                <a:solidFill>
                  <a:srgbClr val="000000"/>
                </a:solidFill>
              </a:rPr>
              <a:t>государственных внебюджетных фондов </a:t>
            </a:r>
          </a:p>
        </p:txBody>
      </p:sp>
      <p:sp>
        <p:nvSpPr>
          <p:cNvPr id="11269" name="AutoShape 4"/>
          <p:cNvSpPr>
            <a:spLocks noChangeArrowheads="1"/>
          </p:cNvSpPr>
          <p:nvPr/>
        </p:nvSpPr>
        <p:spPr bwMode="auto">
          <a:xfrm>
            <a:off x="2700338" y="1773238"/>
            <a:ext cx="3024187" cy="1800225"/>
          </a:xfrm>
          <a:prstGeom prst="triangle">
            <a:avLst>
              <a:gd name="adj" fmla="val 50000"/>
            </a:avLst>
          </a:prstGeom>
          <a:solidFill>
            <a:schemeClr val="accent3">
              <a:lumMod val="60000"/>
              <a:lumOff val="40000"/>
            </a:schemeClr>
          </a:solidFill>
          <a:ln w="936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200" b="1" dirty="0" smtClean="0">
                <a:solidFill>
                  <a:srgbClr val="000000"/>
                </a:solidFill>
              </a:rPr>
              <a:t>Федеральный </a:t>
            </a:r>
          </a:p>
          <a:p>
            <a:pPr algn="ctr" eaLnBrk="1" hangingPunct="1">
              <a:buClrTx/>
              <a:buFontTx/>
              <a:buNone/>
              <a:defRPr/>
            </a:pPr>
            <a:r>
              <a:rPr lang="ru-RU" altLang="ru-RU" sz="1200" b="1" dirty="0" smtClean="0">
                <a:solidFill>
                  <a:srgbClr val="000000"/>
                </a:solidFill>
              </a:rPr>
              <a:t>бюджет и бюджеты </a:t>
            </a:r>
          </a:p>
          <a:p>
            <a:pPr algn="ctr" eaLnBrk="1" hangingPunct="1">
              <a:buClrTx/>
              <a:buFontTx/>
              <a:buNone/>
              <a:defRPr/>
            </a:pPr>
            <a:r>
              <a:rPr lang="ru-RU" altLang="ru-RU" sz="1200" b="1" dirty="0" smtClean="0">
                <a:solidFill>
                  <a:srgbClr val="000000"/>
                </a:solidFill>
              </a:rPr>
              <a:t>государственных </a:t>
            </a:r>
          </a:p>
          <a:p>
            <a:pPr algn="ctr" eaLnBrk="1" hangingPunct="1">
              <a:buClrTx/>
              <a:buFontTx/>
              <a:buNone/>
              <a:defRPr/>
            </a:pPr>
            <a:r>
              <a:rPr lang="ru-RU" altLang="ru-RU" sz="1200" b="1" dirty="0" smtClean="0">
                <a:solidFill>
                  <a:srgbClr val="000000"/>
                </a:solidFill>
              </a:rPr>
              <a:t>внебюджетных фондов РФ</a:t>
            </a:r>
            <a:r>
              <a:rPr lang="ru-RU" altLang="ru-RU" sz="1200" dirty="0" smtClean="0">
                <a:solidFill>
                  <a:srgbClr val="000000"/>
                </a:solidFill>
              </a:rPr>
              <a:t> </a:t>
            </a:r>
          </a:p>
        </p:txBody>
      </p:sp>
      <p:sp>
        <p:nvSpPr>
          <p:cNvPr id="11270" name="Line 5"/>
          <p:cNvSpPr>
            <a:spLocks noChangeShapeType="1"/>
          </p:cNvSpPr>
          <p:nvPr/>
        </p:nvSpPr>
        <p:spPr bwMode="auto">
          <a:xfrm flipV="1">
            <a:off x="5292725" y="2413000"/>
            <a:ext cx="431800" cy="304800"/>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1" name="Line 6"/>
          <p:cNvSpPr>
            <a:spLocks noChangeShapeType="1"/>
          </p:cNvSpPr>
          <p:nvPr/>
        </p:nvSpPr>
        <p:spPr bwMode="auto">
          <a:xfrm>
            <a:off x="5724525" y="2420938"/>
            <a:ext cx="792163" cy="1587"/>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2" name="Line 7"/>
          <p:cNvSpPr>
            <a:spLocks noChangeShapeType="1"/>
          </p:cNvSpPr>
          <p:nvPr/>
        </p:nvSpPr>
        <p:spPr bwMode="auto">
          <a:xfrm flipV="1">
            <a:off x="6227763" y="3636963"/>
            <a:ext cx="288925" cy="303212"/>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3" name="Line 8"/>
          <p:cNvSpPr>
            <a:spLocks noChangeShapeType="1"/>
          </p:cNvSpPr>
          <p:nvPr/>
        </p:nvSpPr>
        <p:spPr bwMode="auto">
          <a:xfrm>
            <a:off x="6516688" y="3644900"/>
            <a:ext cx="863600" cy="1588"/>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4" name="Line 9"/>
          <p:cNvSpPr>
            <a:spLocks noChangeShapeType="1"/>
          </p:cNvSpPr>
          <p:nvPr/>
        </p:nvSpPr>
        <p:spPr bwMode="auto">
          <a:xfrm flipV="1">
            <a:off x="7164388" y="4645025"/>
            <a:ext cx="288925" cy="374650"/>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5" name="Line 10"/>
          <p:cNvSpPr>
            <a:spLocks noChangeShapeType="1"/>
          </p:cNvSpPr>
          <p:nvPr/>
        </p:nvSpPr>
        <p:spPr bwMode="auto">
          <a:xfrm>
            <a:off x="7451725" y="4652963"/>
            <a:ext cx="865188" cy="1587"/>
          </a:xfrm>
          <a:prstGeom prst="line">
            <a:avLst/>
          </a:prstGeom>
          <a:noFill/>
          <a:ln w="9360" cap="sq">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ru-RU"/>
          </a:p>
        </p:txBody>
      </p:sp>
      <p:sp>
        <p:nvSpPr>
          <p:cNvPr id="11276" name="Rectangle 11"/>
          <p:cNvSpPr>
            <a:spLocks noChangeArrowheads="1"/>
          </p:cNvSpPr>
          <p:nvPr/>
        </p:nvSpPr>
        <p:spPr bwMode="auto">
          <a:xfrm>
            <a:off x="5367338" y="2043113"/>
            <a:ext cx="1541462"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Первый уровень</a:t>
            </a:r>
          </a:p>
        </p:txBody>
      </p:sp>
      <p:sp>
        <p:nvSpPr>
          <p:cNvPr id="11277" name="Rectangle 12"/>
          <p:cNvSpPr>
            <a:spLocks noChangeArrowheads="1"/>
          </p:cNvSpPr>
          <p:nvPr/>
        </p:nvSpPr>
        <p:spPr bwMode="auto">
          <a:xfrm>
            <a:off x="6159500" y="3267075"/>
            <a:ext cx="1481138"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Второй</a:t>
            </a:r>
            <a:r>
              <a:rPr lang="ru-RU" altLang="ru-RU" sz="1200">
                <a:solidFill>
                  <a:srgbClr val="000000"/>
                </a:solidFill>
                <a:latin typeface="Tahoma" pitchFamily="32" charset="0"/>
              </a:rPr>
              <a:t> </a:t>
            </a:r>
            <a:r>
              <a:rPr lang="ru-RU" altLang="ru-RU" sz="1400">
                <a:solidFill>
                  <a:srgbClr val="000000"/>
                </a:solidFill>
                <a:latin typeface="Tahoma" pitchFamily="32" charset="0"/>
              </a:rPr>
              <a:t>уровень</a:t>
            </a:r>
          </a:p>
        </p:txBody>
      </p:sp>
      <p:sp>
        <p:nvSpPr>
          <p:cNvPr id="11278" name="Rectangle 13"/>
          <p:cNvSpPr>
            <a:spLocks noChangeArrowheads="1"/>
          </p:cNvSpPr>
          <p:nvPr/>
        </p:nvSpPr>
        <p:spPr bwMode="auto">
          <a:xfrm>
            <a:off x="7096125" y="4275138"/>
            <a:ext cx="1487488"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nchor="ctr">
            <a:spAutoFit/>
          </a:bodyP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eaLnBrk="1" hangingPunct="1">
              <a:spcBef>
                <a:spcPct val="0"/>
              </a:spcBef>
              <a:spcAft>
                <a:spcPct val="0"/>
              </a:spcAft>
              <a:buClrTx/>
              <a:buSzPct val="100000"/>
              <a:buFontTx/>
              <a:buNone/>
            </a:pPr>
            <a:r>
              <a:rPr lang="ru-RU" altLang="ru-RU" sz="1400">
                <a:solidFill>
                  <a:srgbClr val="000000"/>
                </a:solidFill>
                <a:latin typeface="Tahoma" pitchFamily="32" charset="0"/>
              </a:rPr>
              <a:t>Третий уровень</a:t>
            </a:r>
          </a:p>
        </p:txBody>
      </p:sp>
      <p:pic>
        <p:nvPicPr>
          <p:cNvPr id="1127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18513" y="188913"/>
            <a:ext cx="528637"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72400" y="104465"/>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750" y="60325"/>
          <a:ext cx="8145463" cy="6805615"/>
        </p:xfrm>
        <a:graphic>
          <a:graphicData uri="http://schemas.openxmlformats.org/drawingml/2006/table">
            <a:tbl>
              <a:tblPr/>
              <a:tblGrid>
                <a:gridCol w="5480050"/>
                <a:gridCol w="889000"/>
                <a:gridCol w="887413"/>
                <a:gridCol w="889000"/>
              </a:tblGrid>
              <a:tr h="337713">
                <a:tc rowSpan="2">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Наименование показателя</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101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6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4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Сумма (тыс. руб.)</a:t>
                      </a:r>
                      <a:endParaRPr kumimoji="0" lang="ru-RU" altLang="ru-RU" sz="1400" b="0" i="0" u="none" strike="noStrike" cap="none" normalizeH="0" baseline="0" smtClean="0">
                        <a:ln>
                          <a:noFill/>
                        </a:ln>
                        <a:solidFill>
                          <a:srgbClr val="404040"/>
                        </a:solidFill>
                        <a:effectLst/>
                        <a:latin typeface="Tahoma" pitchFamily="34" charset="0"/>
                        <a:ea typeface="Arial Unicode MS" pitchFamily="34" charset="-128"/>
                        <a:cs typeface="Arial Unicode MS" pitchFamily="34" charset="-128"/>
                      </a:endParaRPr>
                    </a:p>
                  </a:txBody>
                  <a:tcPr marL="90000" marR="90000" marT="45722"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338887">
                <a:tc vMerge="1">
                  <a:txBody>
                    <a:bodyPr/>
                    <a:lstStyle/>
                    <a:p>
                      <a:endParaRPr lang="ru-RU"/>
                    </a:p>
                  </a:txBody>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2022 год</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2023 год</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2024 год</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41637">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Спорт</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 (1 программа)</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523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физической культуры и спорта на территории</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муниципального образования Юрьев- Польский район на 2021-2024 годы»</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280,00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80,00</a:t>
                      </a: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60,00</a:t>
                      </a: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41637">
                <a:tc>
                  <a:txBody>
                    <a:bodyPr/>
                    <a:lstStyle>
                      <a:lvl1pPr>
                        <a:spcBef>
                          <a:spcPct val="20000"/>
                        </a:spcBef>
                        <a:spcAft>
                          <a:spcPts val="300"/>
                        </a:spcAft>
                        <a:buClr>
                          <a:srgbClr val="C3260C"/>
                        </a:buClr>
                        <a:buSzPct val="130000"/>
                        <a:buFont typeface="Georgia" pitchFamily="18" charset="0"/>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5pPr>
                      <a:lvl6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6pPr>
                      <a:lvl7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7pPr>
                      <a:lvl8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8pPr>
                      <a:lvl9pPr indent="-228600" fontAlgn="base">
                        <a:spcBef>
                          <a:spcPct val="20000"/>
                        </a:spcBef>
                        <a:spcAft>
                          <a:spcPts val="300"/>
                        </a:spcAft>
                        <a:buClr>
                          <a:srgbClr val="C3260C"/>
                        </a:buClr>
                        <a:buSzPct val="130000"/>
                        <a:buFont typeface="Georgia" pitchFamily="18" charset="0"/>
                        <a:defRPr sz="1200">
                          <a:solidFill>
                            <a:srgbClr val="404040"/>
                          </a:solidFill>
                          <a:latin typeface="Trebuchet MS"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Безопасность</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 (3 программы)</a:t>
                      </a:r>
                      <a:endParaRPr kumimoji="0" lang="ru-RU" alt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4148">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«Обеспечение общественного порядка и профилактики правонарушений на территории муниципального образования Юрьев- Польский район на 2021-2023 г.г.»</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5,00</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5"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76786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системы гражданской обороны, безопасности на водных объектах, защиты населения от чрезвычайных ситуаций и снижения рисков их возникновения  на территории муниципального образования Юрьев- Польский район на 2021-2024 годы»</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1374,00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994,00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824,00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523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«Комплексные меры противодействия злоупотреблению наркотиками и их незаконному обороту на территории МО Юрьев- Польский район на 2021-2023 годы»</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18,00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18,00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3786">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Культура и туризм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(2 программы)</a:t>
                      </a: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482601">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«Развитие культуры и туризма муниципального образования Юрьев- Польский</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район»</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155738,10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134088,20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176224,10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62523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«Укрепление единства российской нации и этнокультурное развитие народов, проживающих на территории Юрьев- Польского</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района на 2022-2025 годы»</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55,00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55,00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55,00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363786">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400" b="1"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Социальная защита </a:t>
                      </a:r>
                      <a:r>
                        <a:rPr kumimoji="0" lang="ru-RU" altLang="ru-RU" sz="1400" b="0" i="0" u="none" strike="noStrike" cap="none" normalizeH="0" baseline="0" smtClean="0">
                          <a:ln>
                            <a:noFill/>
                          </a:ln>
                          <a:solidFill>
                            <a:schemeClr val="tx1"/>
                          </a:solidFill>
                          <a:effectLst/>
                          <a:latin typeface="Times New Roman" pitchFamily="18" charset="0"/>
                          <a:ea typeface="Arial Unicode MS" pitchFamily="34" charset="-128"/>
                          <a:cs typeface="Times New Roman" pitchFamily="18" charset="0"/>
                        </a:rPr>
                        <a:t>(1 программы)</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767862">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Муниципальная программа «Формирование доступной среды жизнедеятельности для инвалидов муниципального</a:t>
                      </a:r>
                      <a:r>
                        <a:rPr kumimoji="0" lang="ru-RU" altLang="ru-RU" sz="1000" b="0"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образования Юрьев- Польский район на 2020-2025 годы»</a:t>
                      </a:r>
                    </a:p>
                    <a:p>
                      <a:pPr marL="0" marR="0" lvl="0" indent="0" algn="l"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endParaRP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50538" marB="46803"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0</a:t>
                      </a: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1pPr>
                      <a:lvl2pPr marL="4572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2pPr>
                      <a:lvl3pPr marL="9144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3pPr>
                      <a:lvl4pPr marL="13716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4pPr>
                      <a:lvl5pPr marL="1828800">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5pPr>
                      <a:lvl6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6pPr>
                      <a:lvl7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7pPr>
                      <a:lvl8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8pPr>
                      <a:lvl9pPr indent="-228600" defTabSz="449263" fontAlgn="base">
                        <a:spcBef>
                          <a:spcPct val="20000"/>
                        </a:spcBef>
                        <a:spcAft>
                          <a:spcPts val="300"/>
                        </a:spcAft>
                        <a:buClr>
                          <a:srgbClr val="C3260C"/>
                        </a:buClr>
                        <a:buSzPct val="130000"/>
                        <a:buFont typeface="Georgia"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404040"/>
                          </a:solidFill>
                          <a:latin typeface="Trebuchet MS" pitchFamily="34" charset="0"/>
                        </a:defRPr>
                      </a:lvl9pPr>
                    </a:lstStyle>
                    <a:p>
                      <a:pPr marL="0" marR="0" lvl="0" indent="0" algn="ctr" defTabSz="449263" rtl="0" eaLnBrk="1" fontAlgn="base" latinLnBrk="0" hangingPunct="1">
                        <a:lnSpc>
                          <a:spcPct val="78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altLang="ru-RU" sz="1200" b="1" i="0" u="none" strike="noStrike" cap="none" normalizeH="0" baseline="0" smtClean="0">
                          <a:ln>
                            <a:noFill/>
                          </a:ln>
                          <a:solidFill>
                            <a:srgbClr val="404040"/>
                          </a:solidFill>
                          <a:effectLst/>
                          <a:latin typeface="Times New Roman" pitchFamily="18" charset="0"/>
                          <a:ea typeface="Arial Unicode MS" pitchFamily="34" charset="-128"/>
                          <a:cs typeface="Times New Roman" pitchFamily="18" charset="0"/>
                        </a:rPr>
                        <a:t>1894,7</a:t>
                      </a:r>
                    </a:p>
                  </a:txBody>
                  <a:tcPr marL="90000" marR="90000" marT="133426" marB="45722"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179388" y="1125538"/>
            <a:ext cx="8640762" cy="5399087"/>
          </a:xfrm>
          <a:prstGeom prst="rect">
            <a:avLst/>
          </a:prstGeom>
          <a:noFill/>
          <a:ln w="9525">
            <a:noFill/>
            <a:round/>
            <a:headEnd/>
            <a:tailEnd/>
          </a:ln>
        </p:spPr>
        <p:txBody>
          <a:bodyPr lIns="90000" tIns="46800" rIns="90000" bIns="46800"/>
          <a:lstStyle/>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FF5050"/>
                </a:solidFill>
                <a:latin typeface="Candara" pitchFamily="34" charset="0"/>
              </a:rPr>
              <a:t>                                                </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Цели программы</a:t>
            </a:r>
          </a:p>
          <a:p>
            <a:pPr marL="273050" indent="-265113" algn="just">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-создание необходимых условий для достижения открытости, результативности и эффективности при осуществлении должностных обязанностей;</a:t>
            </a:r>
          </a:p>
          <a:p>
            <a:pPr marL="273050" indent="-265113" algn="just">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-обеспечение оперативности и полноты общественного контроля над деятельностью органов местного самоуправления;</a:t>
            </a:r>
          </a:p>
          <a:p>
            <a:pPr marL="273050" indent="-265113" algn="just">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-обеспечение актуальности, целостности и безопасности информационных систем и ресурсов МО Юрьев- польский район</a:t>
            </a:r>
          </a:p>
          <a:p>
            <a:pPr marL="273050" indent="-265113" algn="just">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a:solidFill>
                <a:srgbClr val="03706D"/>
              </a:solidFill>
              <a:latin typeface="Times New Roman" pitchFamily="18" charset="0"/>
              <a:cs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cs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cs typeface="Times New Roman" pitchFamily="18" charset="0"/>
              </a:rPr>
              <a:t>2022 год – 340,00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a:solidFill>
                <a:srgbClr val="03706D"/>
              </a:solidFill>
              <a:latin typeface="Times New Roman" pitchFamily="18" charset="0"/>
              <a:cs typeface="Times New Roman" pitchFamily="18" charset="0"/>
            </a:endParaRPr>
          </a:p>
          <a:p>
            <a:pPr marL="273050" indent="-265113">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p:txBody>
      </p:sp>
      <p:sp>
        <p:nvSpPr>
          <p:cNvPr id="73731" name="Text Box 2"/>
          <p:cNvSpPr txBox="1">
            <a:spLocks noChangeArrowheads="1"/>
          </p:cNvSpPr>
          <p:nvPr/>
        </p:nvSpPr>
        <p:spPr bwMode="auto">
          <a:xfrm>
            <a:off x="457200" y="260350"/>
            <a:ext cx="8291513" cy="1008063"/>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Candara" pitchFamily="34" charset="0"/>
              </a:rPr>
              <a:t>Муниципальная программа «Развитие информатизации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Candara" pitchFamily="34" charset="0"/>
              </a:rPr>
              <a:t>администрации МО Юрьев- Польский район </a:t>
            </a:r>
            <a:r>
              <a:rPr lang="ru-RU" altLang="ru-RU">
                <a:solidFill>
                  <a:srgbClr val="7030A0"/>
                </a:solidFill>
                <a:latin typeface="Times New Roman" pitchFamily="18" charset="0"/>
              </a:rPr>
              <a:t>2020-2022 </a:t>
            </a:r>
            <a:r>
              <a:rPr lang="ru-RU" altLang="ru-RU">
                <a:solidFill>
                  <a:srgbClr val="7030A0"/>
                </a:solidFill>
                <a:latin typeface="Candara" pitchFamily="34" charset="0"/>
              </a:rPr>
              <a:t>годы»</a:t>
            </a:r>
          </a:p>
        </p:txBody>
      </p:sp>
      <p:pic>
        <p:nvPicPr>
          <p:cNvPr id="73732" name="Picture 2" descr="H:\Фомина\Герб ЮП район (ходовой).png"/>
          <p:cNvPicPr>
            <a:picLocks noChangeAspect="1" noChangeArrowheads="1"/>
          </p:cNvPicPr>
          <p:nvPr/>
        </p:nvPicPr>
        <p:blipFill>
          <a:blip r:embed="rId3"/>
          <a:srcRect/>
          <a:stretch>
            <a:fillRect/>
          </a:stretch>
        </p:blipFill>
        <p:spPr bwMode="auto">
          <a:xfrm>
            <a:off x="8172450" y="104775"/>
            <a:ext cx="852488" cy="1065213"/>
          </a:xfrm>
          <a:prstGeom prst="rect">
            <a:avLst/>
          </a:prstGeom>
          <a:noFill/>
          <a:ln w="9525">
            <a:noFill/>
            <a:miter lim="800000"/>
            <a:headEnd/>
            <a:tailEnd/>
          </a:ln>
        </p:spPr>
      </p:pic>
      <p:pic>
        <p:nvPicPr>
          <p:cNvPr id="73733" name="Picture 6" descr="C:\Documents and Settings\Bydjet-01\Рабочий стол\socuslugi.jpg"/>
          <p:cNvPicPr>
            <a:picLocks noChangeAspect="1" noChangeArrowheads="1"/>
          </p:cNvPicPr>
          <p:nvPr/>
        </p:nvPicPr>
        <p:blipFill>
          <a:blip r:embed="rId4"/>
          <a:srcRect/>
          <a:stretch>
            <a:fillRect/>
          </a:stretch>
        </p:blipFill>
        <p:spPr bwMode="auto">
          <a:xfrm>
            <a:off x="5715000" y="4429125"/>
            <a:ext cx="3000375" cy="21431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a:srcRect/>
          <a:stretch>
            <a:fillRect/>
          </a:stretch>
        </p:blipFill>
        <p:spPr bwMode="auto">
          <a:xfrm>
            <a:off x="1600200" y="3659188"/>
            <a:ext cx="2684463" cy="1785937"/>
          </a:xfrm>
          <a:prstGeom prst="rect">
            <a:avLst/>
          </a:prstGeom>
          <a:noFill/>
          <a:ln w="9525">
            <a:noFill/>
            <a:round/>
            <a:headEnd/>
            <a:tailEnd/>
          </a:ln>
        </p:spPr>
      </p:pic>
      <p:sp>
        <p:nvSpPr>
          <p:cNvPr id="74755" name="Text Box 1"/>
          <p:cNvSpPr txBox="1">
            <a:spLocks noChangeArrowheads="1"/>
          </p:cNvSpPr>
          <p:nvPr/>
        </p:nvSpPr>
        <p:spPr bwMode="auto">
          <a:xfrm>
            <a:off x="755650" y="1341438"/>
            <a:ext cx="8388350" cy="5516562"/>
          </a:xfrm>
          <a:prstGeom prst="rect">
            <a:avLst/>
          </a:prstGeom>
          <a:noFill/>
          <a:ln w="9525">
            <a:noFill/>
            <a:round/>
            <a:headEnd/>
            <a:tailEnd/>
          </a:ln>
        </p:spPr>
        <p:txBody>
          <a:bodyPr lIns="90000" tIns="46800" rIns="90000" bIns="46800"/>
          <a:lstStyle/>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dirty="0">
                <a:solidFill>
                  <a:srgbClr val="FF5050"/>
                </a:solidFill>
                <a:latin typeface="Candara" pitchFamily="34" charset="0"/>
              </a:rPr>
              <a:t>                              </a:t>
            </a:r>
          </a:p>
          <a:p>
            <a:pPr marL="273050" indent="-265113" algn="ctr">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dirty="0">
                <a:solidFill>
                  <a:srgbClr val="FF5050"/>
                </a:solidFill>
                <a:latin typeface="Candara" pitchFamily="34" charset="0"/>
              </a:rPr>
              <a:t>Цели программы</a:t>
            </a:r>
          </a:p>
          <a:p>
            <a:pPr marL="273050" indent="-265113">
              <a:lnSpc>
                <a:spcPct val="9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dirty="0">
              <a:solidFill>
                <a:srgbClr val="073E87"/>
              </a:solidFill>
              <a:latin typeface="Candara" pitchFamily="34" charset="0"/>
            </a:endParaRPr>
          </a:p>
          <a:p>
            <a:pPr marL="273050" indent="-265113" algn="just">
              <a:lnSpc>
                <a:spcPct val="9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dirty="0">
                <a:solidFill>
                  <a:srgbClr val="000000"/>
                </a:solidFill>
                <a:latin typeface="Times New Roman" pitchFamily="18" charset="0"/>
                <a:cs typeface="Times New Roman" pitchFamily="18" charset="0"/>
              </a:rPr>
              <a:t> - содействие развитию субъектов малого и среднего предпринимательства </a:t>
            </a:r>
          </a:p>
          <a:p>
            <a:pPr marL="273050" indent="-265113" algn="just">
              <a:lnSpc>
                <a:spcPct val="9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dirty="0">
                <a:solidFill>
                  <a:srgbClr val="000000"/>
                </a:solidFill>
                <a:latin typeface="Times New Roman" pitchFamily="18" charset="0"/>
                <a:cs typeface="Times New Roman" pitchFamily="18" charset="0"/>
              </a:rPr>
              <a:t>  Юрьев- Польского района;</a:t>
            </a:r>
          </a:p>
          <a:p>
            <a:pPr marL="273050" indent="-265113" algn="just">
              <a:lnSpc>
                <a:spcPct val="9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dirty="0">
                <a:solidFill>
                  <a:srgbClr val="000000"/>
                </a:solidFill>
                <a:latin typeface="Times New Roman" pitchFamily="18" charset="0"/>
                <a:cs typeface="Times New Roman" pitchFamily="18" charset="0"/>
              </a:rPr>
              <a:t>- содействие повышению конкурентоспособности малого и среднего бизнеса</a:t>
            </a:r>
          </a:p>
          <a:p>
            <a:pPr marL="273050" indent="-265113">
              <a:lnSpc>
                <a:spcPct val="9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dirty="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dirty="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dirty="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dirty="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dirty="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2022 год – 50,00 тыс. рублей</a:t>
            </a: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Times New Roman" pitchFamily="18"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dirty="0">
              <a:solidFill>
                <a:srgbClr val="073E87"/>
              </a:solidFill>
              <a:latin typeface="Candara" pitchFamily="34" charset="0"/>
            </a:endParaRPr>
          </a:p>
        </p:txBody>
      </p:sp>
      <p:sp>
        <p:nvSpPr>
          <p:cNvPr id="74756" name="Text Box 2"/>
          <p:cNvSpPr txBox="1">
            <a:spLocks noChangeArrowheads="1"/>
          </p:cNvSpPr>
          <p:nvPr/>
        </p:nvSpPr>
        <p:spPr bwMode="auto">
          <a:xfrm>
            <a:off x="214282" y="285728"/>
            <a:ext cx="8291513" cy="10795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Candara" pitchFamily="34" charset="0"/>
              </a:rPr>
              <a:t>Муниципальная программа «Содействие развитию малого 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Candara" pitchFamily="34" charset="0"/>
              </a:rPr>
              <a:t>среднего предпринимательства в муниципальном образовании </a:t>
            </a:r>
            <a:endParaRPr lang="ru-RU" altLang="ru-RU" dirty="0" smtClean="0">
              <a:solidFill>
                <a:srgbClr val="7030A0"/>
              </a:solidFill>
              <a:latin typeface="Candara" pitchFamily="34"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smtClean="0">
                <a:solidFill>
                  <a:srgbClr val="7030A0"/>
                </a:solidFill>
                <a:latin typeface="Candara" pitchFamily="34" charset="0"/>
              </a:rPr>
              <a:t>Юрьев-Польский </a:t>
            </a:r>
            <a:r>
              <a:rPr lang="ru-RU" altLang="ru-RU" dirty="0">
                <a:solidFill>
                  <a:srgbClr val="7030A0"/>
                </a:solidFill>
                <a:latin typeface="Candara" pitchFamily="34" charset="0"/>
              </a:rPr>
              <a:t>район на </a:t>
            </a:r>
            <a:r>
              <a:rPr lang="ru-RU" altLang="ru-RU" dirty="0">
                <a:solidFill>
                  <a:srgbClr val="7030A0"/>
                </a:solidFill>
                <a:latin typeface="Times New Roman" pitchFamily="18" charset="0"/>
              </a:rPr>
              <a:t>2020-2022</a:t>
            </a:r>
            <a:r>
              <a:rPr lang="ru-RU" altLang="ru-RU" dirty="0">
                <a:solidFill>
                  <a:srgbClr val="7030A0"/>
                </a:solidFill>
                <a:latin typeface="Candara" pitchFamily="34" charset="0"/>
              </a:rPr>
              <a:t> годы»</a:t>
            </a:r>
          </a:p>
        </p:txBody>
      </p:sp>
      <p:pic>
        <p:nvPicPr>
          <p:cNvPr id="74757" name="Picture 4"/>
          <p:cNvPicPr>
            <a:picLocks noChangeAspect="1" noChangeArrowheads="1"/>
          </p:cNvPicPr>
          <p:nvPr/>
        </p:nvPicPr>
        <p:blipFill>
          <a:blip r:embed="rId4"/>
          <a:srcRect/>
          <a:stretch>
            <a:fillRect/>
          </a:stretch>
        </p:blipFill>
        <p:spPr bwMode="auto">
          <a:xfrm>
            <a:off x="5422900" y="3632200"/>
            <a:ext cx="3089275" cy="2016125"/>
          </a:xfrm>
          <a:prstGeom prst="rect">
            <a:avLst/>
          </a:prstGeom>
          <a:noFill/>
          <a:ln w="9525">
            <a:noFill/>
            <a:round/>
            <a:headEnd/>
            <a:tailEnd/>
          </a:ln>
        </p:spPr>
      </p:pic>
      <p:pic>
        <p:nvPicPr>
          <p:cNvPr id="74758" name="Picture 2" descr="H:\Фомина\Герб ЮП район (ходовой).png"/>
          <p:cNvPicPr>
            <a:picLocks noChangeAspect="1" noChangeArrowheads="1"/>
          </p:cNvPicPr>
          <p:nvPr/>
        </p:nvPicPr>
        <p:blipFill>
          <a:blip r:embed="rId5"/>
          <a:srcRect/>
          <a:stretch>
            <a:fillRect/>
          </a:stretch>
        </p:blipFill>
        <p:spPr bwMode="auto">
          <a:xfrm>
            <a:off x="8286776" y="142852"/>
            <a:ext cx="708025" cy="884238"/>
          </a:xfrm>
          <a:prstGeom prst="rect">
            <a:avLst/>
          </a:prstGeom>
          <a:noFill/>
          <a:ln w="9525">
            <a:noFill/>
            <a:miter lim="800000"/>
            <a:headEnd/>
            <a:tailEnd/>
          </a:ln>
        </p:spPr>
      </p:pic>
      <p:pic>
        <p:nvPicPr>
          <p:cNvPr id="74759" name="Picture 7" descr="C:\Documents and Settings\Bydjet-01\Рабочий стол\Banner2.png"/>
          <p:cNvPicPr>
            <a:picLocks noChangeAspect="1" noChangeArrowheads="1"/>
          </p:cNvPicPr>
          <p:nvPr/>
        </p:nvPicPr>
        <p:blipFill>
          <a:blip r:embed="rId6"/>
          <a:srcRect/>
          <a:stretch>
            <a:fillRect/>
          </a:stretch>
        </p:blipFill>
        <p:spPr bwMode="auto">
          <a:xfrm>
            <a:off x="4857750" y="3643313"/>
            <a:ext cx="3932238" cy="254793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323850" y="1125538"/>
            <a:ext cx="8362950" cy="5327650"/>
          </a:xfrm>
          <a:prstGeom prst="rect">
            <a:avLst/>
          </a:prstGeom>
          <a:noFill/>
          <a:ln w="9525">
            <a:noFill/>
            <a:round/>
            <a:headEnd/>
            <a:tailEnd/>
          </a:ln>
        </p:spPr>
        <p:txBody>
          <a:bodyPr lIns="90000" tIns="46800" rIns="90000" bIns="46800"/>
          <a:lstStyle/>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FF5050"/>
                </a:solidFill>
                <a:latin typeface="Candara" pitchFamily="34" charset="0"/>
              </a:rPr>
              <a:t>                                        </a:t>
            </a:r>
            <a:r>
              <a:rPr lang="ru-RU" altLang="ru-RU" sz="2800" dirty="0">
                <a:solidFill>
                  <a:srgbClr val="FF5050"/>
                </a:solidFill>
                <a:latin typeface="Candara" pitchFamily="34" charset="0"/>
              </a:rPr>
              <a:t>Цели программы</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-совершенствование системы профилактики правонарушений;</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-комплексное обеспечения правопорядка;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-повышение уровня личной безопасности граждан и их собственности;</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-снижение уровня коррупции;</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-повышение уровня доверия населения к органам государственной</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Candara" pitchFamily="34" charset="0"/>
              </a:rPr>
              <a:t>  власти в сфере обеспечения безопасности</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00000"/>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2022 год – 5,00 тыс. рублей</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p:txBody>
      </p:sp>
      <p:sp>
        <p:nvSpPr>
          <p:cNvPr id="75779" name="Text Box 2"/>
          <p:cNvSpPr txBox="1">
            <a:spLocks noChangeArrowheads="1"/>
          </p:cNvSpPr>
          <p:nvPr/>
        </p:nvSpPr>
        <p:spPr bwMode="auto">
          <a:xfrm>
            <a:off x="357158" y="214290"/>
            <a:ext cx="8229600" cy="865188"/>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Candara" pitchFamily="34" charset="0"/>
              </a:rPr>
              <a:t>Муниципальная программа «Обеспечение общественного порядка</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Candara" pitchFamily="34" charset="0"/>
              </a:rPr>
              <a:t> и профилактики правонарушений на территории муниципального образования Юрьев-Польский район на </a:t>
            </a:r>
            <a:r>
              <a:rPr lang="ru-RU" altLang="ru-RU" dirty="0">
                <a:solidFill>
                  <a:srgbClr val="7030A0"/>
                </a:solidFill>
                <a:latin typeface="Times New Roman" pitchFamily="18" charset="0"/>
              </a:rPr>
              <a:t>2021-2023 </a:t>
            </a:r>
            <a:r>
              <a:rPr lang="ru-RU" altLang="ru-RU" dirty="0">
                <a:solidFill>
                  <a:srgbClr val="7030A0"/>
                </a:solidFill>
                <a:latin typeface="Candara" pitchFamily="34" charset="0"/>
              </a:rPr>
              <a:t>г.г.»</a:t>
            </a:r>
          </a:p>
        </p:txBody>
      </p:sp>
      <p:pic>
        <p:nvPicPr>
          <p:cNvPr id="75780" name="Picture 3"/>
          <p:cNvPicPr>
            <a:picLocks noChangeAspect="1" noChangeArrowheads="1"/>
          </p:cNvPicPr>
          <p:nvPr/>
        </p:nvPicPr>
        <p:blipFill>
          <a:blip r:embed="rId3"/>
          <a:srcRect/>
          <a:stretch>
            <a:fillRect/>
          </a:stretch>
        </p:blipFill>
        <p:spPr bwMode="auto">
          <a:xfrm>
            <a:off x="2051050" y="4003675"/>
            <a:ext cx="2016125" cy="1001713"/>
          </a:xfrm>
          <a:prstGeom prst="rect">
            <a:avLst/>
          </a:prstGeom>
          <a:noFill/>
          <a:ln w="9525">
            <a:noFill/>
            <a:round/>
            <a:headEnd/>
            <a:tailEnd/>
          </a:ln>
        </p:spPr>
      </p:pic>
      <p:pic>
        <p:nvPicPr>
          <p:cNvPr id="75781" name="Picture 4"/>
          <p:cNvPicPr>
            <a:picLocks noChangeAspect="1" noChangeArrowheads="1"/>
          </p:cNvPicPr>
          <p:nvPr/>
        </p:nvPicPr>
        <p:blipFill>
          <a:blip r:embed="rId4"/>
          <a:srcRect/>
          <a:stretch>
            <a:fillRect/>
          </a:stretch>
        </p:blipFill>
        <p:spPr bwMode="auto">
          <a:xfrm>
            <a:off x="5292725" y="3860800"/>
            <a:ext cx="3433763" cy="2289175"/>
          </a:xfrm>
          <a:prstGeom prst="rect">
            <a:avLst/>
          </a:prstGeom>
          <a:noFill/>
          <a:ln w="9525">
            <a:noFill/>
            <a:round/>
            <a:headEnd/>
            <a:tailEnd/>
          </a:ln>
        </p:spPr>
      </p:pic>
      <p:pic>
        <p:nvPicPr>
          <p:cNvPr id="75782" name="Picture 2" descr="H:\Фомина\Герб ЮП район (ходовой).png"/>
          <p:cNvPicPr>
            <a:picLocks noChangeAspect="1" noChangeArrowheads="1"/>
          </p:cNvPicPr>
          <p:nvPr/>
        </p:nvPicPr>
        <p:blipFill>
          <a:blip r:embed="rId5"/>
          <a:srcRect/>
          <a:stretch>
            <a:fillRect/>
          </a:stretch>
        </p:blipFill>
        <p:spPr bwMode="auto">
          <a:xfrm>
            <a:off x="8323263" y="104775"/>
            <a:ext cx="701675" cy="8763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227013" y="1147763"/>
            <a:ext cx="8435975" cy="5399087"/>
          </a:xfrm>
          <a:prstGeom prst="rect">
            <a:avLst/>
          </a:prstGeom>
          <a:noFill/>
          <a:ln w="9525">
            <a:noFill/>
            <a:round/>
            <a:headEnd/>
            <a:tailEnd/>
          </a:ln>
        </p:spPr>
        <p:txBody>
          <a:bodyPr lIns="90000" tIns="46800" rIns="90000" bIns="46800"/>
          <a:lstStyle/>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FF5050"/>
                </a:solidFill>
                <a:latin typeface="Candara" pitchFamily="34" charset="0"/>
              </a:rPr>
              <a:t>                                             </a:t>
            </a:r>
            <a:r>
              <a:rPr lang="ru-RU" altLang="ru-RU" sz="2800" dirty="0">
                <a:solidFill>
                  <a:srgbClr val="FF5050"/>
                </a:solidFill>
                <a:latin typeface="Candara" pitchFamily="34" charset="0"/>
              </a:rPr>
              <a:t>Цель программы </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gn="ctr">
              <a:lnSpc>
                <a:spcPct val="9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Оздоровление окружающей среды на территории муниципального образования Юрьев-Польский район</a:t>
            </a: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2022 год – 333,00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2023 год –90,00 тыс. рублей</a:t>
            </a:r>
          </a:p>
          <a:p>
            <a:pPr marL="273050" indent="-265113">
              <a:lnSpc>
                <a:spcPct val="90000"/>
              </a:lnSpc>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rPr>
              <a:t>2024 год – 50,00 тыс. рублей</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3706D"/>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3706D"/>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3706D"/>
              </a:solidFill>
              <a:latin typeface="Times New Roman" pitchFamily="18" charset="0"/>
            </a:endParaRPr>
          </a:p>
        </p:txBody>
      </p:sp>
      <p:sp>
        <p:nvSpPr>
          <p:cNvPr id="77827" name="Text Box 2"/>
          <p:cNvSpPr txBox="1">
            <a:spLocks noChangeArrowheads="1"/>
          </p:cNvSpPr>
          <p:nvPr/>
        </p:nvSpPr>
        <p:spPr bwMode="auto">
          <a:xfrm>
            <a:off x="0" y="142852"/>
            <a:ext cx="8569325" cy="8636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Муниципальная программа «Экологическая безопасность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территории муниципального образования Юрьев-Польский район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на 2021-2024 годы»</a:t>
            </a:r>
          </a:p>
        </p:txBody>
      </p:sp>
      <p:pic>
        <p:nvPicPr>
          <p:cNvPr id="77828" name="Picture 4"/>
          <p:cNvPicPr>
            <a:picLocks noChangeAspect="1" noChangeArrowheads="1"/>
          </p:cNvPicPr>
          <p:nvPr/>
        </p:nvPicPr>
        <p:blipFill>
          <a:blip r:embed="rId3"/>
          <a:srcRect/>
          <a:stretch>
            <a:fillRect/>
          </a:stretch>
        </p:blipFill>
        <p:spPr bwMode="auto">
          <a:xfrm>
            <a:off x="227013" y="2490788"/>
            <a:ext cx="3713162" cy="2786062"/>
          </a:xfrm>
          <a:prstGeom prst="rect">
            <a:avLst/>
          </a:prstGeom>
          <a:noFill/>
          <a:ln w="9525">
            <a:noFill/>
            <a:round/>
            <a:headEnd/>
            <a:tailEnd/>
          </a:ln>
        </p:spPr>
      </p:pic>
      <p:pic>
        <p:nvPicPr>
          <p:cNvPr id="77829" name="Picture 2" descr="H:\Фомина\Герб ЮП район (ходовой).png"/>
          <p:cNvPicPr>
            <a:picLocks noChangeAspect="1" noChangeArrowheads="1"/>
          </p:cNvPicPr>
          <p:nvPr/>
        </p:nvPicPr>
        <p:blipFill>
          <a:blip r:embed="rId4"/>
          <a:srcRect/>
          <a:stretch>
            <a:fillRect/>
          </a:stretch>
        </p:blipFill>
        <p:spPr bwMode="auto">
          <a:xfrm>
            <a:off x="8266113" y="104775"/>
            <a:ext cx="758825" cy="947738"/>
          </a:xfrm>
          <a:prstGeom prst="rect">
            <a:avLst/>
          </a:prstGeom>
          <a:noFill/>
          <a:ln w="9525">
            <a:noFill/>
            <a:miter lim="800000"/>
            <a:headEnd/>
            <a:tailEnd/>
          </a:ln>
        </p:spPr>
      </p:pic>
      <p:pic>
        <p:nvPicPr>
          <p:cNvPr id="77830" name="Picture 7" descr="C:\Users\Бюджетный отдел-06\Downloads\image-25-11-21-03-24.png"/>
          <p:cNvPicPr>
            <a:picLocks noChangeAspect="1" noChangeArrowheads="1"/>
          </p:cNvPicPr>
          <p:nvPr/>
        </p:nvPicPr>
        <p:blipFill>
          <a:blip r:embed="rId5"/>
          <a:srcRect/>
          <a:stretch>
            <a:fillRect/>
          </a:stretch>
        </p:blipFill>
        <p:spPr bwMode="auto">
          <a:xfrm>
            <a:off x="4714875" y="2636838"/>
            <a:ext cx="4178300" cy="41497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0" y="850900"/>
            <a:ext cx="8964613" cy="5516563"/>
          </a:xfrm>
          <a:prstGeom prst="rect">
            <a:avLst/>
          </a:prstGeom>
          <a:noFill/>
          <a:ln w="9525">
            <a:noFill/>
            <a:round/>
            <a:headEnd/>
            <a:tailEnd/>
          </a:ln>
        </p:spPr>
        <p:txBody>
          <a:bodyPr lIns="90000" tIns="46800" rIns="90000" bIns="46800"/>
          <a:lstStyle/>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400">
                <a:solidFill>
                  <a:srgbClr val="FF5050"/>
                </a:solidFill>
                <a:latin typeface="Candara" pitchFamily="34" charset="0"/>
              </a:rPr>
              <a:t>                      </a:t>
            </a:r>
          </a:p>
          <a:p>
            <a:pPr marL="273050" indent="-265113">
              <a:lnSpc>
                <a:spcPct val="8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400">
                <a:solidFill>
                  <a:srgbClr val="FF5050"/>
                </a:solidFill>
                <a:latin typeface="Candara" pitchFamily="34" charset="0"/>
              </a:rPr>
              <a:t>                                            </a:t>
            </a:r>
            <a:r>
              <a:rPr lang="ru-RU" altLang="ru-RU" sz="2800">
                <a:solidFill>
                  <a:srgbClr val="FF5050"/>
                </a:solidFill>
                <a:latin typeface="Candara" pitchFamily="34" charset="0"/>
              </a:rPr>
              <a:t>Цели программы</a:t>
            </a:r>
            <a:r>
              <a:rPr lang="ru-RU" altLang="ru-RU" sz="2800">
                <a:solidFill>
                  <a:srgbClr val="073E87"/>
                </a:solidFill>
                <a:latin typeface="Candara" pitchFamily="34" charset="0"/>
              </a:rPr>
              <a:t> </a:t>
            </a:r>
          </a:p>
          <a:p>
            <a:pPr marL="273050" indent="-265113" algn="just">
              <a:lnSpc>
                <a:spcPct val="8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chemeClr val="tx1"/>
                </a:solidFill>
                <a:latin typeface="Times New Roman" pitchFamily="18" charset="0"/>
                <a:cs typeface="Times New Roman" pitchFamily="18" charset="0"/>
              </a:rPr>
              <a:t>        - обеспечение качества образования;</a:t>
            </a:r>
          </a:p>
          <a:p>
            <a:pPr marL="273050" indent="-265113" algn="just">
              <a:lnSpc>
                <a:spcPct val="8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chemeClr val="tx1"/>
                </a:solidFill>
                <a:latin typeface="Times New Roman" pitchFamily="18" charset="0"/>
                <a:cs typeface="Times New Roman" pitchFamily="18" charset="0"/>
              </a:rPr>
              <a:t>        -  обеспечение доступности образования, в том числе онлайн-образования;</a:t>
            </a:r>
          </a:p>
          <a:p>
            <a:pPr marL="273050" indent="-265113" algn="just">
              <a:lnSpc>
                <a:spcPct val="80000"/>
              </a:lnSpc>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chemeClr val="tx1"/>
                </a:solidFill>
                <a:latin typeface="Times New Roman" pitchFamily="18" charset="0"/>
                <a:cs typeface="Times New Roman" pitchFamily="18" charset="0"/>
              </a:rPr>
              <a:t>        - обеспечение защиты прав и интересов детей-сирот и детей, оставшихся              без попечения родителей, и лиц из числа детей-сирот и детей, оставшихся без попечения родителей</a:t>
            </a:r>
          </a:p>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lnSpc>
                <a:spcPct val="80000"/>
              </a:lnSpc>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2022 год – 581543,00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2023 год – 562655,90 тыс. рублей</a:t>
            </a:r>
          </a:p>
          <a:p>
            <a:pPr marL="273050" indent="-265113">
              <a:lnSpc>
                <a:spcPct val="80000"/>
              </a:lnSpc>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2024 год – 553971,20 тыс. рублей</a:t>
            </a:r>
          </a:p>
          <a:p>
            <a:pPr marL="273050" indent="-265113">
              <a:lnSpc>
                <a:spcPct val="8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8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3706D"/>
              </a:solidFill>
              <a:latin typeface="Candara" pitchFamily="34" charset="0"/>
            </a:endParaRPr>
          </a:p>
          <a:p>
            <a:pPr marL="273050" indent="-265113">
              <a:lnSpc>
                <a:spcPct val="8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3706D"/>
              </a:solidFill>
              <a:latin typeface="Candara" pitchFamily="34" charset="0"/>
            </a:endParaRPr>
          </a:p>
        </p:txBody>
      </p:sp>
      <p:sp>
        <p:nvSpPr>
          <p:cNvPr id="78851" name="Text Box 2"/>
          <p:cNvSpPr txBox="1">
            <a:spLocks noChangeArrowheads="1"/>
          </p:cNvSpPr>
          <p:nvPr/>
        </p:nvSpPr>
        <p:spPr bwMode="auto">
          <a:xfrm>
            <a:off x="457200" y="333375"/>
            <a:ext cx="8229600" cy="10795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образования на территории муниципального образования Юрьев- Польский район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на 2020-2025 годы»</a:t>
            </a:r>
            <a:br>
              <a:rPr lang="ru-RU" altLang="ru-RU">
                <a:solidFill>
                  <a:srgbClr val="7030A0"/>
                </a:solidFill>
                <a:latin typeface="Times New Roman" pitchFamily="18" charset="0"/>
                <a:cs typeface="Times New Roman" pitchFamily="18" charset="0"/>
              </a:rPr>
            </a:br>
            <a:endParaRPr lang="ru-RU" altLang="ru-RU">
              <a:solidFill>
                <a:srgbClr val="7030A0"/>
              </a:solidFill>
              <a:latin typeface="Times New Roman" pitchFamily="18" charset="0"/>
              <a:cs typeface="Times New Roman" pitchFamily="18" charset="0"/>
            </a:endParaRPr>
          </a:p>
        </p:txBody>
      </p:sp>
      <p:pic>
        <p:nvPicPr>
          <p:cNvPr id="78852" name="Picture 4"/>
          <p:cNvPicPr>
            <a:picLocks noChangeAspect="1" noChangeArrowheads="1"/>
          </p:cNvPicPr>
          <p:nvPr/>
        </p:nvPicPr>
        <p:blipFill>
          <a:blip r:embed="rId3"/>
          <a:srcRect/>
          <a:stretch>
            <a:fillRect/>
          </a:stretch>
        </p:blipFill>
        <p:spPr bwMode="auto">
          <a:xfrm>
            <a:off x="1071563" y="3071813"/>
            <a:ext cx="3467100" cy="1838325"/>
          </a:xfrm>
          <a:prstGeom prst="rect">
            <a:avLst/>
          </a:prstGeom>
          <a:noFill/>
          <a:ln w="9525">
            <a:noFill/>
            <a:round/>
            <a:headEnd/>
            <a:tailEnd/>
          </a:ln>
        </p:spPr>
      </p:pic>
      <p:pic>
        <p:nvPicPr>
          <p:cNvPr id="78853" name="Picture 2" descr="H:\Фомина\Герб ЮП район (ходовой).png"/>
          <p:cNvPicPr>
            <a:picLocks noChangeAspect="1" noChangeArrowheads="1"/>
          </p:cNvPicPr>
          <p:nvPr/>
        </p:nvPicPr>
        <p:blipFill>
          <a:blip r:embed="rId4"/>
          <a:srcRect/>
          <a:stretch>
            <a:fillRect/>
          </a:stretch>
        </p:blipFill>
        <p:spPr bwMode="auto">
          <a:xfrm>
            <a:off x="8243888" y="104775"/>
            <a:ext cx="781050" cy="974725"/>
          </a:xfrm>
          <a:prstGeom prst="rect">
            <a:avLst/>
          </a:prstGeom>
          <a:noFill/>
          <a:ln w="9525">
            <a:noFill/>
            <a:miter lim="800000"/>
            <a:headEnd/>
            <a:tailEnd/>
          </a:ln>
        </p:spPr>
      </p:pic>
      <p:pic>
        <p:nvPicPr>
          <p:cNvPr id="78854" name="Picture 7" descr="C:\Documents and Settings\Bydjet-01\Рабочий стол\0_78e5d_cbcfa006_orig.png"/>
          <p:cNvPicPr>
            <a:picLocks noChangeAspect="1" noChangeArrowheads="1"/>
          </p:cNvPicPr>
          <p:nvPr/>
        </p:nvPicPr>
        <p:blipFill>
          <a:blip r:embed="rId5"/>
          <a:srcRect/>
          <a:stretch>
            <a:fillRect/>
          </a:stretch>
        </p:blipFill>
        <p:spPr bwMode="auto">
          <a:xfrm>
            <a:off x="4857750" y="3286125"/>
            <a:ext cx="3824288" cy="33909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179388" y="1133475"/>
            <a:ext cx="8713787" cy="5616575"/>
          </a:xfrm>
          <a:prstGeom prst="rect">
            <a:avLst/>
          </a:prstGeom>
          <a:noFill/>
          <a:ln w="9525">
            <a:noFill/>
            <a:round/>
            <a:headEnd/>
            <a:tailEnd/>
          </a:ln>
        </p:spPr>
        <p:txBody>
          <a:bodyPr lIns="90000" tIns="46800" rIns="90000" bIns="46800"/>
          <a:lstStyle/>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a:t>
            </a:r>
          </a:p>
          <a:p>
            <a:pPr marL="273050" indent="-265113" algn="ctr">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Цель программы</a:t>
            </a:r>
            <a:r>
              <a:rPr lang="ru-RU" altLang="ru-RU" sz="2800">
                <a:solidFill>
                  <a:srgbClr val="073E87"/>
                </a:solidFill>
                <a:latin typeface="Candara" pitchFamily="34" charset="0"/>
              </a:rPr>
              <a:t> </a:t>
            </a:r>
          </a:p>
          <a:p>
            <a:pPr marL="273050" indent="-265113" algn="just">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73E87"/>
                </a:solidFill>
                <a:latin typeface="Times New Roman" pitchFamily="18" charset="0"/>
                <a:cs typeface="Times New Roman" pitchFamily="18" charset="0"/>
              </a:rPr>
              <a:t>Повышение качества управления муниципальными финансами</a:t>
            </a:r>
          </a:p>
          <a:p>
            <a:pPr marL="273050" indent="-265113" algn="just">
              <a:spcBef>
                <a:spcPts val="4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Times New Roman" pitchFamily="18" charset="0"/>
              <a:cs typeface="Times New Roman" pitchFamily="18" charset="0"/>
            </a:endParaRPr>
          </a:p>
          <a:p>
            <a:pPr marL="273050" indent="-265113" algn="just">
              <a:spcBef>
                <a:spcPts val="45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3706D"/>
              </a:solidFill>
              <a:latin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2022 год – 55762,40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2023 год – 34209,80 тыс. рублей</a:t>
            </a:r>
          </a:p>
          <a:p>
            <a:pPr marL="273050" indent="-265113">
              <a:spcBef>
                <a:spcPts val="7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2024 год – 37194,20 тыс. рублей</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Times New Roman" pitchFamily="18" charset="0"/>
            </a:endParaRPr>
          </a:p>
        </p:txBody>
      </p:sp>
      <p:sp>
        <p:nvSpPr>
          <p:cNvPr id="76803" name="Text Box 2"/>
          <p:cNvSpPr txBox="1">
            <a:spLocks noChangeArrowheads="1"/>
          </p:cNvSpPr>
          <p:nvPr/>
        </p:nvSpPr>
        <p:spPr bwMode="auto">
          <a:xfrm>
            <a:off x="457200" y="188913"/>
            <a:ext cx="8229600" cy="936625"/>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5D2466"/>
                </a:solidFill>
                <a:latin typeface="Candara" pitchFamily="34" charset="0"/>
              </a:rPr>
              <a:t>Муниципальная программа «Управление муниципальными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5D2466"/>
                </a:solidFill>
                <a:latin typeface="Candara" pitchFamily="34" charset="0"/>
              </a:rPr>
              <a:t>финансами и муниципальным долгом Юрьев-Польского района»</a:t>
            </a:r>
          </a:p>
        </p:txBody>
      </p:sp>
      <p:pic>
        <p:nvPicPr>
          <p:cNvPr id="76804" name="Picture 2" descr="H:\Фомина\Герб ЮП район (ходовой).png"/>
          <p:cNvPicPr>
            <a:picLocks noChangeAspect="1" noChangeArrowheads="1"/>
          </p:cNvPicPr>
          <p:nvPr/>
        </p:nvPicPr>
        <p:blipFill>
          <a:blip r:embed="rId3"/>
          <a:srcRect/>
          <a:stretch>
            <a:fillRect/>
          </a:stretch>
        </p:blipFill>
        <p:spPr bwMode="auto">
          <a:xfrm>
            <a:off x="8266113" y="104775"/>
            <a:ext cx="758825" cy="947738"/>
          </a:xfrm>
          <a:prstGeom prst="rect">
            <a:avLst/>
          </a:prstGeom>
          <a:noFill/>
          <a:ln w="9525">
            <a:noFill/>
            <a:miter lim="800000"/>
            <a:headEnd/>
            <a:tailEnd/>
          </a:ln>
        </p:spPr>
      </p:pic>
      <p:pic>
        <p:nvPicPr>
          <p:cNvPr id="76805" name="Picture 3"/>
          <p:cNvPicPr>
            <a:picLocks noChangeAspect="1" noChangeArrowheads="1"/>
          </p:cNvPicPr>
          <p:nvPr/>
        </p:nvPicPr>
        <p:blipFill>
          <a:blip r:embed="rId4"/>
          <a:srcRect/>
          <a:stretch>
            <a:fillRect/>
          </a:stretch>
        </p:blipFill>
        <p:spPr bwMode="auto">
          <a:xfrm>
            <a:off x="6246813" y="4887913"/>
            <a:ext cx="2778125" cy="1854200"/>
          </a:xfrm>
          <a:prstGeom prst="rect">
            <a:avLst/>
          </a:prstGeom>
          <a:noFill/>
          <a:ln w="9525">
            <a:noFill/>
            <a:miter lim="800000"/>
            <a:headEnd/>
            <a:tailEnd/>
          </a:ln>
        </p:spPr>
      </p:pic>
      <p:pic>
        <p:nvPicPr>
          <p:cNvPr id="76806" name="Picture 2"/>
          <p:cNvPicPr>
            <a:picLocks noChangeAspect="1" noChangeArrowheads="1"/>
          </p:cNvPicPr>
          <p:nvPr/>
        </p:nvPicPr>
        <p:blipFill>
          <a:blip r:embed="rId5"/>
          <a:srcRect/>
          <a:stretch>
            <a:fillRect/>
          </a:stretch>
        </p:blipFill>
        <p:spPr bwMode="auto">
          <a:xfrm>
            <a:off x="457200" y="2636838"/>
            <a:ext cx="5991225" cy="21605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250825" y="1125538"/>
            <a:ext cx="8435975" cy="5543550"/>
          </a:xfrm>
          <a:prstGeom prst="rect">
            <a:avLst/>
          </a:prstGeom>
          <a:noFill/>
          <a:ln w="9525">
            <a:noFill/>
            <a:round/>
            <a:headEnd/>
            <a:tailEnd/>
          </a:ln>
        </p:spPr>
        <p:txBody>
          <a:bodyPr lIns="90000" tIns="46800" rIns="90000" bIns="46800"/>
          <a:lstStyle/>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FF5050"/>
                </a:solidFill>
                <a:latin typeface="Candara" pitchFamily="34" charset="0"/>
              </a:rPr>
              <a:t>                                       </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FF5050"/>
                </a:solidFill>
                <a:latin typeface="Candara" pitchFamily="34" charset="0"/>
              </a:rPr>
              <a:t>                                         </a:t>
            </a:r>
            <a:r>
              <a:rPr lang="ru-RU" altLang="ru-RU" sz="2800" dirty="0">
                <a:solidFill>
                  <a:srgbClr val="FF5050"/>
                </a:solidFill>
                <a:latin typeface="Candara" pitchFamily="34" charset="0"/>
              </a:rPr>
              <a:t>Цели программы</a:t>
            </a:r>
            <a:r>
              <a:rPr lang="ru-RU" altLang="ru-RU" dirty="0">
                <a:solidFill>
                  <a:srgbClr val="073E87"/>
                </a:solidFill>
                <a:latin typeface="Candara" pitchFamily="34" charset="0"/>
              </a:rPr>
              <a:t> </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73E87"/>
                </a:solidFill>
                <a:latin typeface="Candara" pitchFamily="34" charset="0"/>
              </a:rPr>
              <a:t>	</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Формирование правовой основы для осуществления градостроительной деятельности на территории района, создание благоприятных условий для:</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-устойчивого развития территории Юрьев-Польского района;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-привлечения внебюджетных инвестиций в </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развитие экономики и в строительство жилья;</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-улучшения среды жизнедеятельности человека </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00000"/>
                </a:solidFill>
                <a:latin typeface="Times New Roman" pitchFamily="18" charset="0"/>
                <a:cs typeface="Times New Roman" pitchFamily="18" charset="0"/>
              </a:rPr>
              <a:t>на территории района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00000"/>
              </a:solidFill>
              <a:latin typeface="Times New Roman" pitchFamily="18" charset="0"/>
              <a:cs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2022 год – 301,00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2023 год – 280,00 тыс. рублей</a:t>
            </a:r>
          </a:p>
          <a:p>
            <a:pPr marL="273050" indent="-265113">
              <a:lnSpc>
                <a:spcPct val="90000"/>
              </a:lnSpc>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dirty="0">
                <a:solidFill>
                  <a:srgbClr val="03706D"/>
                </a:solidFill>
                <a:latin typeface="Times New Roman" pitchFamily="18" charset="0"/>
                <a:cs typeface="Times New Roman" pitchFamily="18" charset="0"/>
              </a:rPr>
              <a:t>2024 год –280,00 тыс. рублей</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dirty="0">
              <a:solidFill>
                <a:srgbClr val="03706D"/>
              </a:solidFill>
              <a:latin typeface="Times New Roman" pitchFamily="18" charset="0"/>
            </a:endParaRPr>
          </a:p>
        </p:txBody>
      </p:sp>
      <p:sp>
        <p:nvSpPr>
          <p:cNvPr id="79875" name="Text Box 2"/>
          <p:cNvSpPr txBox="1">
            <a:spLocks noChangeArrowheads="1"/>
          </p:cNvSpPr>
          <p:nvPr/>
        </p:nvSpPr>
        <p:spPr bwMode="auto">
          <a:xfrm>
            <a:off x="107950" y="188913"/>
            <a:ext cx="9036050" cy="1295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ru-RU" altLang="ru-RU" sz="1600" b="1">
                <a:solidFill>
                  <a:srgbClr val="F69200"/>
                </a:solidFill>
                <a:latin typeface="Times New Roman" pitchFamily="18" charset="0"/>
                <a:cs typeface="Times New Roman" pitchFamily="18" charset="0"/>
              </a:rPr>
              <a:t/>
            </a:r>
            <a:br>
              <a:rPr lang="ru-RU" altLang="ru-RU" sz="1600" b="1">
                <a:solidFill>
                  <a:srgbClr val="F69200"/>
                </a:solidFill>
                <a:latin typeface="Times New Roman" pitchFamily="18" charset="0"/>
                <a:cs typeface="Times New Roman" pitchFamily="18" charset="0"/>
              </a:rPr>
            </a:br>
            <a:r>
              <a:rPr lang="ru-RU" altLang="ru-RU" b="1">
                <a:solidFill>
                  <a:srgbClr val="7030A0"/>
                </a:solidFill>
                <a:latin typeface="Times New Roman" pitchFamily="18" charset="0"/>
                <a:cs typeface="Times New Roman" pitchFamily="18" charset="0"/>
              </a:rPr>
              <a:t>  </a:t>
            </a:r>
            <a:r>
              <a:rPr lang="ru-RU" altLang="ru-RU">
                <a:solidFill>
                  <a:srgbClr val="7030A0"/>
                </a:solidFill>
                <a:latin typeface="Times New Roman" pitchFamily="18" charset="0"/>
                <a:cs typeface="Times New Roman" pitchFamily="18" charset="0"/>
              </a:rPr>
              <a:t>Муниципальная программа «Обеспечение территории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ru-RU" altLang="ru-RU">
                <a:solidFill>
                  <a:srgbClr val="7030A0"/>
                </a:solidFill>
                <a:latin typeface="Times New Roman" pitchFamily="18" charset="0"/>
                <a:cs typeface="Times New Roman" pitchFamily="18" charset="0"/>
              </a:rPr>
              <a:t>Юрьев- Польского района  документами территориального планирования»</a:t>
            </a:r>
            <a:br>
              <a:rPr lang="ru-RU" altLang="ru-RU">
                <a:solidFill>
                  <a:srgbClr val="7030A0"/>
                </a:solidFill>
                <a:latin typeface="Times New Roman" pitchFamily="18" charset="0"/>
                <a:cs typeface="Times New Roman" pitchFamily="18" charset="0"/>
              </a:rPr>
            </a:br>
            <a:endParaRPr lang="ru-RU" altLang="ru-RU">
              <a:solidFill>
                <a:srgbClr val="7030A0"/>
              </a:solidFill>
              <a:latin typeface="Times New Roman" pitchFamily="18" charset="0"/>
              <a:cs typeface="Times New Roman" pitchFamily="18" charset="0"/>
            </a:endParaRPr>
          </a:p>
        </p:txBody>
      </p:sp>
      <p:pic>
        <p:nvPicPr>
          <p:cNvPr id="79876" name="Picture 4"/>
          <p:cNvPicPr>
            <a:picLocks noChangeAspect="1" noChangeArrowheads="1"/>
          </p:cNvPicPr>
          <p:nvPr/>
        </p:nvPicPr>
        <p:blipFill>
          <a:blip r:embed="rId3"/>
          <a:srcRect/>
          <a:stretch>
            <a:fillRect/>
          </a:stretch>
        </p:blipFill>
        <p:spPr bwMode="auto">
          <a:xfrm>
            <a:off x="6875463" y="3609975"/>
            <a:ext cx="1946275" cy="2590800"/>
          </a:xfrm>
          <a:prstGeom prst="rect">
            <a:avLst/>
          </a:prstGeom>
          <a:noFill/>
          <a:ln w="9525">
            <a:noFill/>
            <a:round/>
            <a:headEnd/>
            <a:tailEnd/>
          </a:ln>
        </p:spPr>
      </p:pic>
      <p:pic>
        <p:nvPicPr>
          <p:cNvPr id="79877" name="Picture 2" descr="H:\Фомина\Герб ЮП район (ходовой).png"/>
          <p:cNvPicPr>
            <a:picLocks noChangeAspect="1" noChangeArrowheads="1"/>
          </p:cNvPicPr>
          <p:nvPr/>
        </p:nvPicPr>
        <p:blipFill>
          <a:blip r:embed="rId4"/>
          <a:srcRect/>
          <a:stretch>
            <a:fillRect/>
          </a:stretch>
        </p:blipFill>
        <p:spPr bwMode="auto">
          <a:xfrm>
            <a:off x="8382000" y="104775"/>
            <a:ext cx="642938" cy="8032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457200" y="908050"/>
            <a:ext cx="8229600" cy="5761038"/>
          </a:xfrm>
          <a:prstGeom prst="rect">
            <a:avLst/>
          </a:prstGeom>
          <a:noFill/>
          <a:ln w="9525">
            <a:noFill/>
            <a:round/>
            <a:headEnd/>
            <a:tailEnd/>
          </a:ln>
        </p:spPr>
        <p:txBody>
          <a:bodyPr lIns="90000" tIns="46800" rIns="90000" bIns="46800"/>
          <a:lstStyle/>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Цели программы</a:t>
            </a: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обеспечение условий для развития на территории муниципального </a:t>
            </a:r>
          </a:p>
          <a:p>
            <a:pPr marL="273050" indent="-265113" algn="ctr">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образования физической культуры, школьного спорта и массового спорта;</a:t>
            </a:r>
          </a:p>
          <a:p>
            <a:pPr marL="273050" indent="-265113">
              <a:spcBef>
                <a:spcPts val="500"/>
              </a:spcBef>
              <a:buSzPct val="100000"/>
              <a:buFontTx/>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организация проведения официальных физкультурно-оздоровительных</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и спортивных мероприятий МО Юрьев-Польский район</a:t>
            </a:r>
            <a:endParaRPr lang="ru-RU" altLang="ru-RU">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3706D"/>
              </a:solidFill>
              <a:latin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2022 год – 280,00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2023 год – 80,00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2024 год – 60,00 тыс. рублей</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p:txBody>
      </p:sp>
      <p:sp>
        <p:nvSpPr>
          <p:cNvPr id="80899" name="Text Box 2"/>
          <p:cNvSpPr txBox="1">
            <a:spLocks noChangeArrowheads="1"/>
          </p:cNvSpPr>
          <p:nvPr/>
        </p:nvSpPr>
        <p:spPr bwMode="auto">
          <a:xfrm>
            <a:off x="390525" y="368300"/>
            <a:ext cx="8507413" cy="10795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Candara" pitchFamily="34" charset="0"/>
              </a:rPr>
              <a:t>Муниципальная программа «Развитие физической культуры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Candara" pitchFamily="34" charset="0"/>
              </a:rPr>
              <a:t>и спорта на территории муниципального образования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Candara" pitchFamily="34" charset="0"/>
              </a:rPr>
              <a:t>Юрьев-Польский район на </a:t>
            </a:r>
            <a:r>
              <a:rPr lang="ru-RU" altLang="ru-RU">
                <a:solidFill>
                  <a:srgbClr val="7030A0"/>
                </a:solidFill>
                <a:latin typeface="Times New Roman" pitchFamily="18" charset="0"/>
              </a:rPr>
              <a:t>2021-2024</a:t>
            </a:r>
            <a:r>
              <a:rPr lang="ru-RU" altLang="ru-RU">
                <a:solidFill>
                  <a:srgbClr val="7030A0"/>
                </a:solidFill>
                <a:latin typeface="Candara" pitchFamily="34" charset="0"/>
              </a:rPr>
              <a:t> годы»</a:t>
            </a:r>
          </a:p>
        </p:txBody>
      </p:sp>
      <p:pic>
        <p:nvPicPr>
          <p:cNvPr id="80900" name="Picture 3"/>
          <p:cNvPicPr>
            <a:picLocks noChangeAspect="1" noChangeArrowheads="1"/>
          </p:cNvPicPr>
          <p:nvPr/>
        </p:nvPicPr>
        <p:blipFill>
          <a:blip r:embed="rId3"/>
          <a:srcRect/>
          <a:stretch>
            <a:fillRect/>
          </a:stretch>
        </p:blipFill>
        <p:spPr bwMode="auto">
          <a:xfrm>
            <a:off x="390525" y="3573463"/>
            <a:ext cx="2592388" cy="1620837"/>
          </a:xfrm>
          <a:prstGeom prst="rect">
            <a:avLst/>
          </a:prstGeom>
          <a:noFill/>
          <a:ln w="9525">
            <a:noFill/>
            <a:round/>
            <a:headEnd/>
            <a:tailEnd/>
          </a:ln>
        </p:spPr>
      </p:pic>
      <p:pic>
        <p:nvPicPr>
          <p:cNvPr id="80901"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pic>
        <p:nvPicPr>
          <p:cNvPr id="80902" name="Picture 2"/>
          <p:cNvPicPr>
            <a:picLocks noChangeAspect="1" noChangeArrowheads="1"/>
          </p:cNvPicPr>
          <p:nvPr/>
        </p:nvPicPr>
        <p:blipFill>
          <a:blip r:embed="rId5"/>
          <a:srcRect/>
          <a:stretch>
            <a:fillRect/>
          </a:stretch>
        </p:blipFill>
        <p:spPr bwMode="auto">
          <a:xfrm>
            <a:off x="6084888" y="3529013"/>
            <a:ext cx="2606675" cy="1649412"/>
          </a:xfrm>
          <a:prstGeom prst="rect">
            <a:avLst/>
          </a:prstGeom>
          <a:noFill/>
          <a:ln w="9525">
            <a:noFill/>
            <a:miter lim="800000"/>
            <a:headEnd/>
            <a:tailEnd/>
          </a:ln>
        </p:spPr>
      </p:pic>
      <p:pic>
        <p:nvPicPr>
          <p:cNvPr id="80903" name="Picture 3" descr="D:\Марина\Бюджет для граждан 2018\стадион\i (2).jpg"/>
          <p:cNvPicPr>
            <a:picLocks noChangeAspect="1" noChangeArrowheads="1"/>
          </p:cNvPicPr>
          <p:nvPr/>
        </p:nvPicPr>
        <p:blipFill>
          <a:blip r:embed="rId6"/>
          <a:srcRect/>
          <a:stretch>
            <a:fillRect/>
          </a:stretch>
        </p:blipFill>
        <p:spPr bwMode="auto">
          <a:xfrm>
            <a:off x="3132138" y="3573463"/>
            <a:ext cx="2479675" cy="1654175"/>
          </a:xfrm>
          <a:prstGeom prst="rect">
            <a:avLst/>
          </a:prstGeom>
          <a:noFill/>
          <a:ln w="9525">
            <a:noFill/>
            <a:miter lim="800000"/>
            <a:headEnd/>
            <a:tailEnd/>
          </a:ln>
        </p:spPr>
      </p:pic>
      <p:pic>
        <p:nvPicPr>
          <p:cNvPr id="80904" name="Picture 4" descr="H:\Фомина\i.jpg"/>
          <p:cNvPicPr>
            <a:picLocks noChangeAspect="1" noChangeArrowheads="1"/>
          </p:cNvPicPr>
          <p:nvPr/>
        </p:nvPicPr>
        <p:blipFill>
          <a:blip r:embed="rId7"/>
          <a:srcRect/>
          <a:stretch>
            <a:fillRect/>
          </a:stretch>
        </p:blipFill>
        <p:spPr bwMode="auto">
          <a:xfrm>
            <a:off x="6084888" y="5178425"/>
            <a:ext cx="2601912" cy="16732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250825" y="1268413"/>
            <a:ext cx="8726488" cy="5473700"/>
          </a:xfrm>
          <a:prstGeom prst="rect">
            <a:avLst/>
          </a:prstGeom>
          <a:noFill/>
          <a:ln w="9525">
            <a:noFill/>
            <a:round/>
            <a:headEnd/>
            <a:tailEnd/>
          </a:ln>
        </p:spPr>
        <p:txBody>
          <a:bodyPr lIns="90000" tIns="46800" rIns="90000" bIns="46800"/>
          <a:lstStyle/>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400">
                <a:solidFill>
                  <a:srgbClr val="FF5050"/>
                </a:solidFill>
                <a:latin typeface="Candara" pitchFamily="34" charset="0"/>
              </a:rPr>
              <a:t>                                 </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Цели программы</a:t>
            </a:r>
          </a:p>
          <a:p>
            <a:pPr marL="273050" indent="-265113" algn="just">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00000"/>
                </a:solidFill>
                <a:latin typeface="Candara" pitchFamily="34" charset="0"/>
              </a:rPr>
              <a:t>             </a:t>
            </a:r>
            <a:r>
              <a:rPr lang="ru-RU" altLang="ru-RU">
                <a:solidFill>
                  <a:srgbClr val="000000"/>
                </a:solidFill>
                <a:latin typeface="Times New Roman" pitchFamily="18" charset="0"/>
                <a:cs typeface="Times New Roman" pitchFamily="18" charset="0"/>
              </a:rPr>
              <a:t>Обеспечение защиты населения от опасностей, чрезвычайных ситуаций природного и техногенного характера в мирное и военное время, предупреждения происшествий на водных объектах.</a:t>
            </a:r>
          </a:p>
          <a:p>
            <a:pPr marL="273050" indent="-265113">
              <a:spcBef>
                <a:spcPts val="4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a:solidFill>
                <a:srgbClr val="073E87"/>
              </a:solidFill>
              <a:latin typeface="Candara" pitchFamily="34" charset="0"/>
            </a:endParaRPr>
          </a:p>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rPr>
              <a:t>Расходы на реализацию:</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rPr>
              <a:t>2022 год –1374,00 тыс. рублей,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rPr>
              <a:t>2023 год – 994,00 тыс. рублей</a:t>
            </a:r>
          </a:p>
          <a:p>
            <a:pPr marL="273050" indent="-265113">
              <a:spcBef>
                <a:spcPts val="6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800">
                <a:solidFill>
                  <a:srgbClr val="03706D"/>
                </a:solidFill>
                <a:latin typeface="Times New Roman" pitchFamily="18" charset="0"/>
              </a:rPr>
              <a:t>2024 год – 824,00 тыс. рублей</a:t>
            </a:r>
          </a:p>
          <a:p>
            <a:pPr marL="273050" indent="-265113">
              <a:spcBef>
                <a:spcPts val="6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800">
              <a:solidFill>
                <a:srgbClr val="073E87"/>
              </a:solidFill>
              <a:latin typeface="Candara" pitchFamily="34" charset="0"/>
            </a:endParaRPr>
          </a:p>
        </p:txBody>
      </p:sp>
      <p:sp>
        <p:nvSpPr>
          <p:cNvPr id="81923" name="Text Box 2"/>
          <p:cNvSpPr txBox="1">
            <a:spLocks noChangeArrowheads="1"/>
          </p:cNvSpPr>
          <p:nvPr/>
        </p:nvSpPr>
        <p:spPr bwMode="auto">
          <a:xfrm>
            <a:off x="250825" y="188913"/>
            <a:ext cx="8713788" cy="1295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7030A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системы гражданской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обороны, безопасности на водных объектах, защиты населения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от чрезвычайных ситуаций и снижения рисков их возникновения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на территории муниципального образования Юрьев- Польский район</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на 2021-2024 годы»</a:t>
            </a:r>
            <a:br>
              <a:rPr lang="ru-RU" altLang="ru-RU">
                <a:solidFill>
                  <a:srgbClr val="7030A0"/>
                </a:solidFill>
                <a:latin typeface="Times New Roman" pitchFamily="18" charset="0"/>
                <a:cs typeface="Times New Roman" pitchFamily="18" charset="0"/>
              </a:rPr>
            </a:br>
            <a:endParaRPr lang="ru-RU" altLang="ru-RU">
              <a:solidFill>
                <a:srgbClr val="7030A0"/>
              </a:solidFill>
              <a:latin typeface="Times New Roman" pitchFamily="18" charset="0"/>
              <a:cs typeface="Times New Roman" pitchFamily="18" charset="0"/>
            </a:endParaRPr>
          </a:p>
        </p:txBody>
      </p:sp>
      <p:pic>
        <p:nvPicPr>
          <p:cNvPr id="81924" name="Picture 4"/>
          <p:cNvPicPr>
            <a:picLocks noChangeAspect="1" noChangeArrowheads="1"/>
          </p:cNvPicPr>
          <p:nvPr/>
        </p:nvPicPr>
        <p:blipFill>
          <a:blip r:embed="rId3"/>
          <a:srcRect/>
          <a:stretch>
            <a:fillRect/>
          </a:stretch>
        </p:blipFill>
        <p:spPr bwMode="auto">
          <a:xfrm>
            <a:off x="539750" y="3363913"/>
            <a:ext cx="3132138" cy="1793875"/>
          </a:xfrm>
          <a:prstGeom prst="rect">
            <a:avLst/>
          </a:prstGeom>
          <a:noFill/>
          <a:ln w="9525">
            <a:noFill/>
            <a:round/>
            <a:headEnd/>
            <a:tailEnd/>
          </a:ln>
        </p:spPr>
      </p:pic>
      <p:pic>
        <p:nvPicPr>
          <p:cNvPr id="81925" name="Picture 2" descr="H:\Фомина\Герб ЮП район (ходовой).png"/>
          <p:cNvPicPr>
            <a:picLocks noChangeAspect="1" noChangeArrowheads="1"/>
          </p:cNvPicPr>
          <p:nvPr/>
        </p:nvPicPr>
        <p:blipFill>
          <a:blip r:embed="rId4"/>
          <a:srcRect/>
          <a:stretch>
            <a:fillRect/>
          </a:stretch>
        </p:blipFill>
        <p:spPr bwMode="auto">
          <a:xfrm>
            <a:off x="8243888" y="104775"/>
            <a:ext cx="781050" cy="974725"/>
          </a:xfrm>
          <a:prstGeom prst="rect">
            <a:avLst/>
          </a:prstGeom>
          <a:noFill/>
          <a:ln w="9525">
            <a:noFill/>
            <a:miter lim="800000"/>
            <a:headEnd/>
            <a:tailEnd/>
          </a:ln>
        </p:spPr>
      </p:pic>
      <p:pic>
        <p:nvPicPr>
          <p:cNvPr id="81926" name="Picture 2"/>
          <p:cNvPicPr>
            <a:picLocks noChangeAspect="1" noChangeArrowheads="1"/>
          </p:cNvPicPr>
          <p:nvPr/>
        </p:nvPicPr>
        <p:blipFill>
          <a:blip r:embed="rId5"/>
          <a:srcRect/>
          <a:stretch>
            <a:fillRect/>
          </a:stretch>
        </p:blipFill>
        <p:spPr bwMode="auto">
          <a:xfrm>
            <a:off x="4140200" y="5160963"/>
            <a:ext cx="2876550" cy="1617662"/>
          </a:xfrm>
          <a:prstGeom prst="rect">
            <a:avLst/>
          </a:prstGeom>
          <a:noFill/>
          <a:ln w="9525">
            <a:noFill/>
            <a:miter lim="800000"/>
            <a:headEnd/>
            <a:tailEnd/>
          </a:ln>
        </p:spPr>
      </p:pic>
      <p:pic>
        <p:nvPicPr>
          <p:cNvPr id="81927" name="Picture 8" descr="C:\Documents and Settings\Bydjet-01\Рабочий стол\1121424.jpg"/>
          <p:cNvPicPr>
            <a:picLocks noChangeAspect="1" noChangeArrowheads="1"/>
          </p:cNvPicPr>
          <p:nvPr/>
        </p:nvPicPr>
        <p:blipFill>
          <a:blip r:embed="rId6"/>
          <a:srcRect/>
          <a:stretch>
            <a:fillRect/>
          </a:stretch>
        </p:blipFill>
        <p:spPr bwMode="auto">
          <a:xfrm>
            <a:off x="6072188" y="3214688"/>
            <a:ext cx="2784475" cy="18573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908720"/>
            <a:ext cx="8207375" cy="4635500"/>
          </a:xfrm>
          <a:prstGeom prst="rect">
            <a:avLst/>
          </a:prstGeom>
        </p:spPr>
        <p:txBody>
          <a:bodyPr rtlCol="0">
            <a:normAutofit/>
          </a:bodyPr>
          <a:lstStyle/>
          <a:p>
            <a:pPr marL="0" indent="0" eaLnBrk="1" fontAlgn="auto" hangingPunct="1">
              <a:spcAft>
                <a:spcPts val="0"/>
              </a:spcAft>
              <a:buNone/>
              <a:defRPr/>
            </a:pPr>
            <a:r>
              <a:rPr lang="ru-RU" altLang="ru-RU" sz="1600" dirty="0" smtClean="0">
                <a:solidFill>
                  <a:srgbClr val="000000"/>
                </a:solidFill>
                <a:latin typeface="Times New Roman" pitchFamily="16" charset="0"/>
                <a:cs typeface="Times New Roman" pitchFamily="16" charset="0"/>
              </a:rPr>
              <a:t>    Консолидированный </a:t>
            </a:r>
            <a:r>
              <a:rPr lang="ru-RU" altLang="ru-RU" sz="1600" dirty="0">
                <a:solidFill>
                  <a:srgbClr val="000000"/>
                </a:solidFill>
                <a:latin typeface="Times New Roman" pitchFamily="16" charset="0"/>
                <a:cs typeface="Times New Roman" pitchFamily="16" charset="0"/>
              </a:rPr>
              <a:t>бюджет Юрьев- Польского района представляет собой свод бюджета муниципального района и местных бюджетов Юрьев- Польского района за исключением межбюджетных трансфертов между этими бюджетами. В состав местных бюджетов Юрьев- Польского района включаются бюджеты 1 городского поселения и 3 сельских поселений.</a:t>
            </a:r>
          </a:p>
          <a:p>
            <a:pPr marL="68580" indent="0" eaLnBrk="1" fontAlgn="auto" hangingPunct="1">
              <a:spcAft>
                <a:spcPts val="0"/>
              </a:spcAft>
              <a:buFont typeface="Wingdings 2" pitchFamily="18" charset="2"/>
              <a:buNone/>
              <a:defRPr/>
            </a:pPr>
            <a:endParaRPr lang="ru-RU" sz="1400" dirty="0"/>
          </a:p>
        </p:txBody>
      </p:sp>
      <p:graphicFrame>
        <p:nvGraphicFramePr>
          <p:cNvPr id="6" name="Схема 5"/>
          <p:cNvGraphicFramePr/>
          <p:nvPr>
            <p:extLst>
              <p:ext uri="{D42A27DB-BD31-4B8C-83A1-F6EECF244321}">
                <p14:modId xmlns:p14="http://schemas.microsoft.com/office/powerpoint/2010/main" xmlns="" val="418976673"/>
              </p:ext>
            </p:extLst>
          </p:nvPr>
        </p:nvGraphicFramePr>
        <p:xfrm>
          <a:off x="611560" y="2564904"/>
          <a:ext cx="7776864" cy="3991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Прямая соединительная линия 6"/>
          <p:cNvCxnSpPr/>
          <p:nvPr/>
        </p:nvCxnSpPr>
        <p:spPr>
          <a:xfrm>
            <a:off x="6702425" y="5084763"/>
            <a:ext cx="0" cy="20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1259632" y="188640"/>
            <a:ext cx="6480720" cy="400110"/>
          </a:xfrm>
          <a:prstGeom prst="rect">
            <a:avLst/>
          </a:prstGeom>
        </p:spPr>
        <p:txBody>
          <a:bodyPr wrap="square">
            <a:spAutoFit/>
          </a:bodyPr>
          <a:lstStyle/>
          <a:p>
            <a:pPr algn="ctr">
              <a:buClrTx/>
            </a:pPr>
            <a:r>
              <a:rPr lang="ru-RU" altLang="ru-RU" dirty="0">
                <a:solidFill>
                  <a:srgbClr val="7030A0"/>
                </a:solidFill>
                <a:latin typeface="Times New Roman" pitchFamily="16" charset="0"/>
                <a:cs typeface="Times New Roman" pitchFamily="16" charset="0"/>
              </a:rPr>
              <a:t>Консолидированный бюджет  Юрьев –Польского района</a:t>
            </a:r>
          </a:p>
        </p:txBody>
      </p:sp>
      <p:pic>
        <p:nvPicPr>
          <p:cNvPr id="8" name="Picture 2" descr="H:\Фомина\Герб ЮП район (ходовой).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65848" y="104465"/>
            <a:ext cx="759781" cy="9482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006815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468313" y="1382713"/>
            <a:ext cx="7913687" cy="5256212"/>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FF0000"/>
                </a:solidFill>
                <a:latin typeface="Candara" pitchFamily="34" charset="0"/>
              </a:rPr>
              <a:t>                               </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FF0000"/>
                </a:solidFill>
                <a:latin typeface="Candara" pitchFamily="34" charset="0"/>
              </a:rPr>
              <a:t>                                   </a:t>
            </a:r>
            <a:r>
              <a:rPr lang="ru-RU" altLang="ru-RU" sz="2800">
                <a:solidFill>
                  <a:srgbClr val="FF0000"/>
                </a:solidFill>
                <a:latin typeface="Candara" pitchFamily="34" charset="0"/>
              </a:rPr>
              <a:t>Цели программы</a:t>
            </a:r>
          </a:p>
          <a:p>
            <a:pPr>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800">
              <a:solidFill>
                <a:srgbClr val="031F43"/>
              </a:solidFill>
              <a:latin typeface="Candara" pitchFamily="34" charset="0"/>
            </a:endParaRPr>
          </a:p>
          <a:p>
            <a:pPr algn="just">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1F43"/>
                </a:solidFill>
                <a:latin typeface="Times New Roman" pitchFamily="18" charset="0"/>
                <a:cs typeface="Times New Roman" pitchFamily="18" charset="0"/>
              </a:rPr>
              <a:t>       - обеспечение эффективного устойчивого функционирования и развития коммунальной инфраструктуры района;   </a:t>
            </a:r>
          </a:p>
          <a:p>
            <a:pPr algn="just">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1F43"/>
                </a:solidFill>
                <a:latin typeface="Times New Roman" pitchFamily="18" charset="0"/>
                <a:cs typeface="Times New Roman" pitchFamily="18" charset="0"/>
              </a:rPr>
              <a:t>       - строительство, модернизация (реконструкция) и капитальный ремонт объектов коммунальной инфраструктуры.</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1F43"/>
                </a:solidFill>
                <a:latin typeface="Candara" pitchFamily="34" charset="0"/>
              </a:rPr>
              <a:t>                      </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1F43"/>
                </a:solidFill>
                <a:latin typeface="Candara" pitchFamily="34" charset="0"/>
              </a:rPr>
              <a:t>             </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1F43"/>
                </a:solidFill>
                <a:latin typeface="Candara" pitchFamily="34" charset="0"/>
              </a:rPr>
              <a:t>               </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Расходы на реализацию: 2022 год –63689,30 тыс. рублей</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2023 год – 78460,00 тыс. рублей, 2024 год – 107400,00 тыс. рублей</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1F43"/>
              </a:solidFill>
              <a:latin typeface="Candara" pitchFamily="34" charset="0"/>
            </a:endParaRPr>
          </a:p>
        </p:txBody>
      </p:sp>
      <p:sp>
        <p:nvSpPr>
          <p:cNvPr id="82947" name="Text Box 2"/>
          <p:cNvSpPr txBox="1">
            <a:spLocks noChangeArrowheads="1"/>
          </p:cNvSpPr>
          <p:nvPr/>
        </p:nvSpPr>
        <p:spPr bwMode="auto">
          <a:xfrm>
            <a:off x="323850" y="260350"/>
            <a:ext cx="8362950" cy="1368425"/>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7030A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«Модернизация и развитие коммунальной инфраструктуры МО Юрьев-Польский район на 2020-2024 г.г.»</a:t>
            </a:r>
            <a:r>
              <a:rPr lang="ru-RU" altLang="ru-RU" sz="1400">
                <a:solidFill>
                  <a:srgbClr val="FFFFFF"/>
                </a:solidFill>
                <a:latin typeface="Times New Roman" pitchFamily="18" charset="0"/>
                <a:cs typeface="Times New Roman" pitchFamily="18" charset="0"/>
              </a:rPr>
              <a:t/>
            </a:r>
            <a:br>
              <a:rPr lang="ru-RU" altLang="ru-RU" sz="1400">
                <a:solidFill>
                  <a:srgbClr val="FFFFFF"/>
                </a:solidFill>
                <a:latin typeface="Times New Roman" pitchFamily="18" charset="0"/>
                <a:cs typeface="Times New Roman" pitchFamily="18" charset="0"/>
              </a:rPr>
            </a:br>
            <a:endParaRPr lang="ru-RU" altLang="ru-RU" sz="1400">
              <a:solidFill>
                <a:srgbClr val="FFFFFF"/>
              </a:solidFill>
              <a:latin typeface="Times New Roman" pitchFamily="18" charset="0"/>
              <a:cs typeface="Times New Roman" pitchFamily="18" charset="0"/>
            </a:endParaRPr>
          </a:p>
        </p:txBody>
      </p:sp>
      <p:pic>
        <p:nvPicPr>
          <p:cNvPr id="82948" name="Picture 2" descr="H:\Фомина\Герб ЮП район (ходовой).png"/>
          <p:cNvPicPr>
            <a:picLocks noChangeAspect="1" noChangeArrowheads="1"/>
          </p:cNvPicPr>
          <p:nvPr/>
        </p:nvPicPr>
        <p:blipFill>
          <a:blip r:embed="rId3"/>
          <a:srcRect/>
          <a:stretch>
            <a:fillRect/>
          </a:stretch>
        </p:blipFill>
        <p:spPr bwMode="auto">
          <a:xfrm>
            <a:off x="8439150" y="104775"/>
            <a:ext cx="585788" cy="731838"/>
          </a:xfrm>
          <a:prstGeom prst="rect">
            <a:avLst/>
          </a:prstGeom>
          <a:noFill/>
          <a:ln w="9525">
            <a:noFill/>
            <a:miter lim="800000"/>
            <a:headEnd/>
            <a:tailEnd/>
          </a:ln>
        </p:spPr>
      </p:pic>
      <p:pic>
        <p:nvPicPr>
          <p:cNvPr id="82949" name="Picture 4"/>
          <p:cNvPicPr>
            <a:picLocks noChangeAspect="1" noChangeArrowheads="1"/>
          </p:cNvPicPr>
          <p:nvPr/>
        </p:nvPicPr>
        <p:blipFill>
          <a:blip r:embed="rId4"/>
          <a:srcRect/>
          <a:stretch>
            <a:fillRect/>
          </a:stretch>
        </p:blipFill>
        <p:spPr bwMode="auto">
          <a:xfrm>
            <a:off x="6143625" y="3803650"/>
            <a:ext cx="2749550" cy="2146300"/>
          </a:xfrm>
          <a:prstGeom prst="rect">
            <a:avLst/>
          </a:prstGeom>
          <a:noFill/>
          <a:ln w="9525">
            <a:noFill/>
            <a:miter lim="800000"/>
            <a:headEnd/>
            <a:tailEnd/>
          </a:ln>
        </p:spPr>
      </p:pic>
      <p:pic>
        <p:nvPicPr>
          <p:cNvPr id="82950" name="Picture 5"/>
          <p:cNvPicPr>
            <a:picLocks noChangeAspect="1" noChangeArrowheads="1"/>
          </p:cNvPicPr>
          <p:nvPr/>
        </p:nvPicPr>
        <p:blipFill>
          <a:blip r:embed="rId5"/>
          <a:srcRect/>
          <a:stretch>
            <a:fillRect/>
          </a:stretch>
        </p:blipFill>
        <p:spPr bwMode="auto">
          <a:xfrm>
            <a:off x="468313" y="4002088"/>
            <a:ext cx="4692650" cy="194786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396875" y="1374775"/>
            <a:ext cx="7913688" cy="5256213"/>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dirty="0">
                <a:solidFill>
                  <a:srgbClr val="FF0000"/>
                </a:solidFill>
                <a:latin typeface="Candara" pitchFamily="34" charset="0"/>
              </a:rPr>
              <a:t>                               </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dirty="0">
                <a:solidFill>
                  <a:srgbClr val="FF0000"/>
                </a:solidFill>
                <a:latin typeface="Candara" pitchFamily="34" charset="0"/>
              </a:rPr>
              <a:t>                                   </a:t>
            </a:r>
            <a:r>
              <a:rPr lang="ru-RU" altLang="ru-RU" sz="2800" dirty="0">
                <a:solidFill>
                  <a:srgbClr val="FF0000"/>
                </a:solidFill>
                <a:latin typeface="Candara" pitchFamily="34" charset="0"/>
              </a:rPr>
              <a:t>Цель программы</a:t>
            </a:r>
          </a:p>
          <a:p>
            <a:pPr>
              <a:spcBef>
                <a:spcPts val="3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dirty="0">
              <a:solidFill>
                <a:srgbClr val="031F43"/>
              </a:solidFill>
              <a:latin typeface="Candara" pitchFamily="34" charset="0"/>
            </a:endParaRPr>
          </a:p>
          <a:p>
            <a:pPr algn="just">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031F43"/>
                </a:solidFill>
                <a:latin typeface="Times New Roman" pitchFamily="18" charset="0"/>
                <a:cs typeface="Times New Roman" pitchFamily="18" charset="0"/>
              </a:rPr>
              <a:t>       Сохранение и развитие сети автомобильных дорог  местного значения в границах муниципального образования Юрьев-Польский район</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031F43"/>
                </a:solidFill>
                <a:latin typeface="Candara" pitchFamily="34" charset="0"/>
              </a:rPr>
              <a:t>                      </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031F43"/>
                </a:solidFill>
                <a:latin typeface="Candara" pitchFamily="34" charset="0"/>
              </a:rPr>
              <a:t>                             </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03706D"/>
                </a:solidFill>
                <a:latin typeface="Times New Roman" pitchFamily="18" charset="0"/>
              </a:rPr>
              <a:t>Расходы на реализацию: 2022 год –46068,00 тыс. рублей, 2023 год – 57444,00 тыс. рублей, 2024 год –58079,00 тыс. рублей</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1F43"/>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dirty="0">
              <a:solidFill>
                <a:srgbClr val="031F43"/>
              </a:solidFill>
              <a:latin typeface="Candara" pitchFamily="34" charset="0"/>
            </a:endParaRPr>
          </a:p>
        </p:txBody>
      </p:sp>
      <p:sp>
        <p:nvSpPr>
          <p:cNvPr id="83971" name="Text Box 2"/>
          <p:cNvSpPr txBox="1">
            <a:spLocks noChangeArrowheads="1"/>
          </p:cNvSpPr>
          <p:nvPr/>
        </p:nvSpPr>
        <p:spPr bwMode="auto">
          <a:xfrm>
            <a:off x="323850" y="260350"/>
            <a:ext cx="8362950" cy="1368425"/>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7030A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сети автомобильных дорог</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общего пользования местного значения муниципального образования  Юрьев-Польский район»</a:t>
            </a:r>
            <a:r>
              <a:rPr lang="ru-RU" altLang="ru-RU" sz="1400">
                <a:solidFill>
                  <a:srgbClr val="FFFFFF"/>
                </a:solidFill>
                <a:latin typeface="Times New Roman" pitchFamily="18" charset="0"/>
                <a:cs typeface="Times New Roman" pitchFamily="18" charset="0"/>
              </a:rPr>
              <a:t/>
            </a:r>
            <a:br>
              <a:rPr lang="ru-RU" altLang="ru-RU" sz="1400">
                <a:solidFill>
                  <a:srgbClr val="FFFFFF"/>
                </a:solidFill>
                <a:latin typeface="Times New Roman" pitchFamily="18" charset="0"/>
                <a:cs typeface="Times New Roman" pitchFamily="18" charset="0"/>
              </a:rPr>
            </a:br>
            <a:endParaRPr lang="ru-RU" altLang="ru-RU" sz="1400">
              <a:solidFill>
                <a:srgbClr val="FFFFFF"/>
              </a:solidFill>
              <a:latin typeface="Times New Roman" pitchFamily="18" charset="0"/>
              <a:cs typeface="Times New Roman" pitchFamily="18" charset="0"/>
            </a:endParaRPr>
          </a:p>
        </p:txBody>
      </p:sp>
      <p:pic>
        <p:nvPicPr>
          <p:cNvPr id="83972" name="Picture 2" descr="H:\Фомина\Герб ЮП район (ходовой).png"/>
          <p:cNvPicPr>
            <a:picLocks noChangeAspect="1" noChangeArrowheads="1"/>
          </p:cNvPicPr>
          <p:nvPr/>
        </p:nvPicPr>
        <p:blipFill>
          <a:blip r:embed="rId3"/>
          <a:srcRect/>
          <a:stretch>
            <a:fillRect/>
          </a:stretch>
        </p:blipFill>
        <p:spPr bwMode="auto">
          <a:xfrm>
            <a:off x="8439150" y="104775"/>
            <a:ext cx="585788" cy="731838"/>
          </a:xfrm>
          <a:prstGeom prst="rect">
            <a:avLst/>
          </a:prstGeom>
          <a:noFill/>
          <a:ln w="9525">
            <a:noFill/>
            <a:miter lim="800000"/>
            <a:headEnd/>
            <a:tailEnd/>
          </a:ln>
        </p:spPr>
      </p:pic>
      <p:pic>
        <p:nvPicPr>
          <p:cNvPr id="83973" name="Picture 2"/>
          <p:cNvPicPr>
            <a:picLocks noChangeAspect="1" noChangeArrowheads="1"/>
          </p:cNvPicPr>
          <p:nvPr/>
        </p:nvPicPr>
        <p:blipFill>
          <a:blip r:embed="rId4"/>
          <a:srcRect/>
          <a:stretch>
            <a:fillRect/>
          </a:stretch>
        </p:blipFill>
        <p:spPr bwMode="auto">
          <a:xfrm>
            <a:off x="5364163" y="3284538"/>
            <a:ext cx="3436937" cy="2120900"/>
          </a:xfrm>
          <a:prstGeom prst="rect">
            <a:avLst/>
          </a:prstGeom>
          <a:noFill/>
          <a:ln w="9525">
            <a:noFill/>
            <a:miter lim="800000"/>
            <a:headEnd/>
            <a:tailEnd/>
          </a:ln>
        </p:spPr>
      </p:pic>
      <p:pic>
        <p:nvPicPr>
          <p:cNvPr id="83974" name="Рисунок 6" descr="https://avatars.mds.yandex.net/get-pdb/1649566/2b6baf0d-bb6f-4278-95f8-a6f274312015/s1200"/>
          <p:cNvPicPr>
            <a:picLocks noChangeAspect="1" noChangeArrowheads="1"/>
          </p:cNvPicPr>
          <p:nvPr/>
        </p:nvPicPr>
        <p:blipFill>
          <a:blip r:embed="rId5"/>
          <a:srcRect/>
          <a:stretch>
            <a:fillRect/>
          </a:stretch>
        </p:blipFill>
        <p:spPr bwMode="auto">
          <a:xfrm>
            <a:off x="971550" y="3644900"/>
            <a:ext cx="3381375" cy="19240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250825" y="1557338"/>
            <a:ext cx="8569325" cy="4319587"/>
          </a:xfrm>
          <a:prstGeom prst="rect">
            <a:avLst/>
          </a:prstGeom>
          <a:noFill/>
          <a:ln w="9525">
            <a:noFill/>
            <a:round/>
            <a:headEnd/>
            <a:tailEnd/>
          </a:ln>
        </p:spPr>
        <p:txBody>
          <a:bodyPr lIns="90000" tIns="46800" rIns="90000" bIns="46800"/>
          <a:lstStyle/>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FF5050"/>
                </a:solidFill>
                <a:latin typeface="Candara" pitchFamily="34" charset="0"/>
              </a:rPr>
              <a:t>                                               </a:t>
            </a:r>
            <a:r>
              <a:rPr lang="ru-RU" altLang="ru-RU" sz="2800">
                <a:solidFill>
                  <a:srgbClr val="FF5050"/>
                </a:solidFill>
                <a:latin typeface="Candara" pitchFamily="34" charset="0"/>
              </a:rPr>
              <a:t>Цели программы</a:t>
            </a:r>
            <a:r>
              <a:rPr lang="ru-RU" altLang="ru-RU">
                <a:solidFill>
                  <a:srgbClr val="073E87"/>
                </a:solidFill>
                <a:latin typeface="Candara" pitchFamily="34" charset="0"/>
              </a:rPr>
              <a:t> </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реализация стратегической роли культуры как </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духовно-нравственного основания развития личности;</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укрепление единства российской нации, проживающей на территории</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Юрьев- Польского района</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Расходы на реализацию: 2022 год –155738,10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2023 год –134088,20 тыс. рублей, 2024 год –176224,1 тыс. рублей</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p:txBody>
      </p:sp>
      <p:sp>
        <p:nvSpPr>
          <p:cNvPr id="84995" name="Text Box 2"/>
          <p:cNvSpPr txBox="1">
            <a:spLocks noChangeArrowheads="1"/>
          </p:cNvSpPr>
          <p:nvPr/>
        </p:nvSpPr>
        <p:spPr bwMode="auto">
          <a:xfrm>
            <a:off x="465138" y="333375"/>
            <a:ext cx="8291512" cy="8636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культуры и туризма муниципального образования Юрьев- Польский район»</a:t>
            </a:r>
          </a:p>
        </p:txBody>
      </p:sp>
      <p:pic>
        <p:nvPicPr>
          <p:cNvPr id="84996" name="Picture 3"/>
          <p:cNvPicPr>
            <a:picLocks noChangeAspect="1" noChangeArrowheads="1"/>
          </p:cNvPicPr>
          <p:nvPr/>
        </p:nvPicPr>
        <p:blipFill>
          <a:blip r:embed="rId3"/>
          <a:srcRect/>
          <a:stretch>
            <a:fillRect/>
          </a:stretch>
        </p:blipFill>
        <p:spPr bwMode="auto">
          <a:xfrm>
            <a:off x="5507038" y="3598863"/>
            <a:ext cx="3073400" cy="2038350"/>
          </a:xfrm>
          <a:prstGeom prst="rect">
            <a:avLst/>
          </a:prstGeom>
          <a:noFill/>
          <a:ln w="9525">
            <a:noFill/>
            <a:round/>
            <a:headEnd/>
            <a:tailEnd/>
          </a:ln>
        </p:spPr>
      </p:pic>
      <p:pic>
        <p:nvPicPr>
          <p:cNvPr id="84997" name="Picture 4"/>
          <p:cNvPicPr>
            <a:picLocks noChangeAspect="1" noChangeArrowheads="1"/>
          </p:cNvPicPr>
          <p:nvPr/>
        </p:nvPicPr>
        <p:blipFill>
          <a:blip r:embed="rId4"/>
          <a:srcRect/>
          <a:stretch>
            <a:fillRect/>
          </a:stretch>
        </p:blipFill>
        <p:spPr bwMode="auto">
          <a:xfrm>
            <a:off x="1528763" y="3573463"/>
            <a:ext cx="3097212" cy="2063750"/>
          </a:xfrm>
          <a:prstGeom prst="rect">
            <a:avLst/>
          </a:prstGeom>
          <a:noFill/>
          <a:ln w="9525">
            <a:noFill/>
            <a:round/>
            <a:headEnd/>
            <a:tailEnd/>
          </a:ln>
        </p:spPr>
      </p:pic>
      <p:pic>
        <p:nvPicPr>
          <p:cNvPr id="84998" name="Picture 2" descr="H:\Фомина\Герб ЮП район (ходовой).png"/>
          <p:cNvPicPr>
            <a:picLocks noChangeAspect="1" noChangeArrowheads="1"/>
          </p:cNvPicPr>
          <p:nvPr/>
        </p:nvPicPr>
        <p:blipFill>
          <a:blip r:embed="rId5"/>
          <a:srcRect/>
          <a:stretch>
            <a:fillRect/>
          </a:stretch>
        </p:blipFill>
        <p:spPr bwMode="auto">
          <a:xfrm>
            <a:off x="8172450" y="104775"/>
            <a:ext cx="852488" cy="1065213"/>
          </a:xfrm>
          <a:prstGeom prst="rect">
            <a:avLst/>
          </a:prstGeom>
          <a:noFill/>
          <a:ln w="9525">
            <a:noFill/>
            <a:miter lim="800000"/>
            <a:headEnd/>
            <a:tailEnd/>
          </a:ln>
        </p:spPr>
      </p:pic>
      <p:pic>
        <p:nvPicPr>
          <p:cNvPr id="84999" name="Picture 7" descr="C:\Documents and Settings\Bydjet-01\Рабочий стол\IMG_3507.jpg"/>
          <p:cNvPicPr>
            <a:picLocks noChangeAspect="1" noChangeArrowheads="1"/>
          </p:cNvPicPr>
          <p:nvPr/>
        </p:nvPicPr>
        <p:blipFill>
          <a:blip r:embed="rId6"/>
          <a:srcRect/>
          <a:stretch>
            <a:fillRect/>
          </a:stretch>
        </p:blipFill>
        <p:spPr bwMode="auto">
          <a:xfrm>
            <a:off x="1285875" y="3500438"/>
            <a:ext cx="3429000" cy="2286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254000" y="1125538"/>
            <a:ext cx="8435975" cy="5543550"/>
          </a:xfrm>
          <a:prstGeom prst="rect">
            <a:avLst/>
          </a:prstGeom>
          <a:noFill/>
          <a:ln w="9525">
            <a:noFill/>
            <a:round/>
            <a:headEnd/>
            <a:tailEnd/>
          </a:ln>
        </p:spPr>
        <p:txBody>
          <a:bodyPr lIns="90000" tIns="46800" rIns="90000" bIns="46800"/>
          <a:lstStyle/>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FF5050"/>
                </a:solidFill>
                <a:latin typeface="Candara" pitchFamily="34" charset="0"/>
              </a:rPr>
              <a:t>                                       </a:t>
            </a:r>
          </a:p>
          <a:p>
            <a:pPr marL="273050" indent="-265113" algn="ctr">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FF5050"/>
                </a:solidFill>
                <a:latin typeface="Candara" pitchFamily="34" charset="0"/>
              </a:rPr>
              <a:t>     </a:t>
            </a:r>
            <a:r>
              <a:rPr lang="ru-RU" altLang="ru-RU" sz="2800">
                <a:solidFill>
                  <a:srgbClr val="FF5050"/>
                </a:solidFill>
                <a:latin typeface="Candara" pitchFamily="34" charset="0"/>
              </a:rPr>
              <a:t>Цель программы</a:t>
            </a: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73E87"/>
                </a:solidFill>
                <a:latin typeface="Candara" pitchFamily="34" charset="0"/>
              </a:rPr>
              <a:t> </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Обеспечение эффективной деятельности «Управления» в сфере развития сельского хозяйства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00000"/>
              </a:solidFill>
              <a:latin typeface="Times New Roman" pitchFamily="18" charset="0"/>
              <a:cs typeface="Times New Roman" pitchFamily="18" charset="0"/>
            </a:endParaRP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2022 год – 6562,00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2023 год –6135,00 тыс. рублей</a:t>
            </a:r>
          </a:p>
          <a:p>
            <a:pPr marL="273050" indent="-265113">
              <a:spcBef>
                <a:spcPts val="7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cs typeface="Times New Roman" pitchFamily="18" charset="0"/>
              </a:rPr>
              <a:t>2024 год – 6163,00 тыс. рублей</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3706D"/>
              </a:solidFill>
              <a:latin typeface="Times New Roman" pitchFamily="18" charset="0"/>
            </a:endParaRPr>
          </a:p>
        </p:txBody>
      </p:sp>
      <p:sp>
        <p:nvSpPr>
          <p:cNvPr id="86019" name="Text Box 2"/>
          <p:cNvSpPr txBox="1">
            <a:spLocks noChangeArrowheads="1"/>
          </p:cNvSpPr>
          <p:nvPr/>
        </p:nvSpPr>
        <p:spPr bwMode="auto">
          <a:xfrm>
            <a:off x="0" y="188913"/>
            <a:ext cx="8893175" cy="936625"/>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агропромышленного</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комплекса  муниципального образования Юрьев- Польский район</a:t>
            </a:r>
            <a:r>
              <a:rPr lang="ru-RU" altLang="ru-RU" sz="1600">
                <a:solidFill>
                  <a:srgbClr val="7030A0"/>
                </a:solidFill>
                <a:latin typeface="Times New Roman" pitchFamily="18" charset="0"/>
                <a:cs typeface="Times New Roman" pitchFamily="18" charset="0"/>
              </a:rPr>
              <a:t>»</a:t>
            </a:r>
            <a:r>
              <a:rPr lang="ru-RU" altLang="ru-RU" sz="2500">
                <a:solidFill>
                  <a:srgbClr val="F69200"/>
                </a:solidFill>
                <a:latin typeface="Arial" pitchFamily="34" charset="0"/>
                <a:cs typeface="Times New Roman" pitchFamily="18" charset="0"/>
              </a:rPr>
              <a:t/>
            </a:r>
            <a:br>
              <a:rPr lang="ru-RU" altLang="ru-RU" sz="2500">
                <a:solidFill>
                  <a:srgbClr val="F69200"/>
                </a:solidFill>
                <a:latin typeface="Arial" pitchFamily="34" charset="0"/>
                <a:cs typeface="Times New Roman" pitchFamily="18" charset="0"/>
              </a:rPr>
            </a:br>
            <a:r>
              <a:rPr lang="ru-RU" altLang="ru-RU" sz="2500">
                <a:solidFill>
                  <a:srgbClr val="F69200"/>
                </a:solidFill>
                <a:latin typeface="Arial" pitchFamily="34" charset="0"/>
                <a:cs typeface="Times New Roman" pitchFamily="18" charset="0"/>
              </a:rPr>
              <a:t> </a:t>
            </a:r>
          </a:p>
        </p:txBody>
      </p:sp>
      <p:pic>
        <p:nvPicPr>
          <p:cNvPr id="86020" name="Picture 3"/>
          <p:cNvPicPr>
            <a:picLocks noChangeAspect="1" noChangeArrowheads="1"/>
          </p:cNvPicPr>
          <p:nvPr/>
        </p:nvPicPr>
        <p:blipFill>
          <a:blip r:embed="rId3"/>
          <a:srcRect/>
          <a:stretch>
            <a:fillRect/>
          </a:stretch>
        </p:blipFill>
        <p:spPr bwMode="auto">
          <a:xfrm>
            <a:off x="395288" y="4926013"/>
            <a:ext cx="3446462" cy="1743075"/>
          </a:xfrm>
          <a:prstGeom prst="rect">
            <a:avLst/>
          </a:prstGeom>
          <a:noFill/>
          <a:ln w="9525">
            <a:noFill/>
            <a:round/>
            <a:headEnd/>
            <a:tailEnd/>
          </a:ln>
        </p:spPr>
      </p:pic>
      <p:pic>
        <p:nvPicPr>
          <p:cNvPr id="86021"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pic>
        <p:nvPicPr>
          <p:cNvPr id="86022" name="Picture 2"/>
          <p:cNvPicPr>
            <a:picLocks noChangeAspect="1" noChangeArrowheads="1"/>
          </p:cNvPicPr>
          <p:nvPr/>
        </p:nvPicPr>
        <p:blipFill>
          <a:blip r:embed="rId5"/>
          <a:srcRect/>
          <a:stretch>
            <a:fillRect/>
          </a:stretch>
        </p:blipFill>
        <p:spPr bwMode="auto">
          <a:xfrm>
            <a:off x="4506913" y="3357563"/>
            <a:ext cx="4224337" cy="28130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250825" y="476250"/>
            <a:ext cx="8435975" cy="6265863"/>
          </a:xfrm>
          <a:prstGeom prst="rect">
            <a:avLst/>
          </a:prstGeom>
          <a:noFill/>
          <a:ln w="9525">
            <a:noFill/>
            <a:round/>
            <a:headEnd/>
            <a:tailEnd/>
          </a:ln>
        </p:spPr>
        <p:txBody>
          <a:bodyPr lIns="90000" tIns="46800" rIns="90000" bIns="46800"/>
          <a:lstStyle/>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FF5050"/>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FF5050"/>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FF5050"/>
                </a:solidFill>
                <a:latin typeface="Candara" pitchFamily="34" charset="0"/>
              </a:rPr>
              <a:t>                                    Цели программы</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73E87"/>
                </a:solidFill>
                <a:latin typeface="Candara" pitchFamily="34" charset="0"/>
              </a:rPr>
              <a:t>	</a:t>
            </a:r>
            <a:r>
              <a:rPr lang="ru-RU" altLang="ru-RU">
                <a:solidFill>
                  <a:schemeClr val="tx1"/>
                </a:solidFill>
                <a:latin typeface="Candara" pitchFamily="34" charset="0"/>
              </a:rPr>
              <a:t>- с</a:t>
            </a:r>
            <a:r>
              <a:rPr lang="ru-RU" altLang="ru-RU">
                <a:solidFill>
                  <a:srgbClr val="000000"/>
                </a:solidFill>
                <a:latin typeface="Times New Roman" pitchFamily="18" charset="0"/>
                <a:cs typeface="Times New Roman" pitchFamily="18" charset="0"/>
              </a:rPr>
              <a:t>нижение уровня потребления и незаконного оборота наркотиков в интересах сохранения здоровья населения;</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улучшение демографической ситуации;</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улучшение инвестиционной привлекательности и эффективное  социально-экономическое развитие района;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совершенствование системы профилактики правонарушений;</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комплексное обеспечение правопорядка;</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00000"/>
                </a:solidFill>
                <a:latin typeface="Times New Roman" pitchFamily="18" charset="0"/>
                <a:cs typeface="Times New Roman" pitchFamily="18" charset="0"/>
              </a:rPr>
              <a:t>    - повышение уровня личной безопасности граждан и их собственности</a:t>
            </a:r>
          </a:p>
          <a:p>
            <a:pPr marL="273050" indent="-265113" algn="just">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2800">
                <a:solidFill>
                  <a:srgbClr val="073E87"/>
                </a:solidFill>
                <a:latin typeface="Candara" pitchFamily="34" charset="0"/>
              </a:rPr>
              <a:t>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Расходы на реализацию: </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2022 год – 18,00 тыс. рублей</a:t>
            </a:r>
          </a:p>
          <a:p>
            <a:pPr marL="273050" indent="-265113">
              <a:spcBef>
                <a:spcPts val="500"/>
              </a:spcBef>
              <a:buSzPct val="100000"/>
              <a:buFont typeface="Georgia" pitchFamily="18" charset="0"/>
              <a:buNone/>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a:solidFill>
                  <a:srgbClr val="03706D"/>
                </a:solidFill>
                <a:latin typeface="Times New Roman" pitchFamily="18" charset="0"/>
              </a:rPr>
              <a:t>2023 год – 18,00 тыс. рублей</a:t>
            </a:r>
          </a:p>
          <a:p>
            <a:pPr marL="273050" indent="-265113">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40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lnSpc>
                <a:spcPct val="90000"/>
              </a:lnSpc>
              <a:spcBef>
                <a:spcPts val="7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2800">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a:p>
            <a:pPr marL="273050" indent="-265113">
              <a:lnSpc>
                <a:spcPct val="90000"/>
              </a:lnSpc>
              <a:spcBef>
                <a:spcPts val="5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a:solidFill>
                <a:srgbClr val="073E87"/>
              </a:solidFill>
              <a:latin typeface="Candara" pitchFamily="34" charset="0"/>
            </a:endParaRPr>
          </a:p>
        </p:txBody>
      </p:sp>
      <p:sp>
        <p:nvSpPr>
          <p:cNvPr id="87043" name="Text Box 2"/>
          <p:cNvSpPr txBox="1">
            <a:spLocks noChangeArrowheads="1"/>
          </p:cNvSpPr>
          <p:nvPr/>
        </p:nvSpPr>
        <p:spPr bwMode="auto">
          <a:xfrm>
            <a:off x="457200" y="260350"/>
            <a:ext cx="8291513" cy="1008063"/>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7030A0"/>
              </a:solidFill>
              <a:latin typeface="Times New Roman" pitchFamily="18" charset="0"/>
              <a:cs typeface="Times New Roman" pitchFamily="18" charset="0"/>
            </a:endParaRP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«Комплексные меры противодействия злоупотреблению наркотиками и их незаконному обороту на</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территории МО Юрьев- Польский район на 2021-2023 годы»</a:t>
            </a:r>
            <a:br>
              <a:rPr lang="ru-RU" altLang="ru-RU">
                <a:solidFill>
                  <a:srgbClr val="7030A0"/>
                </a:solidFill>
                <a:latin typeface="Times New Roman" pitchFamily="18" charset="0"/>
                <a:cs typeface="Times New Roman" pitchFamily="18" charset="0"/>
              </a:rPr>
            </a:br>
            <a:endParaRPr lang="ru-RU" altLang="ru-RU">
              <a:solidFill>
                <a:srgbClr val="7030A0"/>
              </a:solidFill>
              <a:latin typeface="Times New Roman" pitchFamily="18" charset="0"/>
              <a:cs typeface="Times New Roman" pitchFamily="18" charset="0"/>
            </a:endParaRPr>
          </a:p>
        </p:txBody>
      </p:sp>
      <p:pic>
        <p:nvPicPr>
          <p:cNvPr id="87044" name="Picture 3"/>
          <p:cNvPicPr>
            <a:picLocks noChangeAspect="1" noChangeArrowheads="1"/>
          </p:cNvPicPr>
          <p:nvPr/>
        </p:nvPicPr>
        <p:blipFill>
          <a:blip r:embed="rId3"/>
          <a:srcRect/>
          <a:stretch>
            <a:fillRect/>
          </a:stretch>
        </p:blipFill>
        <p:spPr bwMode="auto">
          <a:xfrm>
            <a:off x="5940425" y="4529138"/>
            <a:ext cx="2952750" cy="2212975"/>
          </a:xfrm>
          <a:prstGeom prst="rect">
            <a:avLst/>
          </a:prstGeom>
          <a:noFill/>
          <a:ln w="9525">
            <a:noFill/>
            <a:round/>
            <a:headEnd/>
            <a:tailEnd/>
          </a:ln>
        </p:spPr>
      </p:pic>
      <p:pic>
        <p:nvPicPr>
          <p:cNvPr id="87045" name="Picture 2" descr="H:\Фомина\Герб ЮП район (ходовой).png"/>
          <p:cNvPicPr>
            <a:picLocks noChangeAspect="1" noChangeArrowheads="1"/>
          </p:cNvPicPr>
          <p:nvPr/>
        </p:nvPicPr>
        <p:blipFill>
          <a:blip r:embed="rId4"/>
          <a:srcRect/>
          <a:stretch>
            <a:fillRect/>
          </a:stretch>
        </p:blipFill>
        <p:spPr bwMode="auto">
          <a:xfrm>
            <a:off x="8316913" y="104775"/>
            <a:ext cx="708025" cy="8842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468313" y="1125538"/>
            <a:ext cx="7767637" cy="5497512"/>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073E87"/>
                </a:solidFill>
                <a:latin typeface="Candara" pitchFamily="34" charset="0"/>
              </a:rPr>
              <a:t>                                       </a:t>
            </a:r>
            <a:r>
              <a:rPr lang="ru-RU" altLang="ru-RU" sz="2600">
                <a:solidFill>
                  <a:srgbClr val="FF0000"/>
                </a:solidFill>
                <a:latin typeface="Candara" pitchFamily="34" charset="0"/>
              </a:rPr>
              <a:t>Цели программы</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-совершенствование организации муниципальной службы </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-повышение ее эффективности и результативности;</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-развитие её кадрового потенциала;</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-создание условий для развития  и повышения престижа муниципальной службы</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6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a:solidFill>
                <a:srgbClr val="03706D"/>
              </a:solidFill>
              <a:latin typeface="Candara" pitchFamily="34" charset="0"/>
            </a:endParaRP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Расходы на реализацию: 2022 год – 43,00 тыс. рублей</a:t>
            </a:r>
            <a:endParaRPr lang="ru-RU" altLang="ru-RU" sz="3600">
              <a:solidFill>
                <a:srgbClr val="073E87"/>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6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a:solidFill>
                <a:srgbClr val="FF0000"/>
              </a:solidFill>
              <a:latin typeface="Candara" pitchFamily="34" charset="0"/>
            </a:endParaRPr>
          </a:p>
          <a:p>
            <a:pPr>
              <a:spcBef>
                <a:spcPts val="6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a:solidFill>
                <a:srgbClr val="FF0000"/>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p:txBody>
      </p:sp>
      <p:sp>
        <p:nvSpPr>
          <p:cNvPr id="88067" name="Text Box 2"/>
          <p:cNvSpPr txBox="1">
            <a:spLocks noChangeArrowheads="1"/>
          </p:cNvSpPr>
          <p:nvPr/>
        </p:nvSpPr>
        <p:spPr bwMode="auto">
          <a:xfrm>
            <a:off x="457200" y="338138"/>
            <a:ext cx="8229600" cy="787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«Развитие муниципальной службы в муниципальном образовании Юрьев-Польский район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на 2020-2022 годы»</a:t>
            </a:r>
          </a:p>
        </p:txBody>
      </p:sp>
      <p:pic>
        <p:nvPicPr>
          <p:cNvPr id="88068" name="Picture 3"/>
          <p:cNvPicPr>
            <a:picLocks noChangeAspect="1" noChangeArrowheads="1"/>
          </p:cNvPicPr>
          <p:nvPr/>
        </p:nvPicPr>
        <p:blipFill>
          <a:blip r:embed="rId3"/>
          <a:srcRect/>
          <a:stretch>
            <a:fillRect/>
          </a:stretch>
        </p:blipFill>
        <p:spPr bwMode="auto">
          <a:xfrm>
            <a:off x="4351338" y="3429000"/>
            <a:ext cx="3529012" cy="2185988"/>
          </a:xfrm>
          <a:prstGeom prst="rect">
            <a:avLst/>
          </a:prstGeom>
          <a:noFill/>
          <a:ln w="9525">
            <a:noFill/>
            <a:round/>
            <a:headEnd/>
            <a:tailEnd/>
          </a:ln>
        </p:spPr>
      </p:pic>
      <p:pic>
        <p:nvPicPr>
          <p:cNvPr id="88069" name="Picture 4"/>
          <p:cNvPicPr>
            <a:picLocks noChangeAspect="1" noChangeArrowheads="1"/>
          </p:cNvPicPr>
          <p:nvPr/>
        </p:nvPicPr>
        <p:blipFill>
          <a:blip r:embed="rId4"/>
          <a:srcRect/>
          <a:stretch>
            <a:fillRect/>
          </a:stretch>
        </p:blipFill>
        <p:spPr bwMode="auto">
          <a:xfrm>
            <a:off x="755650" y="3730625"/>
            <a:ext cx="2962275" cy="1884363"/>
          </a:xfrm>
          <a:prstGeom prst="rect">
            <a:avLst/>
          </a:prstGeom>
          <a:noFill/>
          <a:ln w="9525">
            <a:noFill/>
            <a:round/>
            <a:headEnd/>
            <a:tailEnd/>
          </a:ln>
        </p:spPr>
      </p:pic>
      <p:pic>
        <p:nvPicPr>
          <p:cNvPr id="88070" name="Picture 2" descr="H:\Фомина\Герб ЮП район (ходовой).png"/>
          <p:cNvPicPr>
            <a:picLocks noChangeAspect="1" noChangeArrowheads="1"/>
          </p:cNvPicPr>
          <p:nvPr/>
        </p:nvPicPr>
        <p:blipFill>
          <a:blip r:embed="rId5"/>
          <a:srcRect/>
          <a:stretch>
            <a:fillRect/>
          </a:stretch>
        </p:blipFill>
        <p:spPr bwMode="auto">
          <a:xfrm>
            <a:off x="8207375" y="104775"/>
            <a:ext cx="817563" cy="10207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495300" y="1103313"/>
            <a:ext cx="7767638" cy="5497512"/>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073E87"/>
                </a:solidFill>
                <a:latin typeface="Candara" pitchFamily="34" charset="0"/>
              </a:rPr>
              <a:t>                                       </a:t>
            </a:r>
          </a:p>
          <a:p>
            <a:pPr algn="ct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a:solidFill>
                  <a:srgbClr val="FF0000"/>
                </a:solidFill>
                <a:latin typeface="Candara" pitchFamily="34" charset="0"/>
              </a:rPr>
              <a:t>Цель программы</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         Повышение уровня доступности приоритетных объектов и услуг в сфере жизнедеятельности инвалидов и других маломобильных групп населения.</a:t>
            </a:r>
            <a:endParaRPr lang="ru-RU" altLang="ru-RU" sz="26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a:solidFill>
                <a:srgbClr val="03706D"/>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a:solidFill>
                <a:srgbClr val="03706D"/>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600">
              <a:solidFill>
                <a:srgbClr val="03706D"/>
              </a:solidFill>
              <a:latin typeface="Candara" pitchFamily="34" charset="0"/>
            </a:endParaRP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Расходы на реализацию: </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2024 год – 1894,70 тыс. рублей</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6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a:solidFill>
                <a:srgbClr val="FF0000"/>
              </a:solidFill>
              <a:latin typeface="Candara" pitchFamily="34" charset="0"/>
            </a:endParaRPr>
          </a:p>
          <a:p>
            <a:pPr>
              <a:spcBef>
                <a:spcPts val="6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400">
              <a:solidFill>
                <a:srgbClr val="FF0000"/>
              </a:solidFill>
              <a:latin typeface="Candara" pitchFamily="34"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p:txBody>
      </p:sp>
      <p:sp>
        <p:nvSpPr>
          <p:cNvPr id="89091" name="Text Box 2"/>
          <p:cNvSpPr txBox="1">
            <a:spLocks noChangeArrowheads="1"/>
          </p:cNvSpPr>
          <p:nvPr/>
        </p:nvSpPr>
        <p:spPr bwMode="auto">
          <a:xfrm>
            <a:off x="457200" y="338138"/>
            <a:ext cx="8229600" cy="787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«Формирование доступной среды жизнедеятельности для инвалидов муниципального образовании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 Юрьев-Польский район на 2020-2025 годы»</a:t>
            </a:r>
          </a:p>
        </p:txBody>
      </p:sp>
      <p:pic>
        <p:nvPicPr>
          <p:cNvPr id="89092" name="Picture 2" descr="H:\Фомина\Герб ЮП район (ходовой).png"/>
          <p:cNvPicPr>
            <a:picLocks noChangeAspect="1" noChangeArrowheads="1"/>
          </p:cNvPicPr>
          <p:nvPr/>
        </p:nvPicPr>
        <p:blipFill>
          <a:blip r:embed="rId3"/>
          <a:srcRect/>
          <a:stretch>
            <a:fillRect/>
          </a:stretch>
        </p:blipFill>
        <p:spPr bwMode="auto">
          <a:xfrm>
            <a:off x="8207375" y="104775"/>
            <a:ext cx="817563" cy="1020763"/>
          </a:xfrm>
          <a:prstGeom prst="rect">
            <a:avLst/>
          </a:prstGeom>
          <a:noFill/>
          <a:ln w="9525">
            <a:noFill/>
            <a:miter lim="800000"/>
            <a:headEnd/>
            <a:tailEnd/>
          </a:ln>
        </p:spPr>
      </p:pic>
      <p:pic>
        <p:nvPicPr>
          <p:cNvPr id="89093" name="Picture 2" descr="H:\Фомина\11_05_LEV_PANDUS_61641m2v_snapshot_0126_[20160512_100847].jpg"/>
          <p:cNvPicPr>
            <a:picLocks noChangeAspect="1" noChangeArrowheads="1"/>
          </p:cNvPicPr>
          <p:nvPr/>
        </p:nvPicPr>
        <p:blipFill>
          <a:blip r:embed="rId4"/>
          <a:srcRect/>
          <a:stretch>
            <a:fillRect/>
          </a:stretch>
        </p:blipFill>
        <p:spPr bwMode="auto">
          <a:xfrm>
            <a:off x="1331913" y="3111500"/>
            <a:ext cx="2957512" cy="2219325"/>
          </a:xfrm>
          <a:prstGeom prst="rect">
            <a:avLst/>
          </a:prstGeom>
          <a:noFill/>
          <a:ln w="9525">
            <a:noFill/>
            <a:miter lim="800000"/>
            <a:headEnd/>
            <a:tailEnd/>
          </a:ln>
        </p:spPr>
      </p:pic>
      <p:pic>
        <p:nvPicPr>
          <p:cNvPr id="89094" name="Picture 3"/>
          <p:cNvPicPr>
            <a:picLocks noChangeAspect="1" noChangeArrowheads="1"/>
          </p:cNvPicPr>
          <p:nvPr/>
        </p:nvPicPr>
        <p:blipFill>
          <a:blip r:embed="rId5"/>
          <a:srcRect/>
          <a:stretch>
            <a:fillRect/>
          </a:stretch>
        </p:blipFill>
        <p:spPr bwMode="auto">
          <a:xfrm>
            <a:off x="5445125" y="4221163"/>
            <a:ext cx="3265488" cy="24479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468313" y="1125538"/>
            <a:ext cx="7767637" cy="5497512"/>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073E87"/>
                </a:solidFill>
                <a:latin typeface="Candara" pitchFamily="34" charset="0"/>
              </a:rPr>
              <a:t>                                       </a:t>
            </a:r>
          </a:p>
          <a:p>
            <a:pPr algn="ct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a:solidFill>
                  <a:srgbClr val="FF0000"/>
                </a:solidFill>
                <a:latin typeface="Candara" pitchFamily="34" charset="0"/>
              </a:rPr>
              <a:t>Цель программы</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00000"/>
                </a:solidFill>
                <a:latin typeface="Times New Roman" pitchFamily="18" charset="0"/>
                <a:cs typeface="Times New Roman" pitchFamily="18" charset="0"/>
              </a:rPr>
              <a:t>    Формирование на муниципальном уровне системы поддержки социально ориентированных некоммерческих организаций, осуществляющих деятельность на территории муниципального образования Юрьев-Польский район</a:t>
            </a:r>
            <a:endParaRPr lang="ru-RU" altLang="ru-RU" sz="26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Расходы на реализацию: </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2022 год – 25,00 тыс. рублей</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2023 год – 25,00 тыс. рублей</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03706D"/>
                </a:solidFill>
                <a:latin typeface="Times New Roman" pitchFamily="18" charset="0"/>
              </a:rPr>
              <a:t>2024 год – 25,00 тыс. рублей</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p:txBody>
      </p:sp>
      <p:sp>
        <p:nvSpPr>
          <p:cNvPr id="90115" name="Text Box 2"/>
          <p:cNvSpPr txBox="1">
            <a:spLocks noChangeArrowheads="1"/>
          </p:cNvSpPr>
          <p:nvPr/>
        </p:nvSpPr>
        <p:spPr bwMode="auto">
          <a:xfrm>
            <a:off x="457200" y="338138"/>
            <a:ext cx="8229600" cy="787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a:solidFill>
                  <a:srgbClr val="7030A0"/>
                </a:solidFill>
                <a:latin typeface="Times New Roman" pitchFamily="18" charset="0"/>
                <a:cs typeface="Times New Roman" pitchFamily="18" charset="0"/>
              </a:rPr>
              <a:t>Муниципальная программа «Оказание поддержки деятельности социально ориентированных некоммерческих организаций в муниципальном образовании Юрьев-Польский район»</a:t>
            </a:r>
          </a:p>
        </p:txBody>
      </p:sp>
      <p:pic>
        <p:nvPicPr>
          <p:cNvPr id="90116" name="Picture 2" descr="H:\Фомина\Герб ЮП район (ходовой).png"/>
          <p:cNvPicPr>
            <a:picLocks noChangeAspect="1" noChangeArrowheads="1"/>
          </p:cNvPicPr>
          <p:nvPr/>
        </p:nvPicPr>
        <p:blipFill>
          <a:blip r:embed="rId3"/>
          <a:srcRect/>
          <a:stretch>
            <a:fillRect/>
          </a:stretch>
        </p:blipFill>
        <p:spPr bwMode="auto">
          <a:xfrm>
            <a:off x="8207375" y="104775"/>
            <a:ext cx="817563" cy="1020763"/>
          </a:xfrm>
          <a:prstGeom prst="rect">
            <a:avLst/>
          </a:prstGeom>
          <a:noFill/>
          <a:ln w="9525">
            <a:noFill/>
            <a:miter lim="800000"/>
            <a:headEnd/>
            <a:tailEnd/>
          </a:ln>
        </p:spPr>
      </p:pic>
      <p:pic>
        <p:nvPicPr>
          <p:cNvPr id="90117" name="Picture 2" descr="H:\Фомина\d451247996dcd62fde9351f1ed42f495.jpg"/>
          <p:cNvPicPr>
            <a:picLocks noChangeAspect="1" noChangeArrowheads="1"/>
          </p:cNvPicPr>
          <p:nvPr/>
        </p:nvPicPr>
        <p:blipFill>
          <a:blip r:embed="rId4"/>
          <a:srcRect/>
          <a:stretch>
            <a:fillRect/>
          </a:stretch>
        </p:blipFill>
        <p:spPr bwMode="auto">
          <a:xfrm>
            <a:off x="3919538" y="3581400"/>
            <a:ext cx="4767262" cy="30194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468313" y="1125538"/>
            <a:ext cx="7767637" cy="5497512"/>
          </a:xfrm>
          <a:prstGeom prst="rect">
            <a:avLst/>
          </a:prstGeom>
          <a:noFill/>
          <a:ln w="9525">
            <a:noFill/>
            <a:round/>
            <a:headEnd/>
            <a:tailEnd/>
          </a:ln>
        </p:spPr>
        <p:txBody>
          <a:bodyPr lIns="90000" tIns="46800" rIns="90000" bIns="46800"/>
          <a:lstStyle/>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400">
                <a:solidFill>
                  <a:srgbClr val="073E87"/>
                </a:solidFill>
                <a:latin typeface="Candara" pitchFamily="34" charset="0"/>
              </a:rPr>
              <a:t>                                       </a:t>
            </a:r>
            <a:r>
              <a:rPr lang="ru-RU" altLang="ru-RU" sz="2400">
                <a:solidFill>
                  <a:srgbClr val="FF0000"/>
                </a:solidFill>
                <a:latin typeface="Candara" pitchFamily="34" charset="0"/>
              </a:rPr>
              <a:t>Цели программы</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00000"/>
                </a:solidFill>
                <a:latin typeface="Times New Roman" pitchFamily="18" charset="0"/>
                <a:cs typeface="Times New Roman" pitchFamily="18" charset="0"/>
              </a:rPr>
              <a:t>    - укрепление гражданского единства, национального согласия, гармонизации национальных и межнациональных (межэтнических) отношений, обеспечение политической и социальной стабильности на территории муниципального образования Юрьев-Польский район;</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00000"/>
                </a:solidFill>
                <a:latin typeface="Times New Roman" pitchFamily="18" charset="0"/>
                <a:cs typeface="Times New Roman" pitchFamily="18" charset="0"/>
              </a:rPr>
              <a:t>    - обеспечение равенства прав и свобод человека и гражданина независимо от расы, национальности, языка, происхождения, имущественного и должностного положения, места жительства, отношения к религии, убеждений, принадлежности к общественным объединениям;</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00000"/>
                </a:solidFill>
                <a:latin typeface="Times New Roman" pitchFamily="18" charset="0"/>
                <a:cs typeface="Times New Roman" pitchFamily="18" charset="0"/>
              </a:rPr>
              <a:t>    - успешная социальная и культурная адаптация иностранных граждан и их интеграция в региональный социум;</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00000"/>
                </a:solidFill>
                <a:latin typeface="Times New Roman" pitchFamily="18" charset="0"/>
                <a:cs typeface="Times New Roman" pitchFamily="18" charset="0"/>
              </a:rPr>
              <a:t>    - сохранение и поддержка этнокультурного и языкового многообразия, традиционных российских духовно-нравственных ценностей как основы российского общества.</a:t>
            </a: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FF0000"/>
                </a:solidFill>
                <a:latin typeface="Times New Roman" pitchFamily="18" charset="0"/>
                <a:cs typeface="Times New Roman" pitchFamily="18" charset="0"/>
              </a:rPr>
              <a:t>        </a:t>
            </a:r>
            <a:r>
              <a:rPr lang="ru-RU" altLang="ru-RU" sz="1700">
                <a:solidFill>
                  <a:srgbClr val="03706D"/>
                </a:solidFill>
                <a:latin typeface="Times New Roman" pitchFamily="18" charset="0"/>
                <a:cs typeface="Times New Roman" pitchFamily="18" charset="0"/>
              </a:rPr>
              <a:t>Расходы на реализацию: </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3706D"/>
                </a:solidFill>
                <a:latin typeface="Times New Roman" pitchFamily="18" charset="0"/>
                <a:cs typeface="Times New Roman" pitchFamily="18" charset="0"/>
              </a:rPr>
              <a:t>        2022 год – 55,00 тыс. рублей</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3706D"/>
                </a:solidFill>
                <a:latin typeface="Times New Roman" pitchFamily="18" charset="0"/>
                <a:cs typeface="Times New Roman" pitchFamily="18" charset="0"/>
              </a:rPr>
              <a:t>        2023 год – 55,00 тыс. рублей</a:t>
            </a:r>
          </a:p>
          <a:p>
            <a:pPr>
              <a:spcBef>
                <a:spcPts val="500"/>
              </a:spcBef>
              <a:buSzPct val="100000"/>
              <a:buFont typeface="Georgia"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700">
                <a:solidFill>
                  <a:srgbClr val="03706D"/>
                </a:solidFill>
                <a:latin typeface="Times New Roman" pitchFamily="18" charset="0"/>
                <a:cs typeface="Times New Roman" pitchFamily="18" charset="0"/>
              </a:rPr>
              <a:t>        2024 год – 55,00 тыс. рублей</a:t>
            </a: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a:solidFill>
                <a:srgbClr val="03706D"/>
              </a:solidFill>
              <a:latin typeface="Times New Roman" pitchFamily="18" charset="0"/>
              <a:cs typeface="Times New Roman" pitchFamily="18"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a:p>
            <a:pPr>
              <a:spcBef>
                <a:spcPts val="7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2800">
              <a:solidFill>
                <a:srgbClr val="FF0000"/>
              </a:solidFill>
              <a:latin typeface="Candara" pitchFamily="34" charset="0"/>
            </a:endParaRPr>
          </a:p>
        </p:txBody>
      </p:sp>
      <p:sp>
        <p:nvSpPr>
          <p:cNvPr id="91139" name="Text Box 2"/>
          <p:cNvSpPr txBox="1">
            <a:spLocks noChangeArrowheads="1"/>
          </p:cNvSpPr>
          <p:nvPr/>
        </p:nvSpPr>
        <p:spPr bwMode="auto">
          <a:xfrm>
            <a:off x="323850" y="338138"/>
            <a:ext cx="8362950" cy="787400"/>
          </a:xfrm>
          <a:prstGeom prst="rect">
            <a:avLst/>
          </a:prstGeom>
          <a:noFill/>
          <a:ln w="9525">
            <a:noFill/>
            <a:miter lim="800000"/>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Муниципальная программа «Укрепление единства российской нации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 и этнокультурное развитие народов, проживающих на территории</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 Юрьев-Польского района на 2022-2025 годы »</a:t>
            </a:r>
          </a:p>
        </p:txBody>
      </p:sp>
      <p:pic>
        <p:nvPicPr>
          <p:cNvPr id="91140" name="Picture 2" descr="H:\Фомина\Герб ЮП район (ходовой).png"/>
          <p:cNvPicPr>
            <a:picLocks noChangeAspect="1" noChangeArrowheads="1"/>
          </p:cNvPicPr>
          <p:nvPr/>
        </p:nvPicPr>
        <p:blipFill>
          <a:blip r:embed="rId3"/>
          <a:srcRect/>
          <a:stretch>
            <a:fillRect/>
          </a:stretch>
        </p:blipFill>
        <p:spPr bwMode="auto">
          <a:xfrm>
            <a:off x="8275638" y="188913"/>
            <a:ext cx="749300" cy="936625"/>
          </a:xfrm>
          <a:prstGeom prst="rect">
            <a:avLst/>
          </a:prstGeom>
          <a:noFill/>
          <a:ln w="9525">
            <a:noFill/>
            <a:miter lim="800000"/>
            <a:headEnd/>
            <a:tailEnd/>
          </a:ln>
        </p:spPr>
      </p:pic>
      <p:pic>
        <p:nvPicPr>
          <p:cNvPr id="91141" name="Picture 3"/>
          <p:cNvPicPr>
            <a:picLocks noChangeAspect="1" noChangeArrowheads="1"/>
          </p:cNvPicPr>
          <p:nvPr/>
        </p:nvPicPr>
        <p:blipFill>
          <a:blip r:embed="rId4"/>
          <a:srcRect/>
          <a:stretch>
            <a:fillRect/>
          </a:stretch>
        </p:blipFill>
        <p:spPr bwMode="auto">
          <a:xfrm>
            <a:off x="6673850" y="5062538"/>
            <a:ext cx="2351088" cy="176371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7"/>
          <p:cNvSpPr txBox="1">
            <a:spLocks noChangeArrowheads="1"/>
          </p:cNvSpPr>
          <p:nvPr/>
        </p:nvSpPr>
        <p:spPr bwMode="auto">
          <a:xfrm>
            <a:off x="161925" y="323850"/>
            <a:ext cx="8713788" cy="1325563"/>
          </a:xfrm>
          <a:prstGeom prst="rect">
            <a:avLst/>
          </a:prstGeom>
          <a:noFill/>
          <a:ln w="9525">
            <a:noFill/>
            <a:miter lim="800000"/>
            <a:headEnd/>
            <a:tailEnd/>
          </a:ln>
        </p:spPr>
        <p:txBody>
          <a:bodyPr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Распределение межбюджетных трансфертов из бюджета </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муниципального образования Юрьев-Польский район бюджетам муниципальных образований  на  2022 год и на плановый</a:t>
            </a:r>
          </a:p>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dirty="0">
                <a:solidFill>
                  <a:srgbClr val="7030A0"/>
                </a:solidFill>
                <a:latin typeface="Times New Roman" pitchFamily="18" charset="0"/>
                <a:cs typeface="Times New Roman" pitchFamily="18" charset="0"/>
              </a:rPr>
              <a:t> период 2023 и 2024 годов (тыс. рублей)</a:t>
            </a:r>
          </a:p>
        </p:txBody>
      </p:sp>
      <p:pic>
        <p:nvPicPr>
          <p:cNvPr id="6148" name="Picture 2" descr="H:\Фомина\Герб ЮП район (ходовой).png"/>
          <p:cNvPicPr>
            <a:picLocks noChangeAspect="1" noChangeArrowheads="1"/>
          </p:cNvPicPr>
          <p:nvPr/>
        </p:nvPicPr>
        <p:blipFill>
          <a:blip r:embed="rId4"/>
          <a:srcRect/>
          <a:stretch>
            <a:fillRect/>
          </a:stretch>
        </p:blipFill>
        <p:spPr bwMode="auto">
          <a:xfrm>
            <a:off x="8172450" y="104775"/>
            <a:ext cx="852488" cy="1065213"/>
          </a:xfrm>
          <a:prstGeom prst="rect">
            <a:avLst/>
          </a:prstGeom>
          <a:noFill/>
          <a:ln w="9525">
            <a:noFill/>
            <a:miter lim="800000"/>
            <a:headEnd/>
            <a:tailEnd/>
          </a:ln>
        </p:spPr>
      </p:pic>
      <p:graphicFrame>
        <p:nvGraphicFramePr>
          <p:cNvPr id="6146" name="Диаграмма 1"/>
          <p:cNvGraphicFramePr>
            <a:graphicFrameLocks/>
          </p:cNvGraphicFramePr>
          <p:nvPr/>
        </p:nvGraphicFramePr>
        <p:xfrm>
          <a:off x="-50800" y="1346200"/>
          <a:ext cx="9126538" cy="5562600"/>
        </p:xfrm>
        <a:graphic>
          <a:graphicData uri="http://schemas.openxmlformats.org/presentationml/2006/ole">
            <p:oleObj spid="_x0000_s106498" r:id="rId5" imgW="9126503" imgH="5560034" progId="Excel.Sheet.8">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04238" y="155575"/>
            <a:ext cx="522287" cy="712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315" name="Text Box 1"/>
          <p:cNvSpPr txBox="1">
            <a:spLocks noChangeArrowheads="1"/>
          </p:cNvSpPr>
          <p:nvPr/>
        </p:nvSpPr>
        <p:spPr bwMode="auto">
          <a:xfrm>
            <a:off x="506413" y="1411288"/>
            <a:ext cx="8893175" cy="504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273050" indent="-26511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sz="1400">
                <a:solidFill>
                  <a:srgbClr val="404040"/>
                </a:solidFill>
                <a:latin typeface="Trebuchet MS" pitchFamily="34" charset="0"/>
              </a:defRPr>
            </a:lvl9pPr>
          </a:lstStyle>
          <a:p>
            <a:pPr eaLnBrk="1" hangingPunct="1">
              <a:spcBef>
                <a:spcPts val="600"/>
              </a:spcBef>
              <a:spcAft>
                <a:spcPct val="0"/>
              </a:spcAft>
              <a:buClrTx/>
              <a:buSzPct val="100000"/>
              <a:buFontTx/>
              <a:buNone/>
            </a:pPr>
            <a:r>
              <a:rPr lang="ru-RU" altLang="ru-RU" sz="2400">
                <a:solidFill>
                  <a:srgbClr val="073E87"/>
                </a:solidFill>
                <a:latin typeface="Candara" pitchFamily="32" charset="0"/>
              </a:rPr>
              <a:t> </a:t>
            </a: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a:p>
            <a:pPr eaLnBrk="1" hangingPunct="1">
              <a:spcBef>
                <a:spcPts val="600"/>
              </a:spcBef>
              <a:spcAft>
                <a:spcPct val="0"/>
              </a:spcAft>
              <a:buClrTx/>
              <a:buSzPct val="100000"/>
              <a:buFontTx/>
              <a:buNone/>
            </a:pPr>
            <a:endParaRPr lang="ru-RU" altLang="ru-RU" sz="2400">
              <a:solidFill>
                <a:srgbClr val="073E87"/>
              </a:solidFill>
              <a:latin typeface="Candara" pitchFamily="32" charset="0"/>
            </a:endParaRPr>
          </a:p>
        </p:txBody>
      </p:sp>
      <p:sp>
        <p:nvSpPr>
          <p:cNvPr id="13316" name="Text Box 2"/>
          <p:cNvSpPr txBox="1">
            <a:spLocks noChangeArrowheads="1"/>
          </p:cNvSpPr>
          <p:nvPr/>
        </p:nvSpPr>
        <p:spPr bwMode="auto">
          <a:xfrm>
            <a:off x="0" y="188913"/>
            <a:ext cx="8388350"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indent="358775"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400" dirty="0">
                <a:solidFill>
                  <a:srgbClr val="FF0000"/>
                </a:solidFill>
                <a:latin typeface="Times New Roman" pitchFamily="16" charset="0"/>
                <a:cs typeface="Times New Roman" pitchFamily="16" charset="0"/>
              </a:rPr>
              <a:t>Доходы бюджета</a:t>
            </a:r>
            <a:r>
              <a:rPr lang="ru-RU" altLang="ru-RU" sz="2000" dirty="0">
                <a:solidFill>
                  <a:srgbClr val="FF0000"/>
                </a:solidFill>
                <a:latin typeface="Times New Roman" pitchFamily="16" charset="0"/>
                <a:cs typeface="Times New Roman" pitchFamily="16" charset="0"/>
              </a:rPr>
              <a:t> </a:t>
            </a:r>
            <a:r>
              <a:rPr lang="ru-RU" altLang="ru-RU" sz="2000" dirty="0">
                <a:solidFill>
                  <a:srgbClr val="7030A0"/>
                </a:solidFill>
                <a:latin typeface="Times New Roman" pitchFamily="16" charset="0"/>
                <a:cs typeface="Times New Roman" pitchFamily="16" charset="0"/>
              </a:rPr>
              <a:t>- </a:t>
            </a:r>
            <a:r>
              <a:rPr lang="ru-RU" altLang="ru-RU" sz="1600" dirty="0">
                <a:solidFill>
                  <a:srgbClr val="000000"/>
                </a:solidFill>
                <a:latin typeface="Times New Roman" pitchFamily="16" charset="0"/>
                <a:cs typeface="Times New Roman" pitchFamily="16" charset="0"/>
              </a:rPr>
              <a:t>это денежные средства, поступающие в бюджет. </a:t>
            </a:r>
            <a:br>
              <a:rPr lang="ru-RU" altLang="ru-RU" sz="1600" dirty="0">
                <a:solidFill>
                  <a:srgbClr val="000000"/>
                </a:solidFill>
                <a:latin typeface="Times New Roman" pitchFamily="16" charset="0"/>
                <a:cs typeface="Times New Roman" pitchFamily="16" charset="0"/>
              </a:rPr>
            </a:br>
            <a:r>
              <a:rPr lang="ru-RU" altLang="ru-RU" sz="1600" dirty="0">
                <a:solidFill>
                  <a:srgbClr val="000000"/>
                </a:solidFill>
                <a:latin typeface="Times New Roman" pitchFamily="16" charset="0"/>
                <a:cs typeface="Times New Roman" pitchFamily="16" charset="0"/>
              </a:rPr>
              <a:t>     Доходы бюджетов формируются в соответствии с бюджетным законодательством РФ,   законодательством о налогах и сборах и законодательством об иных обязательных платежах. </a:t>
            </a:r>
            <a:br>
              <a:rPr lang="ru-RU" altLang="ru-RU" sz="1600" dirty="0">
                <a:solidFill>
                  <a:srgbClr val="000000"/>
                </a:solidFill>
                <a:latin typeface="Times New Roman" pitchFamily="16" charset="0"/>
                <a:cs typeface="Times New Roman" pitchFamily="16" charset="0"/>
              </a:rPr>
            </a:br>
            <a:r>
              <a:rPr lang="ru-RU" altLang="ru-RU" sz="1600" dirty="0">
                <a:solidFill>
                  <a:srgbClr val="000000"/>
                </a:solidFill>
                <a:latin typeface="Times New Roman" pitchFamily="16" charset="0"/>
                <a:cs typeface="Times New Roman" pitchFamily="16" charset="0"/>
              </a:rPr>
              <a:t>    В соответствии с Бюджетным кодексом Российской Федерации доходы бюджетов </a:t>
            </a:r>
            <a:r>
              <a:rPr lang="ru-RU" altLang="ru-RU" sz="1600" dirty="0" smtClean="0">
                <a:solidFill>
                  <a:srgbClr val="000000"/>
                </a:solidFill>
                <a:latin typeface="Times New Roman" pitchFamily="16" charset="0"/>
                <a:cs typeface="Times New Roman" pitchFamily="16" charset="0"/>
              </a:rPr>
              <a:t>состоят из налоговых </a:t>
            </a:r>
            <a:r>
              <a:rPr lang="ru-RU" altLang="ru-RU" sz="1600" dirty="0">
                <a:solidFill>
                  <a:srgbClr val="000000"/>
                </a:solidFill>
                <a:latin typeface="Times New Roman" pitchFamily="16" charset="0"/>
                <a:cs typeface="Times New Roman" pitchFamily="16" charset="0"/>
              </a:rPr>
              <a:t>и неналоговых доходов, а также </a:t>
            </a:r>
            <a:r>
              <a:rPr lang="ru-RU" altLang="ru-RU" sz="1600" dirty="0" smtClean="0">
                <a:solidFill>
                  <a:srgbClr val="000000"/>
                </a:solidFill>
                <a:latin typeface="Times New Roman" pitchFamily="16" charset="0"/>
                <a:cs typeface="Times New Roman" pitchFamily="16" charset="0"/>
              </a:rPr>
              <a:t>безвозмездных </a:t>
            </a:r>
            <a:r>
              <a:rPr lang="ru-RU" altLang="ru-RU" sz="1600" dirty="0">
                <a:solidFill>
                  <a:srgbClr val="000000"/>
                </a:solidFill>
                <a:latin typeface="Times New Roman" pitchFamily="16" charset="0"/>
                <a:cs typeface="Times New Roman" pitchFamily="16" charset="0"/>
              </a:rPr>
              <a:t>поступлений.</a:t>
            </a:r>
          </a:p>
        </p:txBody>
      </p:sp>
      <p:sp>
        <p:nvSpPr>
          <p:cNvPr id="13317" name="AutoShape 3"/>
          <p:cNvSpPr>
            <a:spLocks noChangeArrowheads="1"/>
          </p:cNvSpPr>
          <p:nvPr/>
        </p:nvSpPr>
        <p:spPr bwMode="auto">
          <a:xfrm>
            <a:off x="5526088" y="3873500"/>
            <a:ext cx="3490912" cy="2401888"/>
          </a:xfrm>
          <a:prstGeom prst="roundRect">
            <a:avLst/>
          </a:prstGeom>
          <a:solidFill>
            <a:schemeClr val="accent3">
              <a:lumMod val="40000"/>
              <a:lumOff val="60000"/>
            </a:schemeClr>
          </a:solidFill>
          <a:ln w="9360" cap="sq">
            <a:solidFill>
              <a:srgbClr val="4584D3"/>
            </a:solidFill>
            <a:miter lim="800000"/>
            <a:headEnd/>
            <a:tailEnd/>
          </a:ln>
          <a:effectLst>
            <a:outerShdw dist="50912" dir="2700000" algn="ctr" rotWithShape="0">
              <a:srgbClr val="808080">
                <a:alpha val="98000"/>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endParaRPr lang="ru-RU" altLang="ru-RU" sz="1400" u="sng" dirty="0" smtClean="0">
              <a:solidFill>
                <a:srgbClr val="000000"/>
              </a:solidFill>
            </a:endParaRPr>
          </a:p>
          <a:p>
            <a:pPr algn="ctr" eaLnBrk="1" hangingPunct="1">
              <a:buClrTx/>
              <a:buFontTx/>
              <a:buNone/>
              <a:defRPr/>
            </a:pPr>
            <a:endParaRPr lang="ru-RU" altLang="ru-RU" sz="1400" dirty="0" smtClean="0">
              <a:solidFill>
                <a:srgbClr val="000000"/>
              </a:solidFill>
            </a:endParaRPr>
          </a:p>
          <a:p>
            <a:pPr algn="ctr" eaLnBrk="1" hangingPunct="1">
              <a:buClrTx/>
              <a:buFontTx/>
              <a:buNone/>
              <a:defRPr/>
            </a:pPr>
            <a:endParaRPr lang="ru-RU" altLang="ru-RU" sz="1400" dirty="0" smtClean="0">
              <a:solidFill>
                <a:srgbClr val="000000"/>
              </a:solidFill>
            </a:endParaRPr>
          </a:p>
          <a:p>
            <a:pPr algn="ctr" eaLnBrk="1" hangingPunct="1">
              <a:buClrTx/>
              <a:buFontTx/>
              <a:buNone/>
              <a:defRPr/>
            </a:pPr>
            <a:r>
              <a:rPr lang="ru-RU" altLang="ru-RU" sz="1400" dirty="0" smtClean="0">
                <a:solidFill>
                  <a:srgbClr val="000000"/>
                </a:solidFill>
              </a:rPr>
              <a:t>Доходы бюджетов от предусмотренных </a:t>
            </a:r>
          </a:p>
          <a:p>
            <a:pPr algn="ctr" eaLnBrk="1" hangingPunct="1">
              <a:buClrTx/>
              <a:buFontTx/>
              <a:buNone/>
              <a:defRPr/>
            </a:pPr>
            <a:r>
              <a:rPr lang="ru-RU" altLang="ru-RU" sz="1400" dirty="0" smtClean="0">
                <a:solidFill>
                  <a:srgbClr val="000000"/>
                </a:solidFill>
              </a:rPr>
              <a:t>законодательством РФ о налогах</a:t>
            </a:r>
          </a:p>
          <a:p>
            <a:pPr algn="ctr" eaLnBrk="1" hangingPunct="1">
              <a:buClrTx/>
              <a:buFontTx/>
              <a:buNone/>
              <a:defRPr/>
            </a:pPr>
            <a:r>
              <a:rPr lang="ru-RU" altLang="ru-RU" sz="1400" dirty="0" smtClean="0">
                <a:solidFill>
                  <a:srgbClr val="000000"/>
                </a:solidFill>
              </a:rPr>
              <a:t> и сборах федеральных налогов и </a:t>
            </a:r>
          </a:p>
          <a:p>
            <a:pPr algn="ctr" eaLnBrk="1" hangingPunct="1">
              <a:buClrTx/>
              <a:buFontTx/>
              <a:buNone/>
              <a:defRPr/>
            </a:pPr>
            <a:r>
              <a:rPr lang="ru-RU" altLang="ru-RU" sz="1400" dirty="0" smtClean="0">
                <a:solidFill>
                  <a:srgbClr val="000000"/>
                </a:solidFill>
              </a:rPr>
              <a:t>сборов, в т. ч. от налогов, </a:t>
            </a:r>
          </a:p>
          <a:p>
            <a:pPr algn="ctr" eaLnBrk="1" hangingPunct="1">
              <a:buClrTx/>
              <a:buFontTx/>
              <a:buNone/>
              <a:defRPr/>
            </a:pPr>
            <a:r>
              <a:rPr lang="ru-RU" altLang="ru-RU" sz="1400" dirty="0" smtClean="0">
                <a:solidFill>
                  <a:srgbClr val="000000"/>
                </a:solidFill>
              </a:rPr>
              <a:t>предусмотренных специальными</a:t>
            </a:r>
          </a:p>
          <a:p>
            <a:pPr algn="ctr" eaLnBrk="1" hangingPunct="1">
              <a:buClrTx/>
              <a:buFontTx/>
              <a:buNone/>
              <a:defRPr/>
            </a:pPr>
            <a:r>
              <a:rPr lang="ru-RU" altLang="ru-RU" sz="1400" dirty="0" smtClean="0">
                <a:solidFill>
                  <a:srgbClr val="000000"/>
                </a:solidFill>
              </a:rPr>
              <a:t> налоговыми режимами, </a:t>
            </a:r>
          </a:p>
          <a:p>
            <a:pPr algn="ctr" eaLnBrk="1" hangingPunct="1">
              <a:buClrTx/>
              <a:buFontTx/>
              <a:buNone/>
              <a:defRPr/>
            </a:pPr>
            <a:r>
              <a:rPr lang="ru-RU" altLang="ru-RU" sz="1400" dirty="0" smtClean="0">
                <a:solidFill>
                  <a:srgbClr val="000000"/>
                </a:solidFill>
              </a:rPr>
              <a:t>региональных налогов, </a:t>
            </a:r>
          </a:p>
          <a:p>
            <a:pPr algn="ctr" eaLnBrk="1" hangingPunct="1">
              <a:buClrTx/>
              <a:buFontTx/>
              <a:buNone/>
              <a:defRPr/>
            </a:pPr>
            <a:r>
              <a:rPr lang="ru-RU" altLang="ru-RU" sz="1400" dirty="0" smtClean="0">
                <a:solidFill>
                  <a:srgbClr val="000000"/>
                </a:solidFill>
              </a:rPr>
              <a:t>местных налогов и сборов, </a:t>
            </a:r>
          </a:p>
          <a:p>
            <a:pPr algn="ctr" eaLnBrk="1" hangingPunct="1">
              <a:buClrTx/>
              <a:buFontTx/>
              <a:buNone/>
              <a:defRPr/>
            </a:pPr>
            <a:r>
              <a:rPr lang="ru-RU" altLang="ru-RU" sz="1400" dirty="0" smtClean="0">
                <a:solidFill>
                  <a:srgbClr val="000000"/>
                </a:solidFill>
              </a:rPr>
              <a:t>а также пеней и штрафов по ним </a:t>
            </a:r>
          </a:p>
          <a:p>
            <a:pPr algn="ctr" eaLnBrk="1" hangingPunct="1">
              <a:buClrTx/>
              <a:buFontTx/>
              <a:buNone/>
              <a:defRPr/>
            </a:pPr>
            <a:endParaRPr lang="ru-RU" altLang="ru-RU" sz="1400" u="sng" dirty="0" smtClean="0">
              <a:solidFill>
                <a:srgbClr val="C6E7FC"/>
              </a:solidFill>
            </a:endParaRPr>
          </a:p>
          <a:p>
            <a:pPr algn="ctr" eaLnBrk="1" hangingPunct="1">
              <a:buClrTx/>
              <a:buFontTx/>
              <a:buNone/>
              <a:defRPr/>
            </a:pPr>
            <a:endParaRPr lang="ru-RU" altLang="ru-RU" sz="1400" u="sng" dirty="0" smtClean="0">
              <a:solidFill>
                <a:srgbClr val="000000"/>
              </a:solidFill>
            </a:endParaRPr>
          </a:p>
          <a:p>
            <a:pPr algn="ctr" eaLnBrk="1" hangingPunct="1">
              <a:buClrTx/>
              <a:buFontTx/>
              <a:buNone/>
              <a:defRPr/>
            </a:pPr>
            <a:endParaRPr lang="ru-RU" altLang="ru-RU" sz="1400" u="sng" dirty="0" smtClean="0">
              <a:solidFill>
                <a:srgbClr val="000000"/>
              </a:solidFill>
            </a:endParaRPr>
          </a:p>
        </p:txBody>
      </p:sp>
      <p:sp>
        <p:nvSpPr>
          <p:cNvPr id="13318" name="AutoShape 4"/>
          <p:cNvSpPr>
            <a:spLocks noChangeArrowheads="1"/>
          </p:cNvSpPr>
          <p:nvPr/>
        </p:nvSpPr>
        <p:spPr bwMode="auto">
          <a:xfrm>
            <a:off x="2679700" y="3787775"/>
            <a:ext cx="2617788" cy="2487613"/>
          </a:xfrm>
          <a:prstGeom prst="roundRect">
            <a:avLst/>
          </a:prstGeom>
          <a:solidFill>
            <a:schemeClr val="accent3">
              <a:lumMod val="40000"/>
              <a:lumOff val="60000"/>
            </a:schemeClr>
          </a:solidFill>
          <a:ln w="9360" cap="sq">
            <a:solidFill>
              <a:srgbClr val="000000"/>
            </a:solidFill>
            <a:miter lim="800000"/>
            <a:headEnd/>
            <a:tailEnd/>
          </a:ln>
          <a:effectLst>
            <a:outerShdw dist="63640" dir="2700000" algn="ctr" rotWithShape="0">
              <a:srgbClr val="808080">
                <a:alpha val="89005"/>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smtClean="0">
                <a:solidFill>
                  <a:srgbClr val="000000"/>
                </a:solidFill>
              </a:rPr>
              <a:t>Доходы от продажи </a:t>
            </a:r>
          </a:p>
          <a:p>
            <a:pPr algn="ctr" eaLnBrk="1" hangingPunct="1">
              <a:buClrTx/>
              <a:buFontTx/>
              <a:buNone/>
              <a:defRPr/>
            </a:pPr>
            <a:r>
              <a:rPr lang="ru-RU" altLang="ru-RU" sz="1400" dirty="0" smtClean="0">
                <a:solidFill>
                  <a:srgbClr val="000000"/>
                </a:solidFill>
              </a:rPr>
              <a:t>и использования </a:t>
            </a:r>
          </a:p>
          <a:p>
            <a:pPr algn="ctr" eaLnBrk="1" hangingPunct="1">
              <a:buClrTx/>
              <a:buFontTx/>
              <a:buNone/>
              <a:defRPr/>
            </a:pPr>
            <a:r>
              <a:rPr lang="ru-RU" altLang="ru-RU" sz="1400" dirty="0" smtClean="0">
                <a:solidFill>
                  <a:srgbClr val="000000"/>
                </a:solidFill>
              </a:rPr>
              <a:t>государственного или </a:t>
            </a:r>
          </a:p>
          <a:p>
            <a:pPr algn="ctr" eaLnBrk="1" hangingPunct="1">
              <a:buClrTx/>
              <a:buFontTx/>
              <a:buNone/>
              <a:defRPr/>
            </a:pPr>
            <a:r>
              <a:rPr lang="ru-RU" altLang="ru-RU" sz="1400" dirty="0" smtClean="0">
                <a:solidFill>
                  <a:srgbClr val="000000"/>
                </a:solidFill>
              </a:rPr>
              <a:t>муниципального </a:t>
            </a:r>
          </a:p>
          <a:p>
            <a:pPr algn="ctr" eaLnBrk="1" hangingPunct="1">
              <a:buClrTx/>
              <a:buFontTx/>
              <a:buNone/>
              <a:defRPr/>
            </a:pPr>
            <a:r>
              <a:rPr lang="ru-RU" altLang="ru-RU" sz="1400" dirty="0" smtClean="0">
                <a:solidFill>
                  <a:srgbClr val="000000"/>
                </a:solidFill>
              </a:rPr>
              <a:t>имущества,</a:t>
            </a:r>
          </a:p>
          <a:p>
            <a:pPr algn="ctr" eaLnBrk="1" hangingPunct="1">
              <a:buClrTx/>
              <a:buFontTx/>
              <a:buNone/>
              <a:defRPr/>
            </a:pPr>
            <a:r>
              <a:rPr lang="ru-RU" altLang="ru-RU" sz="1400" dirty="0" smtClean="0">
                <a:solidFill>
                  <a:srgbClr val="000000"/>
                </a:solidFill>
              </a:rPr>
              <a:t>штрафы за нарушение</a:t>
            </a:r>
          </a:p>
          <a:p>
            <a:pPr algn="ctr" eaLnBrk="1" hangingPunct="1">
              <a:buClrTx/>
              <a:buFontTx/>
              <a:buNone/>
              <a:defRPr/>
            </a:pPr>
            <a:r>
              <a:rPr lang="ru-RU" altLang="ru-RU" sz="1400" dirty="0" smtClean="0">
                <a:solidFill>
                  <a:srgbClr val="000000"/>
                </a:solidFill>
              </a:rPr>
              <a:t>законодательства и пр.</a:t>
            </a:r>
            <a:endParaRPr lang="ru-RU" altLang="ru-RU" sz="1600" u="sng" dirty="0" smtClean="0">
              <a:solidFill>
                <a:srgbClr val="000000"/>
              </a:solidFill>
            </a:endParaRPr>
          </a:p>
        </p:txBody>
      </p:sp>
      <p:sp>
        <p:nvSpPr>
          <p:cNvPr id="13319" name="AutoShape 5"/>
          <p:cNvSpPr>
            <a:spLocks noChangeArrowheads="1"/>
          </p:cNvSpPr>
          <p:nvPr/>
        </p:nvSpPr>
        <p:spPr bwMode="auto">
          <a:xfrm>
            <a:off x="258763" y="3746500"/>
            <a:ext cx="2189162" cy="2447925"/>
          </a:xfrm>
          <a:prstGeom prst="roundRect">
            <a:avLst/>
          </a:prstGeom>
          <a:solidFill>
            <a:schemeClr val="accent3">
              <a:lumMod val="40000"/>
              <a:lumOff val="60000"/>
            </a:schemeClr>
          </a:solidFill>
          <a:ln w="9360" cap="sq">
            <a:solidFill>
              <a:srgbClr val="4584D3"/>
            </a:solidFill>
            <a:miter lim="800000"/>
            <a:headEnd/>
            <a:tailEnd/>
          </a:ln>
          <a:effectLst>
            <a:outerShdw dist="50912" dir="2700000" algn="ctr" rotWithShape="0">
              <a:srgbClr val="80808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sz="1400" dirty="0" smtClean="0">
                <a:solidFill>
                  <a:srgbClr val="000000"/>
                </a:solidFill>
              </a:rPr>
              <a:t>средства, </a:t>
            </a:r>
          </a:p>
          <a:p>
            <a:pPr algn="ctr" eaLnBrk="1" hangingPunct="1">
              <a:buClrTx/>
              <a:buFontTx/>
              <a:buNone/>
              <a:defRPr/>
            </a:pPr>
            <a:r>
              <a:rPr lang="ru-RU" altLang="ru-RU" sz="1400" dirty="0" smtClean="0">
                <a:solidFill>
                  <a:srgbClr val="000000"/>
                </a:solidFill>
              </a:rPr>
              <a:t>поступающие</a:t>
            </a:r>
            <a:endParaRPr lang="ru-RU" altLang="ru-RU" sz="1400" u="sng" dirty="0" smtClean="0">
              <a:solidFill>
                <a:srgbClr val="000000"/>
              </a:solidFill>
            </a:endParaRPr>
          </a:p>
          <a:p>
            <a:pPr algn="ctr" eaLnBrk="1" hangingPunct="1">
              <a:buClrTx/>
              <a:buFontTx/>
              <a:buNone/>
              <a:defRPr/>
            </a:pPr>
            <a:r>
              <a:rPr lang="ru-RU" altLang="ru-RU" sz="1400" dirty="0" smtClean="0">
                <a:solidFill>
                  <a:srgbClr val="000000"/>
                </a:solidFill>
              </a:rPr>
              <a:t>из бюджетов других</a:t>
            </a:r>
          </a:p>
          <a:p>
            <a:pPr algn="ctr" eaLnBrk="1" hangingPunct="1">
              <a:buClrTx/>
              <a:buFontTx/>
              <a:buNone/>
              <a:defRPr/>
            </a:pPr>
            <a:r>
              <a:rPr lang="ru-RU" altLang="ru-RU" sz="1400" dirty="0" smtClean="0">
                <a:solidFill>
                  <a:srgbClr val="000000"/>
                </a:solidFill>
              </a:rPr>
              <a:t> уровней</a:t>
            </a:r>
          </a:p>
        </p:txBody>
      </p:sp>
      <p:sp>
        <p:nvSpPr>
          <p:cNvPr id="13320" name="Oval 6"/>
          <p:cNvSpPr>
            <a:spLocks noChangeArrowheads="1"/>
          </p:cNvSpPr>
          <p:nvPr/>
        </p:nvSpPr>
        <p:spPr bwMode="auto">
          <a:xfrm>
            <a:off x="2178050" y="1771993"/>
            <a:ext cx="4032250" cy="723900"/>
          </a:xfrm>
          <a:prstGeom prst="roundRect">
            <a:avLst/>
          </a:prstGeom>
          <a:solidFill>
            <a:schemeClr val="accent5">
              <a:lumMod val="40000"/>
              <a:lumOff val="60000"/>
            </a:schemeClr>
          </a:solidFill>
          <a:ln w="9360" cap="sq">
            <a:solidFill>
              <a:srgbClr val="000000"/>
            </a:solidFill>
            <a:miter lim="800000"/>
            <a:headEnd/>
            <a:tailEnd/>
          </a:ln>
          <a:effectLst>
            <a:outerShdw dist="101823" dir="2700000" algn="ctr" rotWithShape="0">
              <a:srgbClr val="808080">
                <a:alpha val="97002"/>
              </a:srgbClr>
            </a:outerShdw>
          </a:effec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Tahoma" pitchFamily="32" charset="0"/>
                <a:cs typeface="Arial Unicode MS" pitchFamily="32" charset="0"/>
              </a:defRPr>
            </a:lvl9pPr>
          </a:lstStyle>
          <a:p>
            <a:pPr algn="ctr" eaLnBrk="1" hangingPunct="1">
              <a:buClrTx/>
              <a:buFontTx/>
              <a:buNone/>
              <a:defRPr/>
            </a:pPr>
            <a:r>
              <a:rPr lang="ru-RU" altLang="ru-RU" dirty="0" smtClean="0">
                <a:solidFill>
                  <a:srgbClr val="990099"/>
                </a:solidFill>
              </a:rPr>
              <a:t>Виды доходов</a:t>
            </a:r>
          </a:p>
        </p:txBody>
      </p:sp>
      <p:sp>
        <p:nvSpPr>
          <p:cNvPr id="2" name="Скругленный прямоугольник 1"/>
          <p:cNvSpPr/>
          <p:nvPr/>
        </p:nvSpPr>
        <p:spPr>
          <a:xfrm>
            <a:off x="222250" y="3187701"/>
            <a:ext cx="2225675" cy="685800"/>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ru-RU" altLang="ru-RU" b="1" u="sng" dirty="0">
              <a:solidFill>
                <a:srgbClr val="000000"/>
              </a:solidFill>
            </a:endParaRPr>
          </a:p>
          <a:p>
            <a:pPr algn="ctr">
              <a:buClrTx/>
              <a:buFontTx/>
              <a:buNone/>
              <a:defRPr/>
            </a:pPr>
            <a:r>
              <a:rPr lang="ru-RU" altLang="ru-RU" b="1" dirty="0">
                <a:solidFill>
                  <a:srgbClr val="660066"/>
                </a:solidFill>
              </a:rPr>
              <a:t>Безвозмездные </a:t>
            </a:r>
          </a:p>
          <a:p>
            <a:pPr algn="ctr">
              <a:buClrTx/>
              <a:buFontTx/>
              <a:buNone/>
              <a:defRPr/>
            </a:pPr>
            <a:r>
              <a:rPr lang="ru-RU" altLang="ru-RU" dirty="0">
                <a:solidFill>
                  <a:srgbClr val="660066"/>
                </a:solidFill>
              </a:rPr>
              <a:t>поступления </a:t>
            </a:r>
          </a:p>
          <a:p>
            <a:pPr algn="ctr">
              <a:defRPr/>
            </a:pPr>
            <a:endParaRPr lang="ru-RU" dirty="0"/>
          </a:p>
        </p:txBody>
      </p:sp>
      <p:sp>
        <p:nvSpPr>
          <p:cNvPr id="3" name="Скругленный прямоугольник 2"/>
          <p:cNvSpPr/>
          <p:nvPr/>
        </p:nvSpPr>
        <p:spPr>
          <a:xfrm>
            <a:off x="2987675" y="3230563"/>
            <a:ext cx="2089150" cy="642937"/>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b="1" dirty="0">
                <a:solidFill>
                  <a:srgbClr val="660066"/>
                </a:solidFill>
              </a:rPr>
              <a:t>Неналоговые</a:t>
            </a:r>
          </a:p>
          <a:p>
            <a:pPr algn="ctr">
              <a:defRPr/>
            </a:pPr>
            <a:endParaRPr lang="ru-RU" dirty="0"/>
          </a:p>
        </p:txBody>
      </p:sp>
      <p:sp>
        <p:nvSpPr>
          <p:cNvPr id="4" name="Скругленный прямоугольник 3"/>
          <p:cNvSpPr/>
          <p:nvPr/>
        </p:nvSpPr>
        <p:spPr>
          <a:xfrm>
            <a:off x="5796136" y="3221038"/>
            <a:ext cx="2969245" cy="652462"/>
          </a:xfrm>
          <a:prstGeom prst="roundRect">
            <a:avLst/>
          </a:prstGeom>
          <a:solidFill>
            <a:srgbClr val="C7F7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b="1" dirty="0">
                <a:solidFill>
                  <a:srgbClr val="660066"/>
                </a:solidFill>
              </a:rPr>
              <a:t>Налоговые</a:t>
            </a:r>
            <a:r>
              <a:rPr lang="ru-RU" altLang="ru-RU" b="1" dirty="0">
                <a:solidFill>
                  <a:srgbClr val="000000"/>
                </a:solidFill>
              </a:rPr>
              <a:t> </a:t>
            </a:r>
          </a:p>
          <a:p>
            <a:pPr algn="ctr">
              <a:defRPr/>
            </a:pPr>
            <a:endParaRPr lang="ru-RU" dirty="0"/>
          </a:p>
        </p:txBody>
      </p:sp>
      <p:cxnSp>
        <p:nvCxnSpPr>
          <p:cNvPr id="6" name="Прямая со стрелкой 5"/>
          <p:cNvCxnSpPr/>
          <p:nvPr/>
        </p:nvCxnSpPr>
        <p:spPr>
          <a:xfrm>
            <a:off x="4032250" y="2571750"/>
            <a:ext cx="0" cy="615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1325563" y="2568575"/>
            <a:ext cx="1851025" cy="617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292725" y="2571750"/>
            <a:ext cx="1978025" cy="614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90770" y="0"/>
            <a:ext cx="853230" cy="10649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337" y="188640"/>
            <a:ext cx="8640960" cy="2505301"/>
          </a:xfrm>
          <a:prstGeom prst="rect">
            <a:avLst/>
          </a:prstGeom>
        </p:spPr>
        <p:txBody>
          <a:bodyPr wrap="square">
            <a:spAutoFit/>
          </a:bodyPr>
          <a:lstStyle/>
          <a:p>
            <a:pPr algn="ctr">
              <a:spcAft>
                <a:spcPts val="0"/>
              </a:spcAft>
            </a:pPr>
            <a:r>
              <a:rPr lang="ru-RU" sz="1400" b="1" dirty="0">
                <a:solidFill>
                  <a:schemeClr val="tx1"/>
                </a:solidFill>
                <a:latin typeface="Times New Roman" panose="02020603050405020304" pitchFamily="18" charset="0"/>
                <a:ea typeface="Times New Roman"/>
                <a:cs typeface="Times New Roman" panose="02020603050405020304" pitchFamily="18" charset="0"/>
              </a:rPr>
              <a:t>РЕКОМЕНДАЦИИ</a:t>
            </a:r>
          </a:p>
          <a:p>
            <a:pPr algn="ctr">
              <a:spcAft>
                <a:spcPts val="0"/>
              </a:spcAft>
            </a:pPr>
            <a:r>
              <a:rPr lang="ru-RU" sz="1400" b="1" dirty="0">
                <a:solidFill>
                  <a:schemeClr val="tx1"/>
                </a:solidFill>
                <a:latin typeface="Times New Roman" panose="02020603050405020304" pitchFamily="18" charset="0"/>
                <a:ea typeface="Times New Roman"/>
                <a:cs typeface="Times New Roman" panose="02020603050405020304" pitchFamily="18" charset="0"/>
              </a:rPr>
              <a:t> </a:t>
            </a:r>
          </a:p>
          <a:p>
            <a:pPr algn="ctr">
              <a:lnSpc>
                <a:spcPct val="115000"/>
              </a:lnSpc>
              <a:spcAft>
                <a:spcPts val="0"/>
              </a:spcAft>
            </a:pPr>
            <a:r>
              <a:rPr lang="ru-RU" sz="1400" b="1" dirty="0">
                <a:solidFill>
                  <a:schemeClr val="tx1"/>
                </a:solidFill>
                <a:latin typeface="Times New Roman" panose="02020603050405020304" pitchFamily="18" charset="0"/>
                <a:ea typeface="Calibri"/>
                <a:cs typeface="Times New Roman" panose="02020603050405020304" pitchFamily="18" charset="0"/>
              </a:rPr>
              <a:t>участников публичных слушаний по проекту </a:t>
            </a:r>
            <a:endParaRPr lang="ru-RU" sz="1400"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400" b="1" dirty="0">
                <a:solidFill>
                  <a:schemeClr val="tx1"/>
                </a:solidFill>
                <a:latin typeface="Times New Roman" panose="02020603050405020304" pitchFamily="18" charset="0"/>
                <a:ea typeface="Calibri"/>
                <a:cs typeface="Times New Roman" panose="02020603050405020304" pitchFamily="18" charset="0"/>
              </a:rPr>
              <a:t>бюджета муниципального образования Юрьев-Польский район</a:t>
            </a:r>
            <a:endParaRPr lang="ru-RU" sz="1400"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400" b="1" dirty="0">
                <a:solidFill>
                  <a:schemeClr val="tx1"/>
                </a:solidFill>
                <a:latin typeface="Times New Roman" panose="02020603050405020304" pitchFamily="18" charset="0"/>
                <a:ea typeface="Calibri"/>
                <a:cs typeface="Times New Roman" panose="02020603050405020304" pitchFamily="18" charset="0"/>
              </a:rPr>
              <a:t> на </a:t>
            </a:r>
            <a:r>
              <a:rPr lang="ru-RU" sz="1400" b="1" dirty="0" smtClean="0">
                <a:solidFill>
                  <a:schemeClr val="tx1"/>
                </a:solidFill>
                <a:latin typeface="Times New Roman" panose="02020603050405020304" pitchFamily="18" charset="0"/>
                <a:ea typeface="Calibri"/>
                <a:cs typeface="Times New Roman" panose="02020603050405020304" pitchFamily="18" charset="0"/>
              </a:rPr>
              <a:t>2022 </a:t>
            </a:r>
            <a:r>
              <a:rPr lang="ru-RU" sz="1400" b="1" dirty="0">
                <a:solidFill>
                  <a:schemeClr val="tx1"/>
                </a:solidFill>
                <a:latin typeface="Times New Roman" panose="02020603050405020304" pitchFamily="18" charset="0"/>
                <a:ea typeface="Calibri"/>
                <a:cs typeface="Times New Roman" panose="02020603050405020304" pitchFamily="18" charset="0"/>
              </a:rPr>
              <a:t>год и на плановый период </a:t>
            </a:r>
            <a:r>
              <a:rPr lang="ru-RU" sz="1400" b="1" dirty="0" smtClean="0">
                <a:solidFill>
                  <a:schemeClr val="tx1"/>
                </a:solidFill>
                <a:latin typeface="Times New Roman" panose="02020603050405020304" pitchFamily="18" charset="0"/>
                <a:ea typeface="Calibri"/>
                <a:cs typeface="Times New Roman" panose="02020603050405020304" pitchFamily="18" charset="0"/>
              </a:rPr>
              <a:t>2023 </a:t>
            </a:r>
            <a:r>
              <a:rPr lang="ru-RU" sz="1400" b="1" dirty="0">
                <a:solidFill>
                  <a:schemeClr val="tx1"/>
                </a:solidFill>
                <a:latin typeface="Times New Roman" panose="02020603050405020304" pitchFamily="18" charset="0"/>
                <a:ea typeface="Calibri"/>
                <a:cs typeface="Times New Roman" panose="02020603050405020304" pitchFamily="18" charset="0"/>
              </a:rPr>
              <a:t>и </a:t>
            </a:r>
            <a:r>
              <a:rPr lang="ru-RU" sz="1400" b="1" dirty="0" smtClean="0">
                <a:solidFill>
                  <a:schemeClr val="tx1"/>
                </a:solidFill>
                <a:latin typeface="Times New Roman" panose="02020603050405020304" pitchFamily="18" charset="0"/>
                <a:ea typeface="Calibri"/>
                <a:cs typeface="Times New Roman" panose="02020603050405020304" pitchFamily="18" charset="0"/>
              </a:rPr>
              <a:t>2024 </a:t>
            </a:r>
            <a:r>
              <a:rPr lang="ru-RU" sz="1400" b="1" dirty="0">
                <a:solidFill>
                  <a:schemeClr val="tx1"/>
                </a:solidFill>
                <a:latin typeface="Times New Roman" panose="02020603050405020304" pitchFamily="18" charset="0"/>
                <a:ea typeface="Calibri"/>
                <a:cs typeface="Times New Roman" panose="02020603050405020304" pitchFamily="18" charset="0"/>
              </a:rPr>
              <a:t>годов</a:t>
            </a:r>
            <a:endParaRPr lang="ru-RU" sz="1400"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ru-RU" sz="1400" b="1" dirty="0">
                <a:solidFill>
                  <a:schemeClr val="tx1"/>
                </a:solidFill>
                <a:latin typeface="Times New Roman" panose="02020603050405020304" pitchFamily="18" charset="0"/>
                <a:ea typeface="Calibri"/>
                <a:cs typeface="Times New Roman" panose="02020603050405020304" pitchFamily="18" charset="0"/>
              </a:rPr>
              <a:t> </a:t>
            </a:r>
            <a:endParaRPr lang="ru-RU" sz="140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sz="1400" dirty="0">
                <a:solidFill>
                  <a:schemeClr val="tx1"/>
                </a:solidFill>
                <a:latin typeface="Times New Roman" panose="02020603050405020304" pitchFamily="18" charset="0"/>
                <a:ea typeface="Calibri"/>
                <a:cs typeface="Times New Roman" panose="02020603050405020304" pitchFamily="18" charset="0"/>
              </a:rPr>
              <a:t>г.Юрьев-Польский                                                                                           </a:t>
            </a:r>
            <a:r>
              <a:rPr lang="ru-RU" sz="1400" dirty="0" smtClean="0">
                <a:solidFill>
                  <a:schemeClr val="tx1"/>
                </a:solidFill>
                <a:latin typeface="Times New Roman" panose="02020603050405020304" pitchFamily="18" charset="0"/>
                <a:ea typeface="Calibri"/>
                <a:cs typeface="Times New Roman" panose="02020603050405020304" pitchFamily="18" charset="0"/>
              </a:rPr>
              <a:t>            15 декабря 2021 </a:t>
            </a:r>
            <a:r>
              <a:rPr lang="ru-RU" sz="1400" dirty="0">
                <a:solidFill>
                  <a:schemeClr val="tx1"/>
                </a:solidFill>
                <a:latin typeface="Times New Roman" panose="02020603050405020304" pitchFamily="18" charset="0"/>
                <a:ea typeface="Calibri"/>
                <a:cs typeface="Times New Roman" panose="02020603050405020304" pitchFamily="18" charset="0"/>
              </a:rPr>
              <a:t>года</a:t>
            </a:r>
          </a:p>
          <a:p>
            <a:pPr>
              <a:lnSpc>
                <a:spcPct val="115000"/>
              </a:lnSpc>
              <a:spcAft>
                <a:spcPts val="0"/>
              </a:spcAft>
            </a:pPr>
            <a:r>
              <a:rPr lang="ru-RU" sz="1400" dirty="0">
                <a:solidFill>
                  <a:schemeClr val="tx1"/>
                </a:solidFill>
                <a:latin typeface="Times New Roman" panose="02020603050405020304" pitchFamily="18" charset="0"/>
                <a:ea typeface="Calibri"/>
                <a:cs typeface="Times New Roman" panose="02020603050405020304" pitchFamily="18" charset="0"/>
              </a:rPr>
              <a:t> </a:t>
            </a:r>
          </a:p>
          <a:p>
            <a:pPr indent="450215" algn="just">
              <a:lnSpc>
                <a:spcPct val="115000"/>
              </a:lnSpc>
              <a:spcAft>
                <a:spcPts val="0"/>
              </a:spcAft>
            </a:pPr>
            <a:endParaRPr lang="ru-RU" sz="1400" dirty="0">
              <a:latin typeface="Times New Roman" panose="02020603050405020304" pitchFamily="18" charset="0"/>
              <a:ea typeface="Calibri"/>
              <a:cs typeface="Times New Roman" panose="02020603050405020304" pitchFamily="18" charset="0"/>
            </a:endParaRPr>
          </a:p>
          <a:p>
            <a:pPr algn="just">
              <a:lnSpc>
                <a:spcPct val="115000"/>
              </a:lnSpc>
              <a:spcAft>
                <a:spcPts val="0"/>
              </a:spcAft>
            </a:pPr>
            <a:r>
              <a:rPr lang="ru-RU" sz="1400" dirty="0">
                <a:latin typeface="Times New Roman" panose="02020603050405020304" pitchFamily="18" charset="0"/>
                <a:ea typeface="Calibri"/>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p:txBody>
      </p:sp>
      <p:sp>
        <p:nvSpPr>
          <p:cNvPr id="3" name="Прямоугольник 2"/>
          <p:cNvSpPr/>
          <p:nvPr/>
        </p:nvSpPr>
        <p:spPr>
          <a:xfrm>
            <a:off x="357158" y="1928802"/>
            <a:ext cx="8358246" cy="4616648"/>
          </a:xfrm>
          <a:prstGeom prst="rect">
            <a:avLst/>
          </a:prstGeom>
        </p:spPr>
        <p:txBody>
          <a:bodyPr wrap="square">
            <a:spAutoFit/>
          </a:bodyPr>
          <a:lstStyle/>
          <a:p>
            <a:r>
              <a:rPr lang="ru-RU" sz="1400" dirty="0" smtClean="0">
                <a:solidFill>
                  <a:schemeClr val="tx1"/>
                </a:solidFill>
                <a:latin typeface="Times New Roman" pitchFamily="18" charset="0"/>
                <a:cs typeface="Times New Roman" pitchFamily="18" charset="0"/>
              </a:rPr>
              <a:t>        Заслушав доклады и обсудив проект бюджета муниципального образования Юрьев-Польский район на 2022 год и на плановый период 2023 и 2024 годов, участники публичных слушаний отмечают следующее.</a:t>
            </a:r>
          </a:p>
          <a:p>
            <a:r>
              <a:rPr lang="ru-RU" sz="1400" dirty="0" smtClean="0">
                <a:solidFill>
                  <a:schemeClr val="tx1"/>
                </a:solidFill>
                <a:latin typeface="Times New Roman" pitchFamily="18" charset="0"/>
                <a:cs typeface="Times New Roman" pitchFamily="18" charset="0"/>
              </a:rPr>
              <a:t>       Проект решения Совета народных депутатов муниципального образования Юрьев-Польский район «О бюджете муниципального образования Юрьев-Польский район на 2022 год и на плановый период 2023 и 2024 годов» (далее – проект районного бюджета) внесен в Совет народных депутатов муниципального образования Юрьев-Польский район 13 ноября 2021 года в соответствии с Бюджетным кодексом Российской Федерации и решением Юрьев-Польского районного Совета народных депутатов Владимирской области от 31 августа 2005 г. № 85 «Об утверждении положения о бюджетном процессе в муниципальном образовании Юрьев-Польский район». </a:t>
            </a:r>
          </a:p>
          <a:p>
            <a:r>
              <a:rPr lang="ru-RU" sz="1400" dirty="0" smtClean="0">
                <a:solidFill>
                  <a:schemeClr val="tx1"/>
                </a:solidFill>
                <a:latin typeface="Times New Roman" pitchFamily="18" charset="0"/>
                <a:cs typeface="Times New Roman" pitchFamily="18" charset="0"/>
              </a:rPr>
              <a:t>         Проект районного бюджета разрабатывался на основании постановлений администрации муниципального образования Юрьев-Польский район от 09.07.2021 года №860 «Об утверждении исходных данных для составления проекта бюджета муниципального образования Юрьев-Польский район на 2022 год и на плановый период 2023 и 2024 годов», от 29.10.2021 №1321 «О прогнозе социально-экономического развития муниципального образования Юрьев-Польский район на 2022-2024 г. г.» и направлен на решение приоритетных задач социально-экономического развития муниципального образования, достижение целей, определенных Указом Президента Российской Федерации от 7 мая 2018 года № 204 «О национальных целях и стратегических задачах развития Российской Федерации на период до 2024 года» и от 21 июля 2020 года № 474 «О национальных целях развития Российской Федерации на период до 2030 года», а также реализацию Послания Президента Российской Федерации Федеральному Собранию от 21 апреля 2021 года.</a:t>
            </a:r>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920000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844" y="285728"/>
            <a:ext cx="8786842" cy="6771084"/>
          </a:xfrm>
          <a:prstGeom prst="rect">
            <a:avLst/>
          </a:prstGeom>
        </p:spPr>
        <p:txBody>
          <a:bodyPr wrap="square">
            <a:spAutoFit/>
          </a:bodyPr>
          <a:lstStyle/>
          <a:p>
            <a:r>
              <a:rPr lang="ru-RU" sz="1400" dirty="0" smtClean="0">
                <a:solidFill>
                  <a:schemeClr val="tx1"/>
                </a:solidFill>
                <a:latin typeface="Times New Roman" pitchFamily="18" charset="0"/>
                <a:cs typeface="Times New Roman" pitchFamily="18" charset="0"/>
              </a:rPr>
              <a:t>         Проектом районного бюджета предлагается утвердить основные характеристики бюджета муниципального образования Юрьев-Польский район на ближайшие три года: </a:t>
            </a:r>
          </a:p>
          <a:p>
            <a:r>
              <a:rPr lang="ru-RU" sz="1400" dirty="0" smtClean="0">
                <a:solidFill>
                  <a:schemeClr val="tx1"/>
                </a:solidFill>
                <a:latin typeface="Times New Roman" pitchFamily="18" charset="0"/>
                <a:cs typeface="Times New Roman" pitchFamily="18" charset="0"/>
              </a:rPr>
              <a:t>         1) прогнозируемый общий объём доходов бюджета муниципального образования Юрьев-Польский район на 2022 год в сумме 976 662,695 тыс. рублей, на 2023 год – 961 151,829 тыс. рублей, на 2024 год – 1 033 138,829 тыс. рублей;</a:t>
            </a:r>
          </a:p>
          <a:p>
            <a:r>
              <a:rPr lang="ru-RU" sz="1400" dirty="0" smtClean="0">
                <a:solidFill>
                  <a:schemeClr val="tx1"/>
                </a:solidFill>
                <a:latin typeface="Times New Roman" pitchFamily="18" charset="0"/>
                <a:cs typeface="Times New Roman" pitchFamily="18" charset="0"/>
              </a:rPr>
              <a:t>         2) общий объём расходов бюджета муниципального образования Юрьев-Польский район на 2022 год в сумме 997 262,695 тыс. рублей, на 2023 год – 961 151,829 тыс. рублей, на 2024 год – 1 033 138,829 тыс. рублей;</a:t>
            </a:r>
          </a:p>
          <a:p>
            <a:r>
              <a:rPr lang="ru-RU" sz="1400" dirty="0" smtClean="0">
                <a:solidFill>
                  <a:schemeClr val="tx1"/>
                </a:solidFill>
                <a:latin typeface="Times New Roman" pitchFamily="18" charset="0"/>
                <a:cs typeface="Times New Roman" pitchFamily="18" charset="0"/>
              </a:rPr>
              <a:t>         3) дефицит бюджета муниципального образования Юрьев-Польский район на 2022 год в сумме 20 600,0 тыс. рублей, на 2023 год – 0 тыс. рублей, на 2024 год – 0 тыс. рублей.</a:t>
            </a:r>
          </a:p>
          <a:p>
            <a:r>
              <a:rPr lang="ru-RU" sz="1400" dirty="0" smtClean="0">
                <a:solidFill>
                  <a:schemeClr val="tx1"/>
                </a:solidFill>
                <a:latin typeface="Times New Roman" pitchFamily="18" charset="0"/>
                <a:cs typeface="Times New Roman" pitchFamily="18" charset="0"/>
              </a:rPr>
              <a:t>          Параметры бюджета муниципального образования Юрьев-Польский район могут быть увеличены в случае выделения дополнительных средств из федерального и областного бюджетов.</a:t>
            </a:r>
          </a:p>
          <a:p>
            <a:r>
              <a:rPr lang="ru-RU" sz="1400" dirty="0" smtClean="0">
                <a:solidFill>
                  <a:schemeClr val="tx1"/>
                </a:solidFill>
                <a:latin typeface="Times New Roman" pitchFamily="18" charset="0"/>
                <a:cs typeface="Times New Roman" pitchFamily="18" charset="0"/>
              </a:rPr>
              <a:t>          Предусматривается рост доходов районного бюджета с 976 662,695 тыс. руб. в 2022 году до 1 033 138,829 тыс. рублей в 2024 году.</a:t>
            </a:r>
          </a:p>
          <a:p>
            <a:r>
              <a:rPr lang="ru-RU" sz="1400" dirty="0" smtClean="0">
                <a:solidFill>
                  <a:schemeClr val="tx1"/>
                </a:solidFill>
                <a:latin typeface="Times New Roman" pitchFamily="18" charset="0"/>
                <a:cs typeface="Times New Roman" pitchFamily="18" charset="0"/>
              </a:rPr>
              <a:t>          Объем межбюджетных трансфертов в проекте бюджета муниципального образования Юрьев-Польский район предусмотрен в соответствии с проектом областного бюджета и проектами бюджетов муниципальных образований: на 2022 год- 723 382,695 тыс. руб., (115,6% к плану 2021 года) на 2023- 695095,829 тыс. руб., на 2024 год – 749 298,829 тыс. руб.</a:t>
            </a:r>
          </a:p>
          <a:p>
            <a:r>
              <a:rPr lang="ru-RU" sz="1400" dirty="0" smtClean="0">
                <a:solidFill>
                  <a:schemeClr val="tx1"/>
                </a:solidFill>
                <a:latin typeface="Times New Roman" pitchFamily="18" charset="0"/>
                <a:cs typeface="Times New Roman" pitchFamily="18" charset="0"/>
              </a:rPr>
              <a:t>Общий объем расходов бюджета муниципального образования Юрьев-Польский район на 2022 год предусмотрен в сумме 997262,695 тыс. руб., (113,3% к плану 2021 года), на 2023 год -961 151,829 тыс. руб., на 2024 – 1 033 138,829 тыс. руб.</a:t>
            </a:r>
          </a:p>
          <a:p>
            <a:r>
              <a:rPr lang="ru-RU" sz="1400" dirty="0" smtClean="0">
                <a:solidFill>
                  <a:schemeClr val="tx1"/>
                </a:solidFill>
                <a:latin typeface="Times New Roman" pitchFamily="18" charset="0"/>
                <a:cs typeface="Times New Roman" pitchFamily="18" charset="0"/>
              </a:rPr>
              <a:t>          Динамика расходов в плановом периоде обусловлена отсутствием распределения отдельных видов безвозмездных поступлений из областного бюджета по территориям в полном объеме.</a:t>
            </a:r>
          </a:p>
          <a:p>
            <a:r>
              <a:rPr lang="ru-RU" sz="1400" dirty="0" smtClean="0">
                <a:solidFill>
                  <a:schemeClr val="tx1"/>
                </a:solidFill>
                <a:latin typeface="Times New Roman" pitchFamily="18" charset="0"/>
                <a:cs typeface="Times New Roman" pitchFamily="18" charset="0"/>
              </a:rPr>
              <a:t>          Данный объем расходов бюджета муниципального образования Юрьев-Польский район позволит обеспечить исполнение действующих расходных обязательств и вновь принимаемых обязательств по направлениям, обозначенным Президентом Российской Федерации в Послании Федеральному Собранию 15 января 2020 года, в Указе Президента Российской Федерации от 7 мая 2018 года № 204 «О национальных целях и стратегических задачах развития Российской Федерации на период до 2024 года». </a:t>
            </a:r>
          </a:p>
          <a:p>
            <a:r>
              <a:rPr lang="ru-RU" sz="1400" dirty="0" smtClean="0">
                <a:solidFill>
                  <a:schemeClr val="tx1"/>
                </a:solidFill>
                <a:latin typeface="Times New Roman" pitchFamily="18" charset="0"/>
                <a:cs typeface="Times New Roman" pitchFamily="18" charset="0"/>
              </a:rPr>
              <a:t>         В проекте решения бюджетные ассигнования на 2022 год в части повышения оплаты труда работникам бюджетной сферы муниципального образования Юрьев-Польский район предусмотрены в полном объеме. </a:t>
            </a:r>
          </a:p>
          <a:p>
            <a:endParaRPr lang="ru-RU" sz="1400" dirty="0" smtClean="0">
              <a:solidFill>
                <a:schemeClr val="tx1"/>
              </a:solidFill>
              <a:latin typeface="Times New Roman" pitchFamily="18" charset="0"/>
              <a:cs typeface="Times New Roman" pitchFamily="18" charset="0"/>
            </a:endParaRPr>
          </a:p>
          <a:p>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7395364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42852"/>
            <a:ext cx="8715436" cy="6955750"/>
          </a:xfrm>
          <a:prstGeom prst="rect">
            <a:avLst/>
          </a:prstGeom>
        </p:spPr>
        <p:txBody>
          <a:bodyPr wrap="square">
            <a:spAutoFit/>
          </a:bodyPr>
          <a:lstStyle/>
          <a:p>
            <a:r>
              <a:rPr lang="ru-RU" sz="1400" dirty="0" smtClean="0">
                <a:solidFill>
                  <a:schemeClr val="tx1"/>
                </a:solidFill>
                <a:latin typeface="Times New Roman" pitchFamily="18" charset="0"/>
                <a:cs typeface="Times New Roman" pitchFamily="18" charset="0"/>
              </a:rPr>
              <a:t>         В таких достаточно сложных экономических условиях основной задачей бюджетной политики является обеспечение сбалансированности бюджета муниципального образования Юрьев-Польский район по следующим направлениям:</a:t>
            </a:r>
          </a:p>
          <a:p>
            <a:r>
              <a:rPr lang="ru-RU" sz="1400" dirty="0" smtClean="0">
                <a:solidFill>
                  <a:schemeClr val="tx1"/>
                </a:solidFill>
                <a:latin typeface="Times New Roman" pitchFamily="18" charset="0"/>
                <a:cs typeface="Times New Roman" pitchFamily="18" charset="0"/>
              </a:rPr>
              <a:t>         1) осуществление расходов на исполнение действующих расходных обязательств муниципального образования исходя из возможностей доходов бюджета муниципального образования Юрьев-Польский район и источников финансирования дефицита бюджета;</a:t>
            </a:r>
          </a:p>
          <a:p>
            <a:r>
              <a:rPr lang="ru-RU" sz="1400" dirty="0" smtClean="0">
                <a:solidFill>
                  <a:schemeClr val="tx1"/>
                </a:solidFill>
                <a:latin typeface="Times New Roman" pitchFamily="18" charset="0"/>
                <a:cs typeface="Times New Roman" pitchFamily="18" charset="0"/>
              </a:rPr>
              <a:t>        2) планирование в полном объеме расходов на социальные выплаты с учетом изменения численности их получателей и критериев нуждаемости, а также в целях роста доходов граждан индексация размеров социальных пособий на уровень не ниже инфляции (2022 год – 4%); </a:t>
            </a:r>
          </a:p>
          <a:p>
            <a:r>
              <a:rPr lang="ru-RU" sz="1400" dirty="0" smtClean="0">
                <a:solidFill>
                  <a:schemeClr val="tx1"/>
                </a:solidFill>
                <a:latin typeface="Times New Roman" pitchFamily="18" charset="0"/>
                <a:cs typeface="Times New Roman" pitchFamily="18" charset="0"/>
              </a:rPr>
              <a:t>       3) ограничение роста расходов на содержание органов муниципальной власти муниципального образования;</a:t>
            </a:r>
          </a:p>
          <a:p>
            <a:r>
              <a:rPr lang="ru-RU" sz="1400" dirty="0" smtClean="0">
                <a:solidFill>
                  <a:schemeClr val="tx1"/>
                </a:solidFill>
                <a:latin typeface="Times New Roman" pitchFamily="18" charset="0"/>
                <a:cs typeface="Times New Roman" pitchFamily="18" charset="0"/>
              </a:rPr>
              <a:t>      4) принятие новых расходных обязательств муниципального образования исключительно при наличии дополнительных доходов бюджета или за счет бюджетных ассигнований, высвобождающихся в результате отмены действующих расходных обязательств.</a:t>
            </a:r>
          </a:p>
          <a:p>
            <a:r>
              <a:rPr lang="ru-RU" sz="1400" dirty="0" smtClean="0">
                <a:solidFill>
                  <a:schemeClr val="tx1"/>
                </a:solidFill>
                <a:latin typeface="Times New Roman" pitchFamily="18" charset="0"/>
                <a:cs typeface="Times New Roman" pitchFamily="18" charset="0"/>
              </a:rPr>
              <a:t>      Дефицит бюджета на 2022 год планируется в сумме 20600,000 тыс. рублей (8,1% к прогнозируемому объему налоговых и неналоговых доходов), который обеспечен источниками финансирования дефицита. </a:t>
            </a:r>
          </a:p>
          <a:p>
            <a:r>
              <a:rPr lang="ru-RU" sz="1400" dirty="0" smtClean="0">
                <a:solidFill>
                  <a:schemeClr val="tx1"/>
                </a:solidFill>
                <a:latin typeface="Times New Roman" pitchFamily="18" charset="0"/>
                <a:cs typeface="Times New Roman" pitchFamily="18" charset="0"/>
              </a:rPr>
              <a:t>      В целях повышения результативности бюджетных расходов их формирование осуществлялось с применением программно-целевого метода планирования. На 2022 год утвержден перечень в количестве 22 муниципальных программ. По сравнению с 2021 годом разработаны еще две программы «Энергосбережение и повышение энергетической эффективности Юрьев-Польского района на период 2021-2023 г.г.» и «Укрепление единства Российской нации и этнокультурное развитие народов, проживающих на территории Юрьев-Польского района, на 2022-2025 годы».</a:t>
            </a:r>
            <a:r>
              <a:rPr lang="ru-RU" sz="1400" dirty="0" smtClean="0"/>
              <a:t> </a:t>
            </a:r>
          </a:p>
          <a:p>
            <a:r>
              <a:rPr lang="ru-RU" sz="1400" dirty="0" smtClean="0">
                <a:solidFill>
                  <a:schemeClr val="tx1"/>
                </a:solidFill>
                <a:latin typeface="Times New Roman" pitchFamily="18" charset="0"/>
                <a:cs typeface="Times New Roman" pitchFamily="18" charset="0"/>
              </a:rPr>
              <a:t>       В бюджете муниципального образования Юрьев-Польский район на 2022 год предусмотрены расходы в сумме 912186,800 тыс. рублей на реализацию 18 муниципальных программ. Доля программных расходов в 2022 году составит 91,5 процента в общем объеме расходов бюджета муниципального образования Юрьев-Польский район. </a:t>
            </a:r>
          </a:p>
          <a:p>
            <a:r>
              <a:rPr lang="ru-RU" sz="1400" dirty="0" smtClean="0">
                <a:solidFill>
                  <a:schemeClr val="tx1"/>
                </a:solidFill>
                <a:latin typeface="Times New Roman" pitchFamily="18" charset="0"/>
                <a:cs typeface="Times New Roman" pitchFamily="18" charset="0"/>
              </a:rPr>
              <a:t>      В полном объеме финансово обеспечены расходы бюджета муниципального образования Юрьев-Польский район на реализацию национальных проектов: в 2022 году - 50606,100 тыс. рублей, в 2023 году – 38595,200 тыс. рублей, в 2024 году – 17698,400 тыс. рублей.</a:t>
            </a:r>
          </a:p>
          <a:p>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endParaRPr lang="ru-RU" sz="1400" dirty="0" smtClean="0">
              <a:solidFill>
                <a:schemeClr val="tx1"/>
              </a:solidFill>
              <a:latin typeface="Times New Roman" pitchFamily="18" charset="0"/>
              <a:cs typeface="Times New Roman" pitchFamily="18" charset="0"/>
            </a:endParaRPr>
          </a:p>
          <a:p>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3036851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0"/>
            <a:ext cx="9036496" cy="984885"/>
          </a:xfrm>
          <a:prstGeom prst="rect">
            <a:avLst/>
          </a:prstGeom>
        </p:spPr>
        <p:txBody>
          <a:bodyPr wrap="square">
            <a:spAutoFit/>
          </a:bodyPr>
          <a:lstStyle/>
          <a:p>
            <a:pPr lvl="0" indent="457200" defTabSz="914400">
              <a:lnSpc>
                <a:spcPct val="150000"/>
              </a:lnSpc>
              <a:buClrTx/>
              <a:buSzTx/>
              <a:tabLst>
                <a:tab pos="6119813" algn="l"/>
              </a:tabLst>
            </a:pPr>
            <a:endParaRPr lang="ru-RU" altLang="ru-RU" sz="1400" dirty="0" smtClean="0">
              <a:solidFill>
                <a:srgbClr val="000000"/>
              </a:solidFill>
              <a:latin typeface="Times New Roman" pitchFamily="18" charset="0"/>
              <a:ea typeface="Calibri" pitchFamily="34" charset="0"/>
              <a:cs typeface="Times New Roman" pitchFamily="18" charset="0"/>
            </a:endParaRPr>
          </a:p>
          <a:p>
            <a:pPr lvl="0" indent="457200" defTabSz="914400" eaLnBrk="0" hangingPunct="0">
              <a:lnSpc>
                <a:spcPct val="150000"/>
              </a:lnSpc>
              <a:buClrTx/>
              <a:buSzTx/>
              <a:tabLst>
                <a:tab pos="6119813" algn="l"/>
              </a:tabLst>
            </a:pPr>
            <a:endParaRPr lang="ru-RU" altLang="ru-RU" sz="600" dirty="0">
              <a:solidFill>
                <a:prstClr val="black"/>
              </a:solidFill>
              <a:latin typeface="Arial" pitchFamily="34" charset="0"/>
              <a:cs typeface="Arial" pitchFamily="34" charset="0"/>
            </a:endParaRPr>
          </a:p>
          <a:p>
            <a:pPr lvl="0" indent="457200" algn="ctr" defTabSz="914400" eaLnBrk="0" hangingPunct="0">
              <a:buClrTx/>
              <a:buSzTx/>
              <a:tabLst>
                <a:tab pos="6119813" algn="l"/>
              </a:tabLst>
            </a:pPr>
            <a:r>
              <a:rPr lang="ru-RU" altLang="ru-RU" sz="1400" b="1" dirty="0">
                <a:solidFill>
                  <a:srgbClr val="000000"/>
                </a:solidFill>
                <a:latin typeface="Times New Roman" pitchFamily="18" charset="0"/>
                <a:ea typeface="Calibri" pitchFamily="34" charset="0"/>
                <a:cs typeface="Times New Roman" pitchFamily="18" charset="0"/>
              </a:rPr>
              <a:t>Расходы бюджета муниципального образования Юрьев-Польский </a:t>
            </a:r>
            <a:r>
              <a:rPr lang="ru-RU" altLang="ru-RU" sz="1400" b="1" dirty="0" smtClean="0">
                <a:solidFill>
                  <a:srgbClr val="000000"/>
                </a:solidFill>
                <a:latin typeface="Times New Roman" pitchFamily="18" charset="0"/>
                <a:ea typeface="Calibri" pitchFamily="34" charset="0"/>
                <a:cs typeface="Times New Roman" pitchFamily="18" charset="0"/>
              </a:rPr>
              <a:t>район</a:t>
            </a:r>
          </a:p>
          <a:p>
            <a:pPr lvl="0" indent="457200" algn="ctr" defTabSz="914400" eaLnBrk="0" hangingPunct="0">
              <a:buClrTx/>
              <a:buSzTx/>
              <a:tabLst>
                <a:tab pos="6119813" algn="l"/>
              </a:tabLst>
            </a:pPr>
            <a:r>
              <a:rPr lang="ru-RU" altLang="ru-RU" sz="1400" b="1" dirty="0" smtClean="0">
                <a:solidFill>
                  <a:srgbClr val="000000"/>
                </a:solidFill>
                <a:latin typeface="Times New Roman" pitchFamily="18" charset="0"/>
                <a:ea typeface="Calibri" pitchFamily="34" charset="0"/>
                <a:cs typeface="Times New Roman" pitchFamily="18" charset="0"/>
              </a:rPr>
              <a:t>по </a:t>
            </a:r>
            <a:r>
              <a:rPr lang="ru-RU" altLang="ru-RU" sz="1400" b="1" dirty="0">
                <a:solidFill>
                  <a:srgbClr val="000000"/>
                </a:solidFill>
                <a:latin typeface="Times New Roman" pitchFamily="18" charset="0"/>
                <a:ea typeface="Calibri" pitchFamily="34" charset="0"/>
                <a:cs typeface="Times New Roman" pitchFamily="18" charset="0"/>
              </a:rPr>
              <a:t>разделам функциональной структуры расходов </a:t>
            </a:r>
            <a:endParaRPr lang="ru-RU" altLang="ru-RU" sz="600" dirty="0">
              <a:solidFill>
                <a:prstClr val="black"/>
              </a:solidFill>
              <a:latin typeface="Arial" pitchFamily="34" charset="0"/>
              <a:cs typeface="Arial" pitchFamily="34" charset="0"/>
            </a:endParaRPr>
          </a:p>
        </p:txBody>
      </p:sp>
      <p:graphicFrame>
        <p:nvGraphicFramePr>
          <p:cNvPr id="5" name="Таблица 4"/>
          <p:cNvGraphicFramePr>
            <a:graphicFrameLocks noGrp="1"/>
          </p:cNvGraphicFramePr>
          <p:nvPr/>
        </p:nvGraphicFramePr>
        <p:xfrm>
          <a:off x="428596" y="1500174"/>
          <a:ext cx="8286810" cy="4772045"/>
        </p:xfrm>
        <a:graphic>
          <a:graphicData uri="http://schemas.openxmlformats.org/drawingml/2006/table">
            <a:tbl>
              <a:tblPr/>
              <a:tblGrid>
                <a:gridCol w="2365611"/>
                <a:gridCol w="1462377"/>
                <a:gridCol w="1017930"/>
                <a:gridCol w="1146964"/>
                <a:gridCol w="1146964"/>
                <a:gridCol w="1146964"/>
              </a:tblGrid>
              <a:tr h="233516">
                <a:tc rowSpan="2">
                  <a:txBody>
                    <a:bodyPr/>
                    <a:lstStyle/>
                    <a:p>
                      <a:pPr rtl="0">
                        <a:lnSpc>
                          <a:spcPct val="115000"/>
                        </a:lnSpc>
                      </a:pPr>
                      <a:r>
                        <a:rPr lang="ru-RU" sz="1400" dirty="0">
                          <a:solidFill>
                            <a:schemeClr val="tx1"/>
                          </a:solidFill>
                          <a:latin typeface="Times New Roman" pitchFamily="18" charset="0"/>
                          <a:cs typeface="Times New Roman" pitchFamily="18" charset="0"/>
                        </a:rPr>
                        <a:t>Разделы бюджетной классификации</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15000"/>
                        </a:lnSpc>
                      </a:pPr>
                      <a:r>
                        <a:rPr lang="ru-RU" sz="1400" dirty="0">
                          <a:solidFill>
                            <a:schemeClr val="tx1"/>
                          </a:solidFill>
                          <a:latin typeface="Times New Roman" pitchFamily="18" charset="0"/>
                          <a:cs typeface="Times New Roman" pitchFamily="18" charset="0"/>
                        </a:rPr>
                        <a:t>План на 2021 год по решению Совета народных депутатов от 09.12.2020 №40</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a:lnSpc>
                          <a:spcPct val="115000"/>
                        </a:lnSpc>
                      </a:pPr>
                      <a:r>
                        <a:rPr lang="ru-RU" sz="1400">
                          <a:solidFill>
                            <a:schemeClr val="tx1"/>
                          </a:solidFill>
                          <a:latin typeface="Times New Roman" pitchFamily="18" charset="0"/>
                          <a:cs typeface="Times New Roman" pitchFamily="18" charset="0"/>
                        </a:rPr>
                        <a:t>2022 год</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rtl="0">
                        <a:lnSpc>
                          <a:spcPct val="115000"/>
                        </a:lnSpc>
                      </a:pPr>
                      <a:r>
                        <a:rPr lang="ru-RU" sz="1400">
                          <a:solidFill>
                            <a:schemeClr val="tx1"/>
                          </a:solidFill>
                          <a:latin typeface="Times New Roman" pitchFamily="18" charset="0"/>
                          <a:cs typeface="Times New Roman" pitchFamily="18" charset="0"/>
                        </a:rPr>
                        <a:t>2023 год</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2024 год</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000337">
                <a:tc vMerge="1">
                  <a:txBody>
                    <a:bodyPr/>
                    <a:lstStyle/>
                    <a:p>
                      <a:endParaRPr lang="ru-RU"/>
                    </a:p>
                  </a:txBody>
                  <a:tcPr/>
                </a:tc>
                <a:tc vMerge="1">
                  <a:txBody>
                    <a:bodyPr/>
                    <a:lstStyle/>
                    <a:p>
                      <a:endParaRPr lang="ru-RU"/>
                    </a:p>
                  </a:txBody>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Проект на 2022 год</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 проекта 2022 г. к плану 2021 г., %</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Проект на 2023 год</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Проект на 2024 год</a:t>
                      </a:r>
                    </a:p>
                  </a:txBody>
                  <a:tcPr marL="45305" marR="45305" marT="45305" marB="453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6421">
                <a:tc>
                  <a:txBody>
                    <a:bodyPr/>
                    <a:lstStyle/>
                    <a:p>
                      <a:pPr rtl="0">
                        <a:lnSpc>
                          <a:spcPct val="115000"/>
                        </a:lnSpc>
                      </a:pPr>
                      <a:r>
                        <a:rPr lang="ru-RU" sz="1400">
                          <a:solidFill>
                            <a:schemeClr val="tx1"/>
                          </a:solidFill>
                          <a:latin typeface="Times New Roman" pitchFamily="18" charset="0"/>
                          <a:cs typeface="Times New Roman" pitchFamily="18" charset="0"/>
                        </a:rPr>
                        <a:t>Образование</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552240,00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578839,10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104,82</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560071,00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600777,30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6421">
                <a:tc>
                  <a:txBody>
                    <a:bodyPr/>
                    <a:lstStyle/>
                    <a:p>
                      <a:pPr rtl="0">
                        <a:lnSpc>
                          <a:spcPct val="115000"/>
                        </a:lnSpc>
                      </a:pPr>
                      <a:r>
                        <a:rPr lang="ru-RU" sz="1400">
                          <a:solidFill>
                            <a:schemeClr val="tx1"/>
                          </a:solidFill>
                          <a:latin typeface="Times New Roman" pitchFamily="18" charset="0"/>
                          <a:cs typeface="Times New Roman" pitchFamily="18" charset="0"/>
                        </a:rPr>
                        <a:t>Культура, кинематография</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119595,50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133399,40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111,54</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111525,50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106159,10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6421">
                <a:tc>
                  <a:txBody>
                    <a:bodyPr/>
                    <a:lstStyle/>
                    <a:p>
                      <a:pPr rtl="0">
                        <a:lnSpc>
                          <a:spcPct val="115000"/>
                        </a:lnSpc>
                      </a:pPr>
                      <a:r>
                        <a:rPr lang="ru-RU" sz="1400">
                          <a:solidFill>
                            <a:schemeClr val="tx1"/>
                          </a:solidFill>
                          <a:latin typeface="Times New Roman" pitchFamily="18" charset="0"/>
                          <a:cs typeface="Times New Roman" pitchFamily="18" charset="0"/>
                        </a:rPr>
                        <a:t>Национальная экономика</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46353,00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75130,00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162,08</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77485,00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76436,00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519326">
                <a:tc>
                  <a:txBody>
                    <a:bodyPr/>
                    <a:lstStyle/>
                    <a:p>
                      <a:pPr rtl="0">
                        <a:lnSpc>
                          <a:spcPct val="115000"/>
                        </a:lnSpc>
                      </a:pPr>
                      <a:r>
                        <a:rPr lang="ru-RU" sz="1400">
                          <a:solidFill>
                            <a:schemeClr val="tx1"/>
                          </a:solidFill>
                          <a:latin typeface="Times New Roman" pitchFamily="18" charset="0"/>
                          <a:cs typeface="Times New Roman" pitchFamily="18" charset="0"/>
                        </a:rPr>
                        <a:t>Жилищно-коммунальное хозяйство</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14349,40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64097,30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Свыше 200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78868,00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107808,00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6421">
                <a:tc>
                  <a:txBody>
                    <a:bodyPr/>
                    <a:lstStyle/>
                    <a:p>
                      <a:pPr rtl="0">
                        <a:lnSpc>
                          <a:spcPct val="115000"/>
                        </a:lnSpc>
                      </a:pPr>
                      <a:r>
                        <a:rPr lang="ru-RU" sz="1400">
                          <a:solidFill>
                            <a:schemeClr val="tx1"/>
                          </a:solidFill>
                          <a:latin typeface="Times New Roman" pitchFamily="18" charset="0"/>
                          <a:cs typeface="Times New Roman" pitchFamily="18" charset="0"/>
                        </a:rPr>
                        <a:t>Общегосударственные вопросы</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56677,80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55282,40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97,54</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52473,30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52563,00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805137">
                <a:tc>
                  <a:txBody>
                    <a:bodyPr/>
                    <a:lstStyle/>
                    <a:p>
                      <a:pPr rtl="0">
                        <a:lnSpc>
                          <a:spcPct val="115000"/>
                        </a:lnSpc>
                      </a:pPr>
                      <a:r>
                        <a:rPr lang="ru-RU" sz="1400">
                          <a:solidFill>
                            <a:schemeClr val="tx1"/>
                          </a:solidFill>
                          <a:latin typeface="Times New Roman" pitchFamily="18" charset="0"/>
                          <a:cs typeface="Times New Roman" pitchFamily="18" charset="0"/>
                        </a:rPr>
                        <a:t>Межбюджетные трансферты общего характера бюджетам бюджетной системы Российской Федерации </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43464,40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44157,40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101,60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22637,80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25511,20</a:t>
                      </a:r>
                    </a:p>
                  </a:txBody>
                  <a:tcPr marL="45305" marR="45305" marT="45305" marB="4530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6" name="Прямоугольник 5"/>
          <p:cNvSpPr/>
          <p:nvPr/>
        </p:nvSpPr>
        <p:spPr>
          <a:xfrm>
            <a:off x="7572396" y="1071546"/>
            <a:ext cx="938142" cy="307777"/>
          </a:xfrm>
          <a:prstGeom prst="rect">
            <a:avLst/>
          </a:prstGeom>
        </p:spPr>
        <p:txBody>
          <a:bodyPr wrap="none">
            <a:spAutoFit/>
          </a:bodyPr>
          <a:lstStyle/>
          <a:p>
            <a:r>
              <a:rPr lang="ru-RU" sz="1400" dirty="0" smtClean="0">
                <a:solidFill>
                  <a:schemeClr val="tx1"/>
                </a:solidFill>
                <a:latin typeface="Times New Roman" pitchFamily="18" charset="0"/>
                <a:cs typeface="Times New Roman" pitchFamily="18" charset="0"/>
              </a:rPr>
              <a:t>(тыс.руб.)</a:t>
            </a:r>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3264184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214283" y="357166"/>
          <a:ext cx="8501120" cy="3632454"/>
        </p:xfrm>
        <a:graphic>
          <a:graphicData uri="http://schemas.openxmlformats.org/drawingml/2006/table">
            <a:tbl>
              <a:tblPr/>
              <a:tblGrid>
                <a:gridCol w="2545708"/>
                <a:gridCol w="1573708"/>
                <a:gridCol w="1095425"/>
                <a:gridCol w="817713"/>
                <a:gridCol w="1234283"/>
                <a:gridCol w="1234283"/>
              </a:tblGrid>
              <a:tr h="228600">
                <a:tc>
                  <a:txBody>
                    <a:bodyPr/>
                    <a:lstStyle/>
                    <a:p>
                      <a:pPr rtl="0">
                        <a:lnSpc>
                          <a:spcPct val="115000"/>
                        </a:lnSpc>
                      </a:pPr>
                      <a:r>
                        <a:rPr lang="ru-RU" sz="1400" dirty="0">
                          <a:solidFill>
                            <a:schemeClr val="tx1"/>
                          </a:solidFill>
                          <a:latin typeface="Times New Roman" pitchFamily="18" charset="0"/>
                          <a:cs typeface="Times New Roman" pitchFamily="18" charset="0"/>
                        </a:rPr>
                        <a:t>Социальная политика</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40349,20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38306,095</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94,94</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41589,229</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38044,229</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66725">
                <a:tc>
                  <a:txBody>
                    <a:bodyPr/>
                    <a:lstStyle/>
                    <a:p>
                      <a:pPr rtl="0">
                        <a:lnSpc>
                          <a:spcPct val="115000"/>
                        </a:lnSpc>
                      </a:pPr>
                      <a:r>
                        <a:rPr lang="ru-RU" sz="1400" dirty="0">
                          <a:solidFill>
                            <a:schemeClr val="tx1"/>
                          </a:solidFill>
                          <a:latin typeface="Times New Roman" pitchFamily="18" charset="0"/>
                          <a:cs typeface="Times New Roman" pitchFamily="18" charset="0"/>
                        </a:rPr>
                        <a:t>Национальная безопасность и правоохранительная деятельность</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4126,00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6371,00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154,41</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5987,00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5800,00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04800">
                <a:tc>
                  <a:txBody>
                    <a:bodyPr/>
                    <a:lstStyle/>
                    <a:p>
                      <a:pPr rtl="0">
                        <a:lnSpc>
                          <a:spcPct val="115000"/>
                        </a:lnSpc>
                      </a:pPr>
                      <a:r>
                        <a:rPr lang="ru-RU" sz="1400">
                          <a:solidFill>
                            <a:schemeClr val="tx1"/>
                          </a:solidFill>
                          <a:latin typeface="Times New Roman" pitchFamily="18" charset="0"/>
                          <a:cs typeface="Times New Roman" pitchFamily="18" charset="0"/>
                        </a:rPr>
                        <a:t>Средства массовой информации</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971,00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1009,00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103,91</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500,00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100,00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42344">
                <a:tc>
                  <a:txBody>
                    <a:bodyPr/>
                    <a:lstStyle/>
                    <a:p>
                      <a:pPr rtl="0">
                        <a:lnSpc>
                          <a:spcPct val="115000"/>
                        </a:lnSpc>
                      </a:pPr>
                      <a:r>
                        <a:rPr lang="ru-RU" sz="1400" dirty="0">
                          <a:solidFill>
                            <a:schemeClr val="tx1"/>
                          </a:solidFill>
                          <a:latin typeface="Times New Roman" pitchFamily="18" charset="0"/>
                          <a:cs typeface="Times New Roman" pitchFamily="18" charset="0"/>
                        </a:rPr>
                        <a:t>Охрана окружающей среды</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1130,00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333,00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dirty="0">
                          <a:solidFill>
                            <a:schemeClr val="tx1"/>
                          </a:solidFill>
                          <a:latin typeface="Times New Roman" pitchFamily="18" charset="0"/>
                          <a:cs typeface="Times New Roman" pitchFamily="18" charset="0"/>
                        </a:rPr>
                        <a:t>Свыше 200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90,00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50,00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4325">
                <a:tc>
                  <a:txBody>
                    <a:bodyPr/>
                    <a:lstStyle/>
                    <a:p>
                      <a:pPr rtl="0">
                        <a:lnSpc>
                          <a:spcPct val="115000"/>
                        </a:lnSpc>
                      </a:pPr>
                      <a:r>
                        <a:rPr lang="ru-RU" sz="1400">
                          <a:solidFill>
                            <a:schemeClr val="tx1"/>
                          </a:solidFill>
                          <a:latin typeface="Times New Roman" pitchFamily="18" charset="0"/>
                          <a:cs typeface="Times New Roman" pitchFamily="18" charset="0"/>
                        </a:rPr>
                        <a:t>Физическая культура и спорт</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520,00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280,00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53,85</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80,00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a:solidFill>
                            <a:schemeClr val="tx1"/>
                          </a:solidFill>
                          <a:latin typeface="Times New Roman" pitchFamily="18" charset="0"/>
                          <a:cs typeface="Times New Roman" pitchFamily="18" charset="0"/>
                        </a:rPr>
                        <a:t>60,00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66700">
                <a:tc>
                  <a:txBody>
                    <a:bodyPr/>
                    <a:lstStyle/>
                    <a:p>
                      <a:pPr rtl="0">
                        <a:lnSpc>
                          <a:spcPct val="115000"/>
                        </a:lnSpc>
                      </a:pPr>
                      <a:r>
                        <a:rPr lang="ru-RU" sz="1400">
                          <a:solidFill>
                            <a:schemeClr val="tx1"/>
                          </a:solidFill>
                          <a:latin typeface="Times New Roman" pitchFamily="18" charset="0"/>
                          <a:cs typeface="Times New Roman" pitchFamily="18" charset="0"/>
                        </a:rPr>
                        <a:t>Национальная оборона</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56,00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58,00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a:solidFill>
                            <a:schemeClr val="tx1"/>
                          </a:solidFill>
                          <a:latin typeface="Times New Roman" pitchFamily="18" charset="0"/>
                          <a:cs typeface="Times New Roman" pitchFamily="18" charset="0"/>
                        </a:rPr>
                        <a:t>103,57</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60,00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a:lnSpc>
                          <a:spcPct val="115000"/>
                        </a:lnSpc>
                      </a:pPr>
                      <a:r>
                        <a:rPr lang="ru-RU" sz="1400" dirty="0">
                          <a:solidFill>
                            <a:schemeClr val="tx1"/>
                          </a:solidFill>
                          <a:latin typeface="Times New Roman" pitchFamily="18" charset="0"/>
                          <a:cs typeface="Times New Roman" pitchFamily="18" charset="0"/>
                        </a:rPr>
                        <a:t>60,00</a:t>
                      </a: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19075">
                <a:tc>
                  <a:txBody>
                    <a:bodyPr/>
                    <a:lstStyle/>
                    <a:p>
                      <a:pPr rtl="0">
                        <a:lnSpc>
                          <a:spcPct val="115000"/>
                        </a:lnSpc>
                      </a:pPr>
                      <a:r>
                        <a:rPr lang="ru-RU" sz="1400" b="1">
                          <a:solidFill>
                            <a:schemeClr val="tx1"/>
                          </a:solidFill>
                          <a:latin typeface="Times New Roman" pitchFamily="18" charset="0"/>
                          <a:cs typeface="Times New Roman" pitchFamily="18" charset="0"/>
                        </a:rPr>
                        <a:t>Всего расходов</a:t>
                      </a:r>
                      <a:endParaRPr lang="ru-RU" sz="140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b="1">
                          <a:solidFill>
                            <a:schemeClr val="tx1"/>
                          </a:solidFill>
                          <a:latin typeface="Times New Roman" pitchFamily="18" charset="0"/>
                          <a:cs typeface="Times New Roman" pitchFamily="18" charset="0"/>
                        </a:rPr>
                        <a:t>879832,30</a:t>
                      </a:r>
                      <a:endParaRPr lang="ru-RU" sz="140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b="1">
                          <a:solidFill>
                            <a:schemeClr val="tx1"/>
                          </a:solidFill>
                          <a:latin typeface="Times New Roman" pitchFamily="18" charset="0"/>
                          <a:cs typeface="Times New Roman" pitchFamily="18" charset="0"/>
                        </a:rPr>
                        <a:t>997262,695</a:t>
                      </a:r>
                      <a:endParaRPr lang="ru-RU" sz="140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b="1">
                          <a:solidFill>
                            <a:schemeClr val="tx1"/>
                          </a:solidFill>
                          <a:latin typeface="Times New Roman" pitchFamily="18" charset="0"/>
                          <a:cs typeface="Times New Roman" pitchFamily="18" charset="0"/>
                        </a:rPr>
                        <a:t>113,35</a:t>
                      </a:r>
                      <a:endParaRPr lang="ru-RU" sz="140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b="1">
                          <a:solidFill>
                            <a:schemeClr val="tx1"/>
                          </a:solidFill>
                          <a:latin typeface="Times New Roman" pitchFamily="18" charset="0"/>
                          <a:cs typeface="Times New Roman" pitchFamily="18" charset="0"/>
                        </a:rPr>
                        <a:t>951366,829</a:t>
                      </a:r>
                      <a:endParaRPr lang="ru-RU" sz="140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15000"/>
                        </a:lnSpc>
                      </a:pPr>
                      <a:r>
                        <a:rPr lang="ru-RU" sz="1400" b="1" dirty="0">
                          <a:solidFill>
                            <a:schemeClr val="tx1"/>
                          </a:solidFill>
                          <a:latin typeface="Times New Roman" pitchFamily="18" charset="0"/>
                          <a:cs typeface="Times New Roman" pitchFamily="18" charset="0"/>
                        </a:rPr>
                        <a:t>1013368,829</a:t>
                      </a:r>
                      <a:endParaRPr lang="ru-RU" sz="1400" dirty="0">
                        <a:solidFill>
                          <a:schemeClr val="tx1"/>
                        </a:solidFill>
                        <a:latin typeface="Times New Roman" pitchFamily="18" charset="0"/>
                        <a:cs typeface="Times New Roman" pitchFamily="18" charset="0"/>
                      </a:endParaRPr>
                    </a:p>
                  </a:txBody>
                  <a:tcPr marL="66675" marR="66675" marT="66675" marB="6667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6" name="Прямоугольник 5"/>
          <p:cNvSpPr/>
          <p:nvPr/>
        </p:nvSpPr>
        <p:spPr>
          <a:xfrm>
            <a:off x="214282" y="4143380"/>
            <a:ext cx="8572560" cy="2677656"/>
          </a:xfrm>
          <a:prstGeom prst="rect">
            <a:avLst/>
          </a:prstGeom>
        </p:spPr>
        <p:txBody>
          <a:bodyPr wrap="square">
            <a:spAutoFit/>
          </a:bodyPr>
          <a:lstStyle/>
          <a:p>
            <a:r>
              <a:rPr lang="ru-RU" sz="1400" dirty="0" smtClean="0">
                <a:solidFill>
                  <a:schemeClr val="tx1"/>
                </a:solidFill>
                <a:latin typeface="Times New Roman" pitchFamily="18" charset="0"/>
                <a:cs typeface="Times New Roman" pitchFamily="18" charset="0"/>
              </a:rPr>
              <a:t>       В 2022 году планируется увеличение расходов бюджета муниципального образования Юрьев-Польский район на 13,4 % к предыдущему году. Увеличение расходов бюджета муниципального образования Юрьев-Польский район прогнозируется за счет безвозмездных поступлений из областного бюджета. </a:t>
            </a:r>
          </a:p>
          <a:p>
            <a:r>
              <a:rPr lang="ru-RU" sz="1400" dirty="0" smtClean="0">
                <a:solidFill>
                  <a:schemeClr val="tx1"/>
                </a:solidFill>
                <a:latin typeface="Times New Roman" pitchFamily="18" charset="0"/>
                <a:cs typeface="Times New Roman" pitchFamily="18" charset="0"/>
              </a:rPr>
              <a:t>      Основную долю в расходах бюджета муниципального образования Юрьев-Польский район занимают расходы на образование, культуру, национальную экономику, жилищно-коммунальное хозяйство, межбюджетные трансферты, социальную политику.</a:t>
            </a:r>
            <a:r>
              <a:rPr lang="ru-RU" sz="1400" dirty="0" smtClean="0">
                <a:latin typeface="Times New Roman" pitchFamily="18" charset="0"/>
                <a:cs typeface="Times New Roman" pitchFamily="18" charset="0"/>
              </a:rPr>
              <a:t> </a:t>
            </a:r>
          </a:p>
          <a:p>
            <a:r>
              <a:rPr lang="ru-RU" sz="1400" dirty="0" smtClean="0">
                <a:solidFill>
                  <a:schemeClr val="tx1"/>
                </a:solidFill>
                <a:latin typeface="Times New Roman" pitchFamily="18" charset="0"/>
                <a:cs typeface="Times New Roman" pitchFamily="18" charset="0"/>
              </a:rPr>
              <a:t>      Из них доля расходов на образование составит 58,0 % (578839,1 тыс. рублей), культуру – 13,4% (133399,4 тыс. рублей), национальная экономика – 7,5 % (75130,0 тыс. руб.), жилищно-коммунальное хозяйство – 6,4% (64097,3 тыс. руб.)</a:t>
            </a:r>
          </a:p>
          <a:p>
            <a:r>
              <a:rPr lang="ru-RU" sz="1400" dirty="0" smtClean="0">
                <a:solidFill>
                  <a:schemeClr val="tx1"/>
                </a:solidFill>
                <a:latin typeface="Times New Roman" pitchFamily="18" charset="0"/>
                <a:cs typeface="Times New Roman" pitchFamily="18" charset="0"/>
              </a:rPr>
              <a:t>межбюджетные трансферты -4,4% (44157,4 тыс. рублей), социальную политику – 3,8 % (38306,095 тыс. рублей).</a:t>
            </a:r>
          </a:p>
          <a:p>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4064493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42852"/>
            <a:ext cx="8643998" cy="6555641"/>
          </a:xfrm>
          <a:prstGeom prst="rect">
            <a:avLst/>
          </a:prstGeom>
        </p:spPr>
        <p:txBody>
          <a:bodyPr wrap="square">
            <a:spAutoFit/>
          </a:bodyPr>
          <a:lstStyle/>
          <a:p>
            <a:r>
              <a:rPr lang="ru-RU" sz="1400" dirty="0" smtClean="0">
                <a:solidFill>
                  <a:schemeClr val="tx1"/>
                </a:solidFill>
                <a:latin typeface="Times New Roman" pitchFamily="18" charset="0"/>
                <a:cs typeface="Times New Roman" pitchFamily="18" charset="0"/>
              </a:rPr>
              <a:t>      Участники публичных слушаний по проекту решения «О бюджете муниципального образования Юрьев-Польский район на 2022 год и на плановый период 2023 и 2024 годов», заслушав доклад заместителя главы администрации муниципального образования Юрьев-Польский район, начальника финансового управления С.Е. Захарова «О проекте бюджета муниципального образования Юрьев-Польский район на 2022 год и на плановый период 2023 и 2024 годов», заключение председателя Контрольно-счетный палаты муниципального образования Юрьев-Польский район А.В.Никольского по проекту решения Совета народных депутатов муниципального образования Юрьев-Польский район «О бюджете муниципального образования Юрьев-Польский район на 2022 год и на плановый период 2023 и 2024 годов», рекомендуют:</a:t>
            </a:r>
          </a:p>
          <a:p>
            <a:r>
              <a:rPr lang="ru-RU" sz="1400" b="1" dirty="0" smtClean="0">
                <a:solidFill>
                  <a:schemeClr val="tx1"/>
                </a:solidFill>
                <a:latin typeface="Times New Roman" pitchFamily="18" charset="0"/>
                <a:cs typeface="Times New Roman" pitchFamily="18" charset="0"/>
              </a:rPr>
              <a:t>       1.  Совету народных депутатов муниципального образования Юрьев-Польский район:</a:t>
            </a:r>
            <a:endParaRPr lang="ru-RU" sz="1400" dirty="0" smtClean="0">
              <a:solidFill>
                <a:schemeClr val="tx1"/>
              </a:solidFill>
              <a:latin typeface="Times New Roman" pitchFamily="18" charset="0"/>
              <a:cs typeface="Times New Roman" pitchFamily="18" charset="0"/>
            </a:endParaRPr>
          </a:p>
          <a:p>
            <a:r>
              <a:rPr lang="ru-RU" sz="1400" dirty="0" smtClean="0">
                <a:solidFill>
                  <a:schemeClr val="tx1"/>
                </a:solidFill>
                <a:latin typeface="Times New Roman" pitchFamily="18" charset="0"/>
                <a:cs typeface="Times New Roman" pitchFamily="18" charset="0"/>
              </a:rPr>
              <a:t>       1)принять решение Совета народных депутатов муниципального образования Юрьев-Польский район «О бюджете муниципального образования Юрьев-Польский район на 2022 год и на плановый период 2023 и 2024 годов»;</a:t>
            </a:r>
          </a:p>
          <a:p>
            <a:r>
              <a:rPr lang="ru-RU" sz="1400" dirty="0" smtClean="0">
                <a:solidFill>
                  <a:schemeClr val="tx1"/>
                </a:solidFill>
                <a:latin typeface="Times New Roman" pitchFamily="18" charset="0"/>
                <a:cs typeface="Times New Roman" pitchFamily="18" charset="0"/>
              </a:rPr>
              <a:t>       2)совместно с администрацией муниципального образования Юрьев-Польский район проработать вопрос дальнейшего оказания мер поддержи субъектам малого и среднего предпринимательства в условиях ограничений, принятых в связи с распространением </a:t>
            </a:r>
            <a:r>
              <a:rPr lang="ru-RU" sz="1400" dirty="0" err="1" smtClean="0">
                <a:solidFill>
                  <a:schemeClr val="tx1"/>
                </a:solidFill>
                <a:latin typeface="Times New Roman" pitchFamily="18" charset="0"/>
                <a:cs typeface="Times New Roman" pitchFamily="18" charset="0"/>
              </a:rPr>
              <a:t>коронавирусной</a:t>
            </a:r>
            <a:r>
              <a:rPr lang="ru-RU" sz="1400" dirty="0" smtClean="0">
                <a:solidFill>
                  <a:schemeClr val="tx1"/>
                </a:solidFill>
                <a:latin typeface="Times New Roman" pitchFamily="18" charset="0"/>
                <a:cs typeface="Times New Roman" pitchFamily="18" charset="0"/>
              </a:rPr>
              <a:t> инфекции.</a:t>
            </a:r>
            <a:r>
              <a:rPr lang="ru-RU" sz="1400" b="1" dirty="0" smtClean="0"/>
              <a:t> </a:t>
            </a:r>
          </a:p>
          <a:p>
            <a:r>
              <a:rPr lang="ru-RU" sz="1400" b="1" dirty="0" smtClean="0">
                <a:solidFill>
                  <a:schemeClr val="tx1"/>
                </a:solidFill>
                <a:latin typeface="Times New Roman" pitchFamily="18" charset="0"/>
                <a:cs typeface="Times New Roman" pitchFamily="18" charset="0"/>
              </a:rPr>
              <a:t>      2.  Органам исполнительной власти муниципального образования Юрьев-Польский район:</a:t>
            </a:r>
            <a:endParaRPr lang="ru-RU" sz="1400" dirty="0" smtClean="0">
              <a:solidFill>
                <a:schemeClr val="tx1"/>
              </a:solidFill>
              <a:latin typeface="Times New Roman" pitchFamily="18" charset="0"/>
              <a:cs typeface="Times New Roman" pitchFamily="18" charset="0"/>
            </a:endParaRPr>
          </a:p>
          <a:p>
            <a:r>
              <a:rPr lang="ru-RU" sz="1400" dirty="0" smtClean="0">
                <a:solidFill>
                  <a:schemeClr val="tx1"/>
                </a:solidFill>
                <a:latin typeface="Times New Roman" pitchFamily="18" charset="0"/>
                <a:cs typeface="Times New Roman" pitchFamily="18" charset="0"/>
              </a:rPr>
              <a:t>      1)обеспечить целевое и эффективное использование бюджетных средств, при этом осуществлять равномерное и полное освоение бюджетных ассигнований в течение финансового года;</a:t>
            </a:r>
          </a:p>
          <a:p>
            <a:r>
              <a:rPr lang="ru-RU" sz="1400" dirty="0" smtClean="0">
                <a:solidFill>
                  <a:schemeClr val="tx1"/>
                </a:solidFill>
                <a:latin typeface="Times New Roman" pitchFamily="18" charset="0"/>
                <a:cs typeface="Times New Roman" pitchFamily="18" charset="0"/>
              </a:rPr>
              <a:t>      2)продолжить работу по наращиванию налогового потенциала Юрьев-Польского района;</a:t>
            </a:r>
          </a:p>
          <a:p>
            <a:r>
              <a:rPr lang="ru-RU" sz="1400" dirty="0" smtClean="0">
                <a:solidFill>
                  <a:schemeClr val="tx1"/>
                </a:solidFill>
                <a:latin typeface="Times New Roman" pitchFamily="18" charset="0"/>
                <a:cs typeface="Times New Roman" pitchFamily="18" charset="0"/>
              </a:rPr>
              <a:t>      3)привести муниципальные программы муниципального образования Юрьев-Польский район в соответствии с решением Совета народных депутатов муниципального образования Юрьев-Польский район «О бюджете муниципального образования Юрьев-Польский район на 202 год и на плановый период 2023 и 2024 годов»;</a:t>
            </a:r>
          </a:p>
          <a:p>
            <a:r>
              <a:rPr lang="ru-RU" sz="1400" dirty="0" smtClean="0">
                <a:solidFill>
                  <a:schemeClr val="tx1"/>
                </a:solidFill>
                <a:latin typeface="Times New Roman" pitchFamily="18" charset="0"/>
                <a:cs typeface="Times New Roman" pitchFamily="18" charset="0"/>
              </a:rPr>
              <a:t>      4)обеспечить реализацию национальных проектов;</a:t>
            </a:r>
          </a:p>
          <a:p>
            <a:r>
              <a:rPr lang="ru-RU" sz="1400" dirty="0" smtClean="0">
                <a:solidFill>
                  <a:schemeClr val="tx1"/>
                </a:solidFill>
                <a:latin typeface="Times New Roman" pitchFamily="18" charset="0"/>
                <a:cs typeface="Times New Roman" pitchFamily="18" charset="0"/>
              </a:rPr>
              <a:t>      5)продолжить работу по оказанию содействия муниципальным образованиям по обеспечению сбалансированности и развитию доходного потенциала местных бюджетов;</a:t>
            </a:r>
          </a:p>
          <a:p>
            <a:r>
              <a:rPr lang="ru-RU" sz="1400" dirty="0" smtClean="0">
                <a:solidFill>
                  <a:schemeClr val="tx1"/>
                </a:solidFill>
                <a:latin typeface="Times New Roman" pitchFamily="18" charset="0"/>
                <a:cs typeface="Times New Roman" pitchFamily="18" charset="0"/>
              </a:rPr>
              <a:t>     6)принимать меры для участия Юрьев-Польского района в государственных программах Владимирской области в целях привлечения дополнительных субсидий из областного бюджета;</a:t>
            </a:r>
          </a:p>
          <a:p>
            <a:r>
              <a:rPr lang="ru-RU" sz="1400" dirty="0" smtClean="0">
                <a:solidFill>
                  <a:schemeClr val="tx1"/>
                </a:solidFill>
                <a:latin typeface="Times New Roman" pitchFamily="18" charset="0"/>
                <a:cs typeface="Times New Roman" pitchFamily="18" charset="0"/>
              </a:rPr>
              <a:t>не снижать объем финансовой помощи муниципальным образованиям.</a:t>
            </a:r>
          </a:p>
          <a:p>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5065423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214290"/>
            <a:ext cx="8215370" cy="3323987"/>
          </a:xfrm>
          <a:prstGeom prst="rect">
            <a:avLst/>
          </a:prstGeom>
        </p:spPr>
        <p:txBody>
          <a:bodyPr wrap="square">
            <a:spAutoFit/>
          </a:bodyPr>
          <a:lstStyle/>
          <a:p>
            <a:r>
              <a:rPr lang="ru-RU" sz="1400" b="1" dirty="0" smtClean="0">
                <a:solidFill>
                  <a:schemeClr val="tx1"/>
                </a:solidFill>
                <a:latin typeface="Times New Roman" pitchFamily="18" charset="0"/>
                <a:cs typeface="Times New Roman" pitchFamily="18" charset="0"/>
              </a:rPr>
              <a:t>        3.Органам местного самоуправления муниципальных образований Юрьев- Польского района:</a:t>
            </a:r>
            <a:endParaRPr lang="ru-RU" sz="1400" dirty="0" smtClean="0">
              <a:solidFill>
                <a:schemeClr val="tx1"/>
              </a:solidFill>
              <a:latin typeface="Times New Roman" pitchFamily="18" charset="0"/>
              <a:cs typeface="Times New Roman" pitchFamily="18" charset="0"/>
            </a:endParaRPr>
          </a:p>
          <a:p>
            <a:r>
              <a:rPr lang="ru-RU" sz="1400" dirty="0" smtClean="0">
                <a:solidFill>
                  <a:schemeClr val="tx1"/>
                </a:solidFill>
                <a:latin typeface="Times New Roman" pitchFamily="18" charset="0"/>
                <a:cs typeface="Times New Roman" pitchFamily="18" charset="0"/>
              </a:rPr>
              <a:t>        1)продолжить работу, направленную на увеличение и укрепление доходной базы местных бюджетов, а также повышения эффективности расходов местных бюджетов;</a:t>
            </a:r>
          </a:p>
          <a:p>
            <a:r>
              <a:rPr lang="ru-RU" sz="1400" dirty="0" smtClean="0">
                <a:solidFill>
                  <a:schemeClr val="tx1"/>
                </a:solidFill>
                <a:latin typeface="Times New Roman" pitchFamily="18" charset="0"/>
                <a:cs typeface="Times New Roman" pitchFamily="18" charset="0"/>
              </a:rPr>
              <a:t>        2)продолжить работу по инвентаризации установленных налоговых льгот по местным налогам в целях отмены или корректировки неэффективных льгот;</a:t>
            </a:r>
          </a:p>
          <a:p>
            <a:r>
              <a:rPr lang="ru-RU" sz="1400" dirty="0" smtClean="0">
                <a:solidFill>
                  <a:schemeClr val="tx1"/>
                </a:solidFill>
                <a:latin typeface="Times New Roman" pitchFamily="18" charset="0"/>
                <a:cs typeface="Times New Roman" pitchFamily="18" charset="0"/>
              </a:rPr>
              <a:t>        3)обеспечить долю </a:t>
            </a:r>
            <a:r>
              <a:rPr lang="ru-RU" sz="1400" dirty="0" err="1" smtClean="0">
                <a:solidFill>
                  <a:schemeClr val="tx1"/>
                </a:solidFill>
                <a:latin typeface="Times New Roman" pitchFamily="18" charset="0"/>
                <a:cs typeface="Times New Roman" pitchFamily="18" charset="0"/>
              </a:rPr>
              <a:t>софинансирования</a:t>
            </a:r>
            <a:r>
              <a:rPr lang="ru-RU" sz="1400" dirty="0" smtClean="0">
                <a:solidFill>
                  <a:schemeClr val="tx1"/>
                </a:solidFill>
                <a:latin typeface="Times New Roman" pitchFamily="18" charset="0"/>
                <a:cs typeface="Times New Roman" pitchFamily="18" charset="0"/>
              </a:rPr>
              <a:t> расходов для участия в реализации государственных программ Владимирской области и национальных (федеральных) проектов;</a:t>
            </a:r>
          </a:p>
          <a:p>
            <a:r>
              <a:rPr lang="ru-RU" sz="1400" dirty="0" smtClean="0">
                <a:solidFill>
                  <a:schemeClr val="tx1"/>
                </a:solidFill>
                <a:latin typeface="Times New Roman" pitchFamily="18" charset="0"/>
                <a:cs typeface="Times New Roman" pitchFamily="18" charset="0"/>
              </a:rPr>
              <a:t>        4)повысить качество контроля и ответственности должностных лиц за расходованием бюджетных средств;</a:t>
            </a:r>
          </a:p>
          <a:p>
            <a:r>
              <a:rPr lang="ru-RU" sz="1400" dirty="0" smtClean="0">
                <a:solidFill>
                  <a:schemeClr val="tx1"/>
                </a:solidFill>
                <a:latin typeface="Times New Roman" pitchFamily="18" charset="0"/>
                <a:cs typeface="Times New Roman" pitchFamily="18" charset="0"/>
              </a:rPr>
              <a:t>        5)принимать меры для сокращения неэффективных расходов бюджетов муниципальных образований;</a:t>
            </a:r>
          </a:p>
          <a:p>
            <a:r>
              <a:rPr lang="ru-RU" sz="1400" dirty="0" smtClean="0">
                <a:solidFill>
                  <a:schemeClr val="tx1"/>
                </a:solidFill>
                <a:latin typeface="Times New Roman" pitchFamily="18" charset="0"/>
                <a:cs typeface="Times New Roman" pitchFamily="18" charset="0"/>
              </a:rPr>
              <a:t>обеспечить своевременное и полное освоение субсидии из областного бюджета на осуществление дорожной деятельности в отношении автомобильных дорог общего пользования местного значения и средств муниципального дорожного фонда.</a:t>
            </a:r>
            <a:endParaRPr lang="ru-RU" sz="1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6785332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560387" y="260350"/>
            <a:ext cx="8224838" cy="72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404040"/>
                </a:solidFill>
                <a:latin typeface="Trebuchet MS" pitchFamily="34" charset="0"/>
              </a:defRPr>
            </a:lvl9pPr>
          </a:lstStyle>
          <a:p>
            <a:pPr algn="ctr" eaLnBrk="1" hangingPunct="1">
              <a:spcBef>
                <a:spcPct val="0"/>
              </a:spcBef>
              <a:spcAft>
                <a:spcPct val="0"/>
              </a:spcAft>
              <a:buClrTx/>
              <a:buSzPct val="100000"/>
              <a:buFontTx/>
              <a:buNone/>
            </a:pPr>
            <a:r>
              <a:rPr lang="ru-RU" altLang="ru-RU" sz="2000" dirty="0">
                <a:solidFill>
                  <a:srgbClr val="7030A0"/>
                </a:solidFill>
                <a:latin typeface="Times New Roman" pitchFamily="16" charset="0"/>
                <a:cs typeface="Times New Roman" pitchFamily="16" charset="0"/>
              </a:rPr>
              <a:t/>
            </a:r>
            <a:br>
              <a:rPr lang="ru-RU" altLang="ru-RU" sz="2000" dirty="0">
                <a:solidFill>
                  <a:srgbClr val="7030A0"/>
                </a:solidFill>
                <a:latin typeface="Times New Roman" pitchFamily="16" charset="0"/>
                <a:cs typeface="Times New Roman" pitchFamily="16" charset="0"/>
              </a:rPr>
            </a:br>
            <a:r>
              <a:rPr lang="ru-RU" altLang="ru-RU" sz="2000" dirty="0">
                <a:solidFill>
                  <a:srgbClr val="7030A0"/>
                </a:solidFill>
                <a:latin typeface="Times New Roman" pitchFamily="16" charset="0"/>
                <a:cs typeface="Times New Roman" pitchFamily="16" charset="0"/>
              </a:rPr>
              <a:t/>
            </a:r>
            <a:br>
              <a:rPr lang="ru-RU" altLang="ru-RU" sz="2000" dirty="0">
                <a:solidFill>
                  <a:srgbClr val="7030A0"/>
                </a:solidFill>
                <a:latin typeface="Times New Roman" pitchFamily="16" charset="0"/>
                <a:cs typeface="Times New Roman" pitchFamily="16" charset="0"/>
              </a:rPr>
            </a:br>
            <a:endParaRPr lang="ru-RU" altLang="ru-RU" sz="2000" dirty="0">
              <a:solidFill>
                <a:srgbClr val="7030A0"/>
              </a:solidFill>
              <a:latin typeface="Times New Roman" pitchFamily="16" charset="0"/>
              <a:cs typeface="Times New Roman" pitchFamily="16" charset="0"/>
            </a:endParaRPr>
          </a:p>
        </p:txBody>
      </p:sp>
      <p:sp>
        <p:nvSpPr>
          <p:cNvPr id="80899" name="Text Box 2"/>
          <p:cNvSpPr txBox="1">
            <a:spLocks noChangeArrowheads="1"/>
          </p:cNvSpPr>
          <p:nvPr/>
        </p:nvSpPr>
        <p:spPr bwMode="auto">
          <a:xfrm>
            <a:off x="0" y="692696"/>
            <a:ext cx="8785225" cy="473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39725"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200">
                <a:solidFill>
                  <a:srgbClr val="404040"/>
                </a:solidFill>
                <a:latin typeface="Trebuchet MS" pitchFamily="34" charset="0"/>
              </a:defRPr>
            </a:lvl1pPr>
            <a:lvl2pPr marL="547688"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rgbClr val="404040"/>
                </a:solidFill>
                <a:latin typeface="Trebuchet MS" pitchFamily="34" charset="0"/>
              </a:defRPr>
            </a:lvl2pPr>
            <a:lvl3pPr marL="822325"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404040"/>
                </a:solidFill>
                <a:latin typeface="Trebuchet MS" pitchFamily="34" charset="0"/>
              </a:defRPr>
            </a:lvl3pPr>
            <a:lvl4pPr marL="10969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600">
                <a:solidFill>
                  <a:srgbClr val="404040"/>
                </a:solidFill>
                <a:latin typeface="Trebuchet MS" pitchFamily="34" charset="0"/>
              </a:defRPr>
            </a:lvl4pPr>
            <a:lvl5pPr marL="1389063" indent="-182563" eaLnBrk="0"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5pPr>
            <a:lvl6pPr marL="18462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6pPr>
            <a:lvl7pPr marL="23034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7pPr>
            <a:lvl8pPr marL="27606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8pPr>
            <a:lvl9pPr marL="3217863" indent="-182563" defTabSz="449263" eaLnBrk="0" fontAlgn="base" hangingPunct="0">
              <a:spcBef>
                <a:spcPct val="20000"/>
              </a:spcBef>
              <a:spcAft>
                <a:spcPts val="300"/>
              </a:spcAft>
              <a:buClr>
                <a:srgbClr val="C3260C"/>
              </a:buClr>
              <a:buSzPct val="130000"/>
              <a:buFont typeface="Georgia" pitchFamily="18"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1400">
                <a:solidFill>
                  <a:srgbClr val="404040"/>
                </a:solidFill>
                <a:latin typeface="Trebuchet MS" pitchFamily="34" charset="0"/>
              </a:defRPr>
            </a:lvl9pPr>
          </a:lstStyle>
          <a:p>
            <a:pPr algn="ctr">
              <a:buFont typeface="Wingdings" pitchFamily="2" charset="2"/>
              <a:buNone/>
              <a:defRPr/>
            </a:pPr>
            <a:r>
              <a:rPr lang="ru-RU" sz="1800" dirty="0">
                <a:solidFill>
                  <a:srgbClr val="4E67C8">
                    <a:lumMod val="60000"/>
                    <a:lumOff val="40000"/>
                  </a:srgbClr>
                </a:solidFill>
              </a:rPr>
              <a:t> </a:t>
            </a:r>
            <a:r>
              <a:rPr lang="ru-RU" sz="1800" dirty="0">
                <a:solidFill>
                  <a:prstClr val="black"/>
                </a:solidFill>
                <a:latin typeface="Times New Roman" pitchFamily="18" charset="0"/>
                <a:cs typeface="Times New Roman" pitchFamily="18" charset="0"/>
              </a:rPr>
              <a:t>Уважаемые </a:t>
            </a:r>
            <a:r>
              <a:rPr lang="ru-RU" sz="1800" dirty="0" smtClean="0">
                <a:solidFill>
                  <a:prstClr val="black"/>
                </a:solidFill>
                <a:latin typeface="Times New Roman" pitchFamily="18" charset="0"/>
                <a:cs typeface="Times New Roman" pitchFamily="18" charset="0"/>
              </a:rPr>
              <a:t>жители </a:t>
            </a:r>
          </a:p>
          <a:p>
            <a:pPr>
              <a:buFont typeface="Wingdings" pitchFamily="2" charset="2"/>
              <a:buNone/>
              <a:defRPr/>
            </a:pPr>
            <a:r>
              <a:rPr lang="ru-RU" sz="1800" dirty="0">
                <a:solidFill>
                  <a:prstClr val="black"/>
                </a:solidFill>
                <a:latin typeface="Times New Roman" pitchFamily="18" charset="0"/>
                <a:cs typeface="Times New Roman" pitchFamily="18" charset="0"/>
              </a:rPr>
              <a:t>                              </a:t>
            </a:r>
            <a:r>
              <a:rPr lang="ru-RU" sz="1800" dirty="0" smtClean="0">
                <a:solidFill>
                  <a:prstClr val="black"/>
                </a:solidFill>
                <a:latin typeface="Times New Roman" pitchFamily="18" charset="0"/>
                <a:cs typeface="Times New Roman" pitchFamily="18" charset="0"/>
              </a:rPr>
              <a:t>                       </a:t>
            </a:r>
            <a:r>
              <a:rPr lang="ru-RU" sz="1800" dirty="0">
                <a:solidFill>
                  <a:prstClr val="black"/>
                </a:solidFill>
                <a:latin typeface="Times New Roman" pitchFamily="18" charset="0"/>
                <a:cs typeface="Times New Roman" pitchFamily="18" charset="0"/>
              </a:rPr>
              <a:t>Юрьев-Польского района!</a:t>
            </a:r>
          </a:p>
          <a:p>
            <a:pPr>
              <a:buFont typeface="Wingdings" pitchFamily="2" charset="2"/>
              <a:buNone/>
              <a:defRPr/>
            </a:pPr>
            <a:r>
              <a:rPr lang="ru-RU" sz="1800" dirty="0" smtClean="0">
                <a:solidFill>
                  <a:prstClr val="black"/>
                </a:solidFill>
                <a:latin typeface="Times New Roman" pitchFamily="18" charset="0"/>
                <a:cs typeface="Times New Roman" pitchFamily="18" charset="0"/>
              </a:rPr>
              <a:t>          </a:t>
            </a:r>
            <a:endParaRPr lang="ru-RU" sz="1800" dirty="0">
              <a:solidFill>
                <a:prstClr val="black"/>
              </a:solidFill>
              <a:latin typeface="Times New Roman" pitchFamily="18" charset="0"/>
              <a:cs typeface="Times New Roman" pitchFamily="18" charset="0"/>
            </a:endParaRPr>
          </a:p>
          <a:p>
            <a:pPr algn="just">
              <a:buFont typeface="Wingdings" pitchFamily="2" charset="2"/>
              <a:buNone/>
              <a:defRPr/>
            </a:pPr>
            <a:r>
              <a:rPr lang="ru-RU" sz="1800" dirty="0">
                <a:solidFill>
                  <a:prstClr val="black"/>
                </a:solidFill>
                <a:latin typeface="Times New Roman" pitchFamily="18" charset="0"/>
                <a:cs typeface="Times New Roman" pitchFamily="18" charset="0"/>
              </a:rPr>
              <a:t>		          Обращаем Ваше внимание на то что, </a:t>
            </a:r>
            <a:r>
              <a:rPr lang="ru-RU" sz="1800" u="sng" dirty="0">
                <a:solidFill>
                  <a:prstClr val="black"/>
                </a:solidFill>
                <a:latin typeface="Times New Roman" pitchFamily="18" charset="0"/>
                <a:cs typeface="Times New Roman" pitchFamily="18" charset="0"/>
              </a:rPr>
              <a:t>бюджет для </a:t>
            </a:r>
            <a:r>
              <a:rPr lang="ru-RU" sz="1800" u="sng" dirty="0" smtClean="0">
                <a:solidFill>
                  <a:prstClr val="black"/>
                </a:solidFill>
                <a:latin typeface="Times New Roman" pitchFamily="18" charset="0"/>
                <a:cs typeface="Times New Roman" pitchFamily="18" charset="0"/>
              </a:rPr>
              <a:t>граждан </a:t>
            </a:r>
            <a:r>
              <a:rPr lang="ru-RU" sz="1800" dirty="0" smtClean="0">
                <a:solidFill>
                  <a:schemeClr val="tx1"/>
                </a:solidFill>
                <a:latin typeface="Times New Roman" pitchFamily="18" charset="0"/>
                <a:cs typeface="Times New Roman" pitchFamily="18" charset="0"/>
              </a:rPr>
              <a:t>      </a:t>
            </a:r>
            <a:r>
              <a:rPr lang="ru-RU" altLang="ru-RU" sz="1800" dirty="0" smtClean="0">
                <a:solidFill>
                  <a:schemeClr val="tx1"/>
                </a:solidFill>
                <a:latin typeface="Times New Roman" pitchFamily="16" charset="0"/>
                <a:cs typeface="Times New Roman" pitchFamily="16" charset="0"/>
              </a:rPr>
              <a:t>на  2022  </a:t>
            </a:r>
            <a:r>
              <a:rPr lang="ru-RU" altLang="ru-RU" sz="1800" dirty="0">
                <a:solidFill>
                  <a:schemeClr val="tx1"/>
                </a:solidFill>
                <a:latin typeface="Times New Roman" pitchFamily="16" charset="0"/>
                <a:cs typeface="Times New Roman" pitchFamily="16" charset="0"/>
              </a:rPr>
              <a:t>год и на плановый период </a:t>
            </a:r>
            <a:r>
              <a:rPr lang="ru-RU" altLang="ru-RU" sz="1800" dirty="0" smtClean="0">
                <a:solidFill>
                  <a:schemeClr val="tx1"/>
                </a:solidFill>
                <a:latin typeface="Times New Roman" pitchFamily="16" charset="0"/>
                <a:cs typeface="Times New Roman" pitchFamily="16" charset="0"/>
              </a:rPr>
              <a:t>2023 </a:t>
            </a:r>
            <a:r>
              <a:rPr lang="ru-RU" altLang="ru-RU" sz="1800" dirty="0">
                <a:solidFill>
                  <a:schemeClr val="tx1"/>
                </a:solidFill>
                <a:latin typeface="Times New Roman" pitchFamily="16" charset="0"/>
                <a:cs typeface="Times New Roman" pitchFamily="16" charset="0"/>
              </a:rPr>
              <a:t>и </a:t>
            </a:r>
            <a:r>
              <a:rPr lang="ru-RU" altLang="ru-RU" sz="1800" dirty="0" smtClean="0">
                <a:solidFill>
                  <a:schemeClr val="tx1"/>
                </a:solidFill>
                <a:latin typeface="Times New Roman" pitchFamily="16" charset="0"/>
                <a:cs typeface="Times New Roman" pitchFamily="16" charset="0"/>
              </a:rPr>
              <a:t>2024 </a:t>
            </a:r>
            <a:r>
              <a:rPr lang="ru-RU" altLang="ru-RU" sz="1800" dirty="0">
                <a:solidFill>
                  <a:schemeClr val="tx1"/>
                </a:solidFill>
                <a:latin typeface="Times New Roman" pitchFamily="16" charset="0"/>
                <a:cs typeface="Times New Roman" pitchFamily="16" charset="0"/>
              </a:rPr>
              <a:t>годов </a:t>
            </a:r>
            <a:r>
              <a:rPr lang="ru-RU" sz="1800" dirty="0" smtClean="0">
                <a:solidFill>
                  <a:schemeClr val="tx1"/>
                </a:solidFill>
                <a:latin typeface="Times New Roman" pitchFamily="18" charset="0"/>
                <a:cs typeface="Times New Roman" pitchFamily="18" charset="0"/>
              </a:rPr>
              <a:t>составлен </a:t>
            </a:r>
            <a:r>
              <a:rPr lang="ru-RU" sz="1800" dirty="0">
                <a:solidFill>
                  <a:schemeClr val="tx1"/>
                </a:solidFill>
                <a:latin typeface="Times New Roman" pitchFamily="18" charset="0"/>
                <a:cs typeface="Times New Roman" pitchFamily="18" charset="0"/>
              </a:rPr>
              <a:t>по решению Совета народных депутатов муниципального образования Юрьев-Польский </a:t>
            </a:r>
            <a:r>
              <a:rPr lang="ru-RU" sz="1800" dirty="0">
                <a:solidFill>
                  <a:prstClr val="black"/>
                </a:solidFill>
                <a:latin typeface="Times New Roman" pitchFamily="18" charset="0"/>
                <a:cs typeface="Times New Roman" pitchFamily="18" charset="0"/>
              </a:rPr>
              <a:t>район от </a:t>
            </a:r>
            <a:r>
              <a:rPr lang="ru-RU" sz="1800" dirty="0" smtClean="0">
                <a:solidFill>
                  <a:prstClr val="black"/>
                </a:solidFill>
                <a:latin typeface="Times New Roman" pitchFamily="18" charset="0"/>
                <a:cs typeface="Times New Roman" pitchFamily="18" charset="0"/>
              </a:rPr>
              <a:t>15.12.2021 </a:t>
            </a:r>
            <a:r>
              <a:rPr lang="ru-RU" sz="1800" dirty="0">
                <a:solidFill>
                  <a:prstClr val="black"/>
                </a:solidFill>
                <a:latin typeface="Times New Roman" pitchFamily="18" charset="0"/>
                <a:cs typeface="Times New Roman" pitchFamily="18" charset="0"/>
              </a:rPr>
              <a:t>года </a:t>
            </a:r>
            <a:r>
              <a:rPr lang="ru-RU" sz="1800" dirty="0" smtClean="0">
                <a:solidFill>
                  <a:prstClr val="black"/>
                </a:solidFill>
                <a:latin typeface="Times New Roman" pitchFamily="18" charset="0"/>
                <a:cs typeface="Times New Roman" pitchFamily="18" charset="0"/>
              </a:rPr>
              <a:t>№63 </a:t>
            </a:r>
            <a:r>
              <a:rPr lang="ru-RU" sz="1800" dirty="0">
                <a:solidFill>
                  <a:prstClr val="black"/>
                </a:solidFill>
                <a:latin typeface="Times New Roman" pitchFamily="18" charset="0"/>
                <a:cs typeface="Times New Roman" pitchFamily="18" charset="0"/>
              </a:rPr>
              <a:t>«О бюджете муниципального образования Юрьев-Польский район </a:t>
            </a:r>
            <a:r>
              <a:rPr lang="ru-RU" altLang="ru-RU" sz="1800" dirty="0">
                <a:solidFill>
                  <a:schemeClr val="tx1"/>
                </a:solidFill>
                <a:latin typeface="Times New Roman" pitchFamily="16" charset="0"/>
                <a:cs typeface="Times New Roman" pitchFamily="16" charset="0"/>
              </a:rPr>
              <a:t>на  </a:t>
            </a:r>
            <a:r>
              <a:rPr lang="ru-RU" altLang="ru-RU" sz="1800" dirty="0" smtClean="0">
                <a:solidFill>
                  <a:schemeClr val="tx1"/>
                </a:solidFill>
                <a:latin typeface="Times New Roman" pitchFamily="16" charset="0"/>
                <a:cs typeface="Times New Roman" pitchFamily="16" charset="0"/>
              </a:rPr>
              <a:t>2022  </a:t>
            </a:r>
            <a:r>
              <a:rPr lang="ru-RU" altLang="ru-RU" sz="1800" dirty="0">
                <a:solidFill>
                  <a:schemeClr val="tx1"/>
                </a:solidFill>
                <a:latin typeface="Times New Roman" pitchFamily="16" charset="0"/>
                <a:cs typeface="Times New Roman" pitchFamily="16" charset="0"/>
              </a:rPr>
              <a:t>год и на плановый период </a:t>
            </a:r>
            <a:r>
              <a:rPr lang="ru-RU" altLang="ru-RU" sz="1800" dirty="0" smtClean="0">
                <a:solidFill>
                  <a:schemeClr val="tx1"/>
                </a:solidFill>
                <a:latin typeface="Times New Roman" pitchFamily="16" charset="0"/>
                <a:cs typeface="Times New Roman" pitchFamily="16" charset="0"/>
              </a:rPr>
              <a:t>2023 </a:t>
            </a:r>
            <a:r>
              <a:rPr lang="ru-RU" altLang="ru-RU" sz="1800" dirty="0">
                <a:solidFill>
                  <a:schemeClr val="tx1"/>
                </a:solidFill>
                <a:latin typeface="Times New Roman" pitchFamily="16" charset="0"/>
                <a:cs typeface="Times New Roman" pitchFamily="16" charset="0"/>
              </a:rPr>
              <a:t>и </a:t>
            </a:r>
            <a:r>
              <a:rPr lang="ru-RU" altLang="ru-RU" sz="1800" dirty="0" smtClean="0">
                <a:solidFill>
                  <a:schemeClr val="tx1"/>
                </a:solidFill>
                <a:latin typeface="Times New Roman" pitchFamily="16" charset="0"/>
                <a:cs typeface="Times New Roman" pitchFamily="16" charset="0"/>
              </a:rPr>
              <a:t>2024 годов</a:t>
            </a:r>
            <a:r>
              <a:rPr lang="ru-RU" sz="1800" dirty="0" smtClean="0">
                <a:solidFill>
                  <a:prstClr val="black"/>
                </a:solidFill>
                <a:latin typeface="Times New Roman" pitchFamily="18" charset="0"/>
                <a:cs typeface="Times New Roman" pitchFamily="18" charset="0"/>
              </a:rPr>
              <a:t>» </a:t>
            </a:r>
            <a:r>
              <a:rPr lang="ru-RU" sz="1800" dirty="0">
                <a:solidFill>
                  <a:prstClr val="black"/>
                </a:solidFill>
                <a:latin typeface="Times New Roman" pitchFamily="18" charset="0"/>
                <a:cs typeface="Times New Roman" pitchFamily="18" charset="0"/>
              </a:rPr>
              <a:t>и носит ознакомительный и осведомительный характер.</a:t>
            </a:r>
          </a:p>
          <a:p>
            <a:pPr algn="just">
              <a:buFont typeface="Wingdings" pitchFamily="2" charset="2"/>
              <a:buNone/>
              <a:defRPr/>
            </a:pPr>
            <a:r>
              <a:rPr lang="ru-RU" sz="1800" dirty="0">
                <a:solidFill>
                  <a:prstClr val="black"/>
                </a:solidFill>
                <a:latin typeface="Times New Roman" pitchFamily="18" charset="0"/>
                <a:cs typeface="Times New Roman" pitchFamily="18" charset="0"/>
              </a:rPr>
              <a:t>               С утвержденным решением Совета народных депутатов муниципального образования Юрьев-Польский район «О бюджете муниципального образования Юрьев-Польский район </a:t>
            </a:r>
            <a:r>
              <a:rPr lang="ru-RU" altLang="ru-RU" sz="1800" dirty="0">
                <a:solidFill>
                  <a:schemeClr val="tx1"/>
                </a:solidFill>
                <a:latin typeface="Times New Roman" pitchFamily="16" charset="0"/>
                <a:cs typeface="Times New Roman" pitchFamily="16" charset="0"/>
              </a:rPr>
              <a:t>на  </a:t>
            </a:r>
            <a:r>
              <a:rPr lang="ru-RU" altLang="ru-RU" sz="1800" dirty="0" smtClean="0">
                <a:solidFill>
                  <a:schemeClr val="tx1"/>
                </a:solidFill>
                <a:latin typeface="Times New Roman" pitchFamily="16" charset="0"/>
                <a:cs typeface="Times New Roman" pitchFamily="16" charset="0"/>
              </a:rPr>
              <a:t>2022  </a:t>
            </a:r>
            <a:r>
              <a:rPr lang="ru-RU" altLang="ru-RU" sz="1800" dirty="0">
                <a:solidFill>
                  <a:schemeClr val="tx1"/>
                </a:solidFill>
                <a:latin typeface="Times New Roman" pitchFamily="16" charset="0"/>
                <a:cs typeface="Times New Roman" pitchFamily="16" charset="0"/>
              </a:rPr>
              <a:t>год и на плановый период </a:t>
            </a:r>
            <a:r>
              <a:rPr lang="ru-RU" altLang="ru-RU" sz="1800" dirty="0" smtClean="0">
                <a:solidFill>
                  <a:schemeClr val="tx1"/>
                </a:solidFill>
                <a:latin typeface="Times New Roman" pitchFamily="16" charset="0"/>
                <a:cs typeface="Times New Roman" pitchFamily="16" charset="0"/>
              </a:rPr>
              <a:t>2023 </a:t>
            </a:r>
            <a:r>
              <a:rPr lang="ru-RU" altLang="ru-RU" sz="1800" dirty="0">
                <a:solidFill>
                  <a:schemeClr val="tx1"/>
                </a:solidFill>
                <a:latin typeface="Times New Roman" pitchFamily="16" charset="0"/>
                <a:cs typeface="Times New Roman" pitchFamily="16" charset="0"/>
              </a:rPr>
              <a:t>и </a:t>
            </a:r>
            <a:r>
              <a:rPr lang="ru-RU" altLang="ru-RU" sz="1800" dirty="0" smtClean="0">
                <a:solidFill>
                  <a:schemeClr val="tx1"/>
                </a:solidFill>
                <a:latin typeface="Times New Roman" pitchFamily="16" charset="0"/>
                <a:cs typeface="Times New Roman" pitchFamily="16" charset="0"/>
              </a:rPr>
              <a:t>2024 </a:t>
            </a:r>
            <a:r>
              <a:rPr lang="ru-RU" altLang="ru-RU" sz="1800" dirty="0">
                <a:solidFill>
                  <a:schemeClr val="tx1"/>
                </a:solidFill>
                <a:latin typeface="Times New Roman" pitchFamily="16" charset="0"/>
                <a:cs typeface="Times New Roman" pitchFamily="16" charset="0"/>
              </a:rPr>
              <a:t>годов </a:t>
            </a:r>
            <a:r>
              <a:rPr lang="ru-RU" sz="1800" dirty="0" smtClean="0">
                <a:solidFill>
                  <a:prstClr val="black"/>
                </a:solidFill>
                <a:latin typeface="Times New Roman" pitchFamily="18" charset="0"/>
                <a:cs typeface="Times New Roman" pitchFamily="18" charset="0"/>
              </a:rPr>
              <a:t> </a:t>
            </a:r>
            <a:r>
              <a:rPr lang="ru-RU" sz="1800" dirty="0">
                <a:solidFill>
                  <a:prstClr val="black"/>
                </a:solidFill>
                <a:latin typeface="Times New Roman" pitchFamily="18" charset="0"/>
                <a:cs typeface="Times New Roman" pitchFamily="18" charset="0"/>
              </a:rPr>
              <a:t>можно ознакомится на официальном сайте муниципального образования Юрьев-Польский район в разделе «Финансовое управление»</a:t>
            </a:r>
            <a:endParaRPr lang="ru-RU" altLang="ru-RU" sz="1800" dirty="0">
              <a:solidFill>
                <a:srgbClr val="073E87"/>
              </a:solidFill>
              <a:latin typeface="Times New Roman" pitchFamily="16" charset="0"/>
              <a:cs typeface="Times New Roman" pitchFamily="16" charset="0"/>
            </a:endParaRPr>
          </a:p>
        </p:txBody>
      </p:sp>
      <p:pic>
        <p:nvPicPr>
          <p:cNvPr id="8090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98525" y="5286375"/>
            <a:ext cx="2232025"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 name="Picture 2" descr="H:\Фомина\Герб ЮП район (ходовой).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44408" y="160244"/>
            <a:ext cx="764404" cy="9540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89566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468313" y="0"/>
            <a:ext cx="8218487" cy="404813"/>
          </a:xfrm>
          <a:prstGeom prst="rect">
            <a:avLst/>
          </a:prstGeom>
          <a:no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a:solidFill>
                  <a:srgbClr val="000000"/>
                </a:solidFill>
                <a:latin typeface="Candara" pitchFamily="34" charset="0"/>
              </a:rPr>
              <a:t>Список источников и литературы</a:t>
            </a:r>
          </a:p>
        </p:txBody>
      </p:sp>
      <p:sp>
        <p:nvSpPr>
          <p:cNvPr id="98307" name="Rectangle 2"/>
          <p:cNvSpPr>
            <a:spLocks noChangeArrowheads="1"/>
          </p:cNvSpPr>
          <p:nvPr/>
        </p:nvSpPr>
        <p:spPr bwMode="auto">
          <a:xfrm>
            <a:off x="179387" y="515622"/>
            <a:ext cx="8964613" cy="6342378"/>
          </a:xfrm>
          <a:prstGeom prst="rect">
            <a:avLst/>
          </a:prstGeom>
          <a:noFill/>
          <a:ln w="9525">
            <a:noFill/>
            <a:round/>
            <a:headEnd/>
            <a:tailEnd/>
          </a:ln>
        </p:spPr>
        <p:txBody>
          <a:bodyPr lIns="90000" tIns="46800" rIns="90000" bIns="46800">
            <a:spAutoFit/>
          </a:bodyPr>
          <a:lstStyle/>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1.Конституция Российской Федерации (принята всенародным голосованием 12.12.1993 с изменениями одобренными в ходе общероссийского голосования 01.07.2020 года). Собрание законодательства РФ. 2009. № 4. - ст. 445.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2.Бюджетный кодекс Российской Федерации от 31.07.1998 № 145-ФЗ. Собрание законодательства РФ. 1998. № 31. - ст. 3823.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3.Налоговый кодекс Российской Федерации (часть первая) от 31.07.1998 № 146-ФЗ. Собрание законодательства РФ. 1998. № 31. - ст. 3824.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4.Налоговый кодекс Российской Федерации (часть вторая) от 05.08.2000 № 117-ФЗ. Собрание законодательства РФ. 2000. № 32. - ст. 3340.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5.Федеральный Закон от 06.10.2003 № 131-ФЗ «Об общих принципах организации местного самоуправления в Российской Федерации». Собрание законодательства РФ. 2003. № 40. - ст. 3822.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6.Приказ Министерства финансов Российской Федерации от 22 сентября 2015 г. № 145н «Об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7.Закон Владимирской области от 10.10.2005 № 139-ОЗ «О межбюджетных отношениях во Владимирской области». Владимирские ведомости. 2005. № 316-319, 327-334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8.Решение Совета народных депутатов Юрьев-Польский район от 31.08.2005 №85 «Об утверждении Положения о бюджетном процессе в муниципальном образовании Юрьев-Польский  район»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9.Постановление администрации Юрьев-Польский район Владимирской области от 19.12.2016 № 1454 «Об утверждении Положения о составлении и публикации документа (информационного ресурса) «Бюджет для граждан». </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10. Постановление администрации муниципального образования Юрьев-Польский район от 14.05.2020 №416 «О порядке составления проекта бюджета муниципального образования Юрьев-Польский район на очередной финансовый год и на плановый период»</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rgbClr val="000000"/>
                </a:solidFill>
                <a:latin typeface="Times New Roman" pitchFamily="18" charset="0"/>
                <a:cs typeface="Times New Roman" pitchFamily="18" charset="0"/>
              </a:rPr>
              <a:t>11.Постановление администрации муниципального образования Юрьев-Польский район от 18.03.2020 № 282 «Об утверждении методики прогнозирования поступлений доходов в бюджет муниципального образования Юрьев-Польский район».</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a:solidFill>
                  <a:schemeClr val="tx1"/>
                </a:solidFill>
                <a:latin typeface="Times New Roman" pitchFamily="18" charset="0"/>
                <a:cs typeface="Times New Roman" pitchFamily="18" charset="0"/>
              </a:rPr>
              <a:t>12.Посланиие Президента Российской Федерации Федеральному Собранию от 21 апреля 2021 года.</a:t>
            </a:r>
          </a:p>
          <a:p>
            <a:pPr algn="jus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1400" dirty="0">
              <a:solidFill>
                <a:srgbClr val="0A1703"/>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0" y="-171450"/>
            <a:ext cx="9144000" cy="7416800"/>
          </a:xfrm>
          <a:prstGeom prst="rect">
            <a:avLst/>
          </a:prstGeom>
          <a:noFill/>
          <a:ln w="9525">
            <a:noFill/>
            <a:round/>
            <a:headEnd/>
            <a:tailEnd/>
          </a:ln>
        </p:spPr>
        <p:txBody>
          <a:bodyPr lIns="90000" tIns="46800" rIns="90000" bIns="46800"/>
          <a:lstStyle/>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rgbClr val="000000"/>
              </a:solidFill>
              <a:latin typeface="Candara" pitchFamily="34" charset="0"/>
            </a:endParaRP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rgbClr val="000000"/>
              </a:solidFill>
              <a:latin typeface="Candara" pitchFamily="34" charset="0"/>
            </a:endParaRP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smtClean="0">
              <a:solidFill>
                <a:srgbClr val="000000"/>
              </a:solidFill>
              <a:latin typeface="Times New Roman" pitchFamily="18" charset="0"/>
              <a:cs typeface="Times New Roman" pitchFamily="18" charset="0"/>
            </a:endParaRP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smtClean="0">
              <a:solidFill>
                <a:srgbClr val="000000"/>
              </a:solidFill>
              <a:latin typeface="Times New Roman" pitchFamily="18" charset="0"/>
              <a:cs typeface="Times New Roman" pitchFamily="18" charset="0"/>
            </a:endParaRP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smtClean="0">
                <a:solidFill>
                  <a:srgbClr val="000000"/>
                </a:solidFill>
                <a:latin typeface="Times New Roman" pitchFamily="18" charset="0"/>
                <a:cs typeface="Times New Roman" pitchFamily="18" charset="0"/>
              </a:rPr>
              <a:t>14</a:t>
            </a:r>
            <a:r>
              <a:rPr lang="ru-RU" altLang="ru-RU" sz="1400" dirty="0">
                <a:solidFill>
                  <a:srgbClr val="000000"/>
                </a:solidFill>
                <a:latin typeface="Times New Roman" pitchFamily="18" charset="0"/>
                <a:cs typeface="Times New Roman" pitchFamily="18" charset="0"/>
              </a:rPr>
              <a:t>. </a:t>
            </a:r>
            <a:r>
              <a:rPr lang="ru-RU" altLang="ru-RU" sz="1400" dirty="0">
                <a:solidFill>
                  <a:schemeClr val="tx1"/>
                </a:solidFill>
                <a:latin typeface="Times New Roman" pitchFamily="18" charset="0"/>
                <a:cs typeface="Times New Roman" pitchFamily="18" charset="0"/>
              </a:rPr>
              <a:t>Решение Совета народных депутатов муниципального образования Юрьев-Польский район от 29.02.2012 №6 «Об утверждении положения о публичных слушаниях в муниципальном образовании Юрьев-Польский район».</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15. Постановление администрации муниципального образования Юрьев-Польский район  от 09.07.2021 № 860 «Об утверждении исходных данных для составления проекта  бюджета муниципального образования Юрьев-Польский район на 2022 год и на плановый период 2023 и 2024 годов».</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16.Постановление администрации муниципального образования Юрьев-Польский район  от 07.08.2020 № 753 «Об утверждении муниципальной программы «Комплексные меры противодействия злоупотреблению наркотиками и их незаконному обороту на территории муниципального образования Юрьев-Польский на 2021-2023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17.Постановление администрации муниципального образования Юрьев-Польский район  от 17.10.2016 № 1206 «Об утверждении муниципальной программы «Развитие сети автомобильных дорог общего пользования местного значения муниципального образования Юрьев-Польский район».</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18.Постановление администрации муниципального образования Юрьев-Польский район от 23.06.2020 № 534 Об утверждении муниципальной программы «Развитие физической культуры и спорта на территории муниципального образования Юрьев-Польский район на 2021-2024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19.Постановление администрации муниципального образования Юрьев-Польский район  от 30.08.2019 № 1174 Об утверждении муниципальной программы «Развитие информатизации администрации МО Юрьев-Польский район на 2020-2022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20.Постановление администрации муниципального образования Юрьев-Польский район  от 07.08.2020 № 752 Об утверждении муниципальной программы «Обеспечение общественного порядка и профилактики правонарушений на территории муниципального образования Юрьев-Польский район на 2021-2023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21.Постановление администрации муниципального образования Юрьев-Польский район  от 30.08.2019 № 1168 Об утверждении муниципальной программы  «Содействие развитию малого и среднего предпринимательства в муниципальном образовании Юрьев-Польский район на 2020-2022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22.Постановление администрации муниципального образования Юрьев-Польский район  от 05.08.2020  № 739 Об утверждении муниципальной программы «Развитие системы гражданской обороны, безопасности на водных объектах, защиты населения от чрезвычайных ситуаций и снижения рисков их возникновения на территории муниципального образования Юрьев-Польский район на 2021-2024 годы».</a:t>
            </a:r>
          </a:p>
          <a:p>
            <a:pPr marL="273050" indent="-265113" algn="just">
              <a:lnSpc>
                <a:spcPct val="80000"/>
              </a:lnSpc>
              <a:spcBef>
                <a:spcPts val="3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r>
              <a:rPr lang="ru-RU" altLang="ru-RU" sz="1400" dirty="0">
                <a:solidFill>
                  <a:schemeClr val="tx1"/>
                </a:solidFill>
                <a:latin typeface="Times New Roman" pitchFamily="18" charset="0"/>
                <a:cs typeface="Times New Roman" pitchFamily="18" charset="0"/>
              </a:rPr>
              <a:t>23.Постановление администрации муниципального образования Юрьев-Польский район  от 04.08.2020 № 730 Об утверждении муниципальной программы «Развитие агропромышленного комплекса муниципального образования Юрьев-Польский район».</a:t>
            </a:r>
          </a:p>
          <a:p>
            <a:pPr marL="273050" indent="-265113">
              <a:lnSpc>
                <a:spcPct val="80000"/>
              </a:lnSpc>
              <a:spcBef>
                <a:spcPts val="25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1400" dirty="0">
              <a:solidFill>
                <a:schemeClr val="tx1"/>
              </a:solidFill>
              <a:latin typeface="Candara" pitchFamily="34" charset="0"/>
            </a:endParaRPr>
          </a:p>
          <a:p>
            <a:pPr marL="273050" indent="-265113">
              <a:lnSpc>
                <a:spcPct val="80000"/>
              </a:lnSpc>
              <a:spcBef>
                <a:spcPts val="2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800" dirty="0">
              <a:solidFill>
                <a:schemeClr val="tx1"/>
              </a:solidFill>
              <a:latin typeface="Candara" pitchFamily="34" charset="0"/>
            </a:endParaRPr>
          </a:p>
          <a:p>
            <a:pPr marL="273050" indent="-265113">
              <a:lnSpc>
                <a:spcPct val="80000"/>
              </a:lnSpc>
              <a:spcBef>
                <a:spcPts val="200"/>
              </a:spcBef>
              <a:buSzPct val="1000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pPr>
            <a:endParaRPr lang="ru-RU" altLang="ru-RU" sz="800" dirty="0">
              <a:solidFill>
                <a:schemeClr val="tx1"/>
              </a:solidFill>
              <a:latin typeface="Candara" pitchFamily="34" charset="0"/>
            </a:endParaRPr>
          </a:p>
        </p:txBody>
      </p:sp>
      <p:sp>
        <p:nvSpPr>
          <p:cNvPr id="3" name="Прямоугольник 2"/>
          <p:cNvSpPr/>
          <p:nvPr/>
        </p:nvSpPr>
        <p:spPr>
          <a:xfrm>
            <a:off x="0" y="0"/>
            <a:ext cx="9144000" cy="738664"/>
          </a:xfrm>
          <a:prstGeom prst="rect">
            <a:avLst/>
          </a:prstGeom>
        </p:spPr>
        <p:txBody>
          <a:bodyPr wrap="square">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smtClean="0">
                <a:solidFill>
                  <a:schemeClr val="tx1"/>
                </a:solidFill>
                <a:latin typeface="Times New Roman" pitchFamily="18" charset="0"/>
                <a:cs typeface="Times New Roman" pitchFamily="18" charset="0"/>
              </a:rPr>
              <a:t>13.  Постановление администрации муниципального образования Юрьев-Польский район  от 21.07.2020 № 630 «Об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smtClean="0">
                <a:solidFill>
                  <a:schemeClr val="tx1"/>
                </a:solidFill>
                <a:latin typeface="Times New Roman" pitchFamily="18" charset="0"/>
                <a:cs typeface="Times New Roman" pitchFamily="18" charset="0"/>
              </a:rPr>
              <a:t>       утверждении муниципальной программы «Экологическая безопасность территории муниципального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1400" dirty="0" smtClean="0">
                <a:solidFill>
                  <a:schemeClr val="tx1"/>
                </a:solidFill>
                <a:latin typeface="Times New Roman" pitchFamily="18" charset="0"/>
                <a:cs typeface="Times New Roman" pitchFamily="18" charset="0"/>
              </a:rPr>
              <a:t>       образования Юрьев-Польский район на 2021-2024 годы».</a:t>
            </a:r>
            <a:endParaRPr lang="ru-RU" altLang="ru-RU" sz="1400" dirty="0">
              <a:solidFill>
                <a:schemeClr val="tx1"/>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Воздушный поток">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25280</TotalTime>
  <Words>12690</Words>
  <Application>Microsoft Office PowerPoint</Application>
  <PresentationFormat>Экран (4:3)</PresentationFormat>
  <Paragraphs>2017</Paragraphs>
  <Slides>101</Slides>
  <Notes>51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101</vt:i4>
      </vt:variant>
    </vt:vector>
  </HeadingPairs>
  <TitlesOfParts>
    <vt:vector size="103" baseType="lpstr">
      <vt:lpstr>Воздушный поток</vt:lpstr>
      <vt:lpstr>Лист Microsoft Office Excel 97-2003</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dc:title>
  <dc:creator>Bydjet-01</dc:creator>
  <cp:lastModifiedBy>Bydjet-01</cp:lastModifiedBy>
  <cp:revision>1321</cp:revision>
  <cp:lastPrinted>2020-12-09T12:37:59Z</cp:lastPrinted>
  <dcterms:created xsi:type="dcterms:W3CDTF">2016-10-19T08:58:54Z</dcterms:created>
  <dcterms:modified xsi:type="dcterms:W3CDTF">2021-12-28T08:42:16Z</dcterms:modified>
</cp:coreProperties>
</file>