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2" r:id="rId1"/>
    <p:sldMasterId id="2147483824" r:id="rId2"/>
    <p:sldMasterId id="2147483836" r:id="rId3"/>
    <p:sldMasterId id="2147483848" r:id="rId4"/>
    <p:sldMasterId id="2147483860" r:id="rId5"/>
    <p:sldMasterId id="2147483872" r:id="rId6"/>
    <p:sldMasterId id="2147483884" r:id="rId7"/>
    <p:sldMasterId id="2147483896" r:id="rId8"/>
    <p:sldMasterId id="2147483908" r:id="rId9"/>
  </p:sldMasterIdLst>
  <p:notesMasterIdLst>
    <p:notesMasterId r:id="rId8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383" r:id="rId30"/>
    <p:sldId id="384" r:id="rId31"/>
    <p:sldId id="385" r:id="rId32"/>
    <p:sldId id="386" r:id="rId33"/>
    <p:sldId id="387" r:id="rId34"/>
    <p:sldId id="388" r:id="rId35"/>
    <p:sldId id="389" r:id="rId36"/>
    <p:sldId id="390" r:id="rId37"/>
    <p:sldId id="382" r:id="rId38"/>
    <p:sldId id="366" r:id="rId39"/>
    <p:sldId id="367" r:id="rId40"/>
    <p:sldId id="368" r:id="rId41"/>
    <p:sldId id="372" r:id="rId42"/>
    <p:sldId id="371" r:id="rId43"/>
    <p:sldId id="370" r:id="rId44"/>
    <p:sldId id="369" r:id="rId45"/>
    <p:sldId id="289" r:id="rId46"/>
    <p:sldId id="290" r:id="rId47"/>
    <p:sldId id="291" r:id="rId48"/>
    <p:sldId id="352" r:id="rId49"/>
    <p:sldId id="353" r:id="rId50"/>
    <p:sldId id="354" r:id="rId51"/>
    <p:sldId id="295" r:id="rId52"/>
    <p:sldId id="355" r:id="rId53"/>
    <p:sldId id="297" r:id="rId54"/>
    <p:sldId id="363" r:id="rId55"/>
    <p:sldId id="298"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4" r:id="rId70"/>
    <p:sldId id="315" r:id="rId71"/>
    <p:sldId id="316" r:id="rId72"/>
    <p:sldId id="364" r:id="rId73"/>
    <p:sldId id="317" r:id="rId74"/>
    <p:sldId id="320" r:id="rId75"/>
    <p:sldId id="321" r:id="rId76"/>
    <p:sldId id="322" r:id="rId77"/>
    <p:sldId id="324" r:id="rId78"/>
    <p:sldId id="325" r:id="rId79"/>
    <p:sldId id="326" r:id="rId80"/>
    <p:sldId id="327" r:id="rId81"/>
    <p:sldId id="328" r:id="rId82"/>
    <p:sldId id="329" r:id="rId83"/>
    <p:sldId id="330" r:id="rId84"/>
    <p:sldId id="331" r:id="rId85"/>
    <p:sldId id="332" r:id="rId86"/>
    <p:sldId id="333" r:id="rId87"/>
    <p:sldId id="334" r:id="rId88"/>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5pPr>
    <a:lvl6pPr marL="2286000" algn="l" defTabSz="914400" rtl="0" eaLnBrk="1" latinLnBrk="0" hangingPunct="1">
      <a:defRPr sz="2000" kern="1200">
        <a:solidFill>
          <a:schemeClr val="bg1"/>
        </a:solidFill>
        <a:latin typeface="Tahoma" pitchFamily="32" charset="0"/>
        <a:ea typeface="+mn-ea"/>
        <a:cs typeface="Arial Unicode MS" pitchFamily="32" charset="0"/>
      </a:defRPr>
    </a:lvl6pPr>
    <a:lvl7pPr marL="2743200" algn="l" defTabSz="914400" rtl="0" eaLnBrk="1" latinLnBrk="0" hangingPunct="1">
      <a:defRPr sz="2000" kern="1200">
        <a:solidFill>
          <a:schemeClr val="bg1"/>
        </a:solidFill>
        <a:latin typeface="Tahoma" pitchFamily="32" charset="0"/>
        <a:ea typeface="+mn-ea"/>
        <a:cs typeface="Arial Unicode MS" pitchFamily="32" charset="0"/>
      </a:defRPr>
    </a:lvl7pPr>
    <a:lvl8pPr marL="3200400" algn="l" defTabSz="914400" rtl="0" eaLnBrk="1" latinLnBrk="0" hangingPunct="1">
      <a:defRPr sz="2000" kern="1200">
        <a:solidFill>
          <a:schemeClr val="bg1"/>
        </a:solidFill>
        <a:latin typeface="Tahoma" pitchFamily="32" charset="0"/>
        <a:ea typeface="+mn-ea"/>
        <a:cs typeface="Arial Unicode MS" pitchFamily="32" charset="0"/>
      </a:defRPr>
    </a:lvl8pPr>
    <a:lvl9pPr marL="3657600" algn="l" defTabSz="914400" rtl="0" eaLnBrk="1" latinLnBrk="0" hangingPunct="1">
      <a:defRPr sz="2000" kern="1200">
        <a:solidFill>
          <a:schemeClr val="bg1"/>
        </a:solidFill>
        <a:latin typeface="Tahoma" pitchFamily="32"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67E"/>
    <a:srgbClr val="5D2466"/>
    <a:srgbClr val="C5F28E"/>
    <a:srgbClr val="CCECFF"/>
    <a:srgbClr val="FFCCFF"/>
    <a:srgbClr val="FBF1A5"/>
    <a:srgbClr val="FCB2DE"/>
    <a:srgbClr val="FFFFCC"/>
    <a:srgbClr val="99FF99"/>
    <a:srgbClr val="DCD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329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pPr>
        <a:ln w="6350"/>
        <a:scene3d>
          <a:camera prst="orthographicFront"/>
          <a:lightRig rig="threePt" dir="t"/>
        </a:scene3d>
        <a:sp3d>
          <a:bevelT w="6350"/>
        </a:sp3d>
      </c:spPr>
    </c:sideWall>
    <c:backWall>
      <c:thickness val="0"/>
      <c:spPr>
        <a:ln w="6350"/>
        <a:scene3d>
          <a:camera prst="orthographicFront"/>
          <a:lightRig rig="threePt" dir="t"/>
        </a:scene3d>
        <a:sp3d>
          <a:bevelT w="6350"/>
        </a:sp3d>
      </c:spPr>
    </c:backWall>
    <c:plotArea>
      <c:layout/>
      <c:bar3DChart>
        <c:barDir val="col"/>
        <c:grouping val="clustered"/>
        <c:varyColors val="0"/>
        <c:ser>
          <c:idx val="0"/>
          <c:order val="0"/>
          <c:tx>
            <c:strRef>
              <c:f>Лист1!$B$1</c:f>
              <c:strCache>
                <c:ptCount val="1"/>
                <c:pt idx="0">
                  <c:v>Доходы</c:v>
                </c:pt>
              </c:strCache>
            </c:strRef>
          </c:tx>
          <c:spPr>
            <a:solidFill>
              <a:schemeClr val="accent6">
                <a:lumMod val="60000"/>
                <a:lumOff val="40000"/>
              </a:schemeClr>
            </a:solidFill>
          </c:spPr>
          <c:invertIfNegative val="0"/>
          <c:dLbls>
            <c:dLbl>
              <c:idx val="0"/>
              <c:layout>
                <c:manualLayout>
                  <c:x val="-0.10405788245750471"/>
                  <c:y val="2.8912998737845156E-3"/>
                </c:manualLayout>
              </c:layout>
              <c:showLegendKey val="0"/>
              <c:showVal val="1"/>
              <c:showCatName val="0"/>
              <c:showSerName val="0"/>
              <c:showPercent val="0"/>
              <c:showBubbleSize val="0"/>
            </c:dLbl>
            <c:dLbl>
              <c:idx val="2"/>
              <c:layout>
                <c:manualLayout>
                  <c:x val="-8.4657260304410661E-2"/>
                  <c:y val="-1.156519949513806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3"/>
                <c:pt idx="2">
                  <c:v>2020 год</c:v>
                </c:pt>
              </c:strCache>
            </c:strRef>
          </c:cat>
          <c:val>
            <c:numRef>
              <c:f>Лист1!$B$2:$B$5</c:f>
              <c:numCache>
                <c:formatCode>General</c:formatCode>
                <c:ptCount val="4"/>
                <c:pt idx="2">
                  <c:v>879797.4</c:v>
                </c:pt>
              </c:numCache>
            </c:numRef>
          </c:val>
        </c:ser>
        <c:ser>
          <c:idx val="1"/>
          <c:order val="1"/>
          <c:tx>
            <c:strRef>
              <c:f>Лист1!$C$1</c:f>
              <c:strCache>
                <c:ptCount val="1"/>
                <c:pt idx="0">
                  <c:v>Расходы</c:v>
                </c:pt>
              </c:strCache>
            </c:strRef>
          </c:tx>
          <c:spPr>
            <a:solidFill>
              <a:schemeClr val="accent3">
                <a:lumMod val="75000"/>
              </a:schemeClr>
            </a:solidFill>
          </c:spPr>
          <c:invertIfNegative val="0"/>
          <c:dLbls>
            <c:dLbl>
              <c:idx val="0"/>
              <c:layout>
                <c:manualLayout>
                  <c:x val="0.10934896122653043"/>
                  <c:y val="1.1565199495138068E-2"/>
                </c:manualLayout>
              </c:layout>
              <c:showLegendKey val="0"/>
              <c:showVal val="1"/>
              <c:showCatName val="0"/>
              <c:showSerName val="0"/>
              <c:showPercent val="0"/>
              <c:showBubbleSize val="0"/>
            </c:dLbl>
            <c:dLbl>
              <c:idx val="2"/>
              <c:layout>
                <c:manualLayout>
                  <c:x val="9.1712031996444843E-2"/>
                  <c:y val="-2.89129987378451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3"/>
                <c:pt idx="2">
                  <c:v>2020 год</c:v>
                </c:pt>
              </c:strCache>
            </c:strRef>
          </c:cat>
          <c:val>
            <c:numRef>
              <c:f>Лист1!$C$2:$C$5</c:f>
              <c:numCache>
                <c:formatCode>General</c:formatCode>
                <c:ptCount val="4"/>
                <c:pt idx="2">
                  <c:v>887297.4</c:v>
                </c:pt>
              </c:numCache>
            </c:numRef>
          </c:val>
        </c:ser>
        <c:ser>
          <c:idx val="2"/>
          <c:order val="2"/>
          <c:tx>
            <c:strRef>
              <c:f>Лист1!$D$1</c:f>
              <c:strCache>
                <c:ptCount val="1"/>
                <c:pt idx="0">
                  <c:v>Дефицит</c:v>
                </c:pt>
              </c:strCache>
            </c:strRef>
          </c:tx>
          <c:spPr>
            <a:solidFill>
              <a:schemeClr val="accent4">
                <a:lumMod val="50000"/>
              </a:schemeClr>
            </a:solidFill>
          </c:spPr>
          <c:invertIfNegative val="0"/>
          <c:dLbls>
            <c:dLbl>
              <c:idx val="2"/>
              <c:layout>
                <c:manualLayout>
                  <c:x val="5.6438173536273756E-2"/>
                  <c:y val="-2.89129987378451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Лист1!$A$2:$A$5</c:f>
              <c:strCache>
                <c:ptCount val="3"/>
                <c:pt idx="2">
                  <c:v>2020 год</c:v>
                </c:pt>
              </c:strCache>
            </c:strRef>
          </c:cat>
          <c:val>
            <c:numRef>
              <c:f>Лист1!$D$2:$D$5</c:f>
              <c:numCache>
                <c:formatCode>General</c:formatCode>
                <c:ptCount val="4"/>
                <c:pt idx="2">
                  <c:v>7500</c:v>
                </c:pt>
              </c:numCache>
            </c:numRef>
          </c:val>
        </c:ser>
        <c:dLbls>
          <c:showLegendKey val="0"/>
          <c:showVal val="0"/>
          <c:showCatName val="0"/>
          <c:showSerName val="0"/>
          <c:showPercent val="0"/>
          <c:showBubbleSize val="0"/>
        </c:dLbls>
        <c:gapWidth val="150"/>
        <c:shape val="box"/>
        <c:axId val="116696192"/>
        <c:axId val="116697728"/>
        <c:axId val="0"/>
      </c:bar3DChart>
      <c:catAx>
        <c:axId val="116696192"/>
        <c:scaling>
          <c:orientation val="minMax"/>
        </c:scaling>
        <c:delete val="0"/>
        <c:axPos val="b"/>
        <c:majorTickMark val="out"/>
        <c:minorTickMark val="none"/>
        <c:tickLblPos val="nextTo"/>
        <c:crossAx val="116697728"/>
        <c:crosses val="autoZero"/>
        <c:auto val="1"/>
        <c:lblAlgn val="ctr"/>
        <c:lblOffset val="100"/>
        <c:noMultiLvlLbl val="0"/>
      </c:catAx>
      <c:valAx>
        <c:axId val="116697728"/>
        <c:scaling>
          <c:orientation val="minMax"/>
        </c:scaling>
        <c:delete val="0"/>
        <c:axPos val="l"/>
        <c:majorGridlines/>
        <c:numFmt formatCode="General" sourceLinked="1"/>
        <c:majorTickMark val="out"/>
        <c:minorTickMark val="none"/>
        <c:tickLblPos val="nextTo"/>
        <c:crossAx val="116696192"/>
        <c:crosses val="autoZero"/>
        <c:crossBetween val="between"/>
      </c:valAx>
    </c:plotArea>
    <c:legend>
      <c:legendPos val="r"/>
      <c:overlay val="0"/>
    </c:legend>
    <c:plotVisOnly val="1"/>
    <c:dispBlanksAs val="gap"/>
    <c:showDLblsOverMax val="0"/>
  </c:chart>
  <c:spPr>
    <a:noFill/>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2916666666666669E-2"/>
          <c:y val="0.19464605558731962"/>
          <c:w val="0.53066107898020509"/>
          <c:h val="0.72796196764045185"/>
        </c:manualLayout>
      </c:layout>
      <c:pie3DChart>
        <c:varyColors val="1"/>
        <c:ser>
          <c:idx val="0"/>
          <c:order val="0"/>
          <c:tx>
            <c:strRef>
              <c:f>Лист1!$B$1</c:f>
              <c:strCache>
                <c:ptCount val="1"/>
                <c:pt idx="0">
                  <c:v>Продажи</c:v>
                </c:pt>
              </c:strCache>
            </c:strRef>
          </c:tx>
          <c:spPr>
            <a:ln>
              <a:solidFill>
                <a:schemeClr val="bg2">
                  <a:lumMod val="50000"/>
                </a:schemeClr>
              </a:solidFill>
            </a:ln>
          </c:spPr>
          <c:dPt>
            <c:idx val="0"/>
            <c:bubble3D val="0"/>
            <c:explosion val="1"/>
            <c:spPr>
              <a:solidFill>
                <a:srgbClr val="99FF99"/>
              </a:solidFill>
              <a:ln>
                <a:solidFill>
                  <a:schemeClr val="accent4">
                    <a:lumMod val="40000"/>
                    <a:lumOff val="60000"/>
                  </a:schemeClr>
                </a:solidFill>
              </a:ln>
            </c:spPr>
          </c:dPt>
          <c:dLbls>
            <c:showLegendKey val="0"/>
            <c:showVal val="1"/>
            <c:showCatName val="0"/>
            <c:showSerName val="0"/>
            <c:showPercent val="0"/>
            <c:showBubbleSize val="0"/>
            <c:showLeaderLines val="1"/>
          </c:dLbls>
          <c:cat>
            <c:strRef>
              <c:f>Лист1!$A$2:$A$10</c:f>
              <c:strCache>
                <c:ptCount val="9"/>
                <c:pt idx="0">
                  <c:v>Налог на доходы физических лиц (151623 тыс.рублей)</c:v>
                </c:pt>
                <c:pt idx="1">
                  <c:v>Акцизы по подакцизным товарам (15634 тыс.рублей)</c:v>
                </c:pt>
                <c:pt idx="2">
                  <c:v>Единый налог на вмененный доход для отдельных видов деятельности (13841 тыс.рублей)</c:v>
                </c:pt>
                <c:pt idx="3">
                  <c:v>Налог, взимаемый в связи с применением упрощенной системы налогообложения (12012 тыс.рублей)</c:v>
                </c:pt>
                <c:pt idx="4">
                  <c:v>Транспортный налог (5841 тыс рублей)</c:v>
                </c:pt>
                <c:pt idx="5">
                  <c:v>Государственная пошлина (4800 тыс.рублей)</c:v>
                </c:pt>
                <c:pt idx="6">
                  <c:v>Налог, взимаемый в связи с применением патентной системы налогообложения (4716 тыс.рублей)</c:v>
                </c:pt>
                <c:pt idx="7">
                  <c:v>Единый сельскохозяйственный налог (666 тыс.рублей)</c:v>
                </c:pt>
                <c:pt idx="8">
                  <c:v>Налог на добычу полезных ископаемых (300 тыс.рублей)</c:v>
                </c:pt>
              </c:strCache>
            </c:strRef>
          </c:cat>
          <c:val>
            <c:numRef>
              <c:f>Лист1!$B$2:$B$10</c:f>
              <c:numCache>
                <c:formatCode>General</c:formatCode>
                <c:ptCount val="9"/>
                <c:pt idx="0">
                  <c:v>151623</c:v>
                </c:pt>
                <c:pt idx="1">
                  <c:v>15634</c:v>
                </c:pt>
                <c:pt idx="2">
                  <c:v>13841</c:v>
                </c:pt>
                <c:pt idx="3">
                  <c:v>12012</c:v>
                </c:pt>
                <c:pt idx="4">
                  <c:v>5841</c:v>
                </c:pt>
                <c:pt idx="5">
                  <c:v>4800</c:v>
                </c:pt>
                <c:pt idx="6">
                  <c:v>4716</c:v>
                </c:pt>
                <c:pt idx="7">
                  <c:v>666</c:v>
                </c:pt>
                <c:pt idx="8">
                  <c:v>300</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a:latin typeface="Times New Roman" panose="02020603050405020304" pitchFamily="18" charset="0"/>
                <a:cs typeface="Times New Roman" panose="02020603050405020304" pitchFamily="18" charset="0"/>
              </a:defRPr>
            </a:pPr>
            <a:endParaRPr lang="ru-RU"/>
          </a:p>
        </c:txPr>
      </c:legendEntry>
      <c:layout>
        <c:manualLayout>
          <c:xMode val="edge"/>
          <c:yMode val="edge"/>
          <c:x val="0.55229853366188442"/>
          <c:y val="0"/>
          <c:w val="0.43300168503291503"/>
          <c:h val="0.98735641839253629"/>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167185127578421E-2"/>
          <c:y val="0.15435516542876437"/>
          <c:w val="0.59542354090286231"/>
          <c:h val="0.8191481613546876"/>
        </c:manualLayout>
      </c:layout>
      <c:pie3DChart>
        <c:varyColors val="1"/>
        <c:ser>
          <c:idx val="0"/>
          <c:order val="0"/>
          <c:tx>
            <c:strRef>
              <c:f>Лист1!$B$1</c:f>
              <c:strCache>
                <c:ptCount val="1"/>
                <c:pt idx="0">
                  <c:v>Продажи</c:v>
                </c:pt>
              </c:strCache>
            </c:strRef>
          </c:tx>
          <c:explosion val="2"/>
          <c:dPt>
            <c:idx val="0"/>
            <c:bubble3D val="0"/>
            <c:spPr>
              <a:solidFill>
                <a:schemeClr val="accent4">
                  <a:lumMod val="60000"/>
                  <a:lumOff val="40000"/>
                </a:schemeClr>
              </a:solidFill>
            </c:spPr>
          </c:dPt>
          <c:dLbls>
            <c:showLegendKey val="0"/>
            <c:showVal val="1"/>
            <c:showCatName val="0"/>
            <c:showSerName val="0"/>
            <c:showPercent val="0"/>
            <c:showBubbleSize val="0"/>
            <c:showLeaderLines val="1"/>
          </c:dLbls>
          <c:cat>
            <c:strRef>
              <c:f>Лист1!$A$2:$A$7</c:f>
              <c:strCache>
                <c:ptCount val="6"/>
                <c:pt idx="0">
                  <c:v>Доходы от использования имущества, находящегося в государственной и муниципальной собственности (27293 тыс.руб.)</c:v>
                </c:pt>
                <c:pt idx="1">
                  <c:v>Платежи при пользовании природными ресурсами (857 тыс.руб.)</c:v>
                </c:pt>
                <c:pt idx="2">
                  <c:v>Доходы от оказания платных услуг (работ) и компенсации затрат государства (150 тыс.руб.)</c:v>
                </c:pt>
                <c:pt idx="3">
                  <c:v>Доходы от продажи материальных и нематериальных активов (2475 тыс.руб.)</c:v>
                </c:pt>
                <c:pt idx="4">
                  <c:v>Штрафы, санкции, возмещение ущерба (377 тыс.руб.)</c:v>
                </c:pt>
                <c:pt idx="5">
                  <c:v>Прочие неналоговые доходы (100 тыс.руб.)</c:v>
                </c:pt>
              </c:strCache>
            </c:strRef>
          </c:cat>
          <c:val>
            <c:numRef>
              <c:f>Лист1!$B$2:$B$7</c:f>
              <c:numCache>
                <c:formatCode>General</c:formatCode>
                <c:ptCount val="6"/>
                <c:pt idx="0">
                  <c:v>27293</c:v>
                </c:pt>
                <c:pt idx="1">
                  <c:v>857</c:v>
                </c:pt>
                <c:pt idx="2">
                  <c:v>150</c:v>
                </c:pt>
                <c:pt idx="3">
                  <c:v>2475</c:v>
                </c:pt>
                <c:pt idx="4">
                  <c:v>377</c:v>
                </c:pt>
                <c:pt idx="5">
                  <c:v>100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599995833796251"/>
          <c:y val="2.4087884742316538E-3"/>
          <c:w val="0.3751815770469949"/>
          <c:h val="0.99759121152576835"/>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42016543616366E-2"/>
          <c:y val="9.7826767247982283E-2"/>
          <c:w val="0.67142287220611874"/>
          <c:h val="0.81948651393232141"/>
        </c:manualLayout>
      </c:layout>
      <c:doughnutChart>
        <c:varyColors val="1"/>
        <c:ser>
          <c:idx val="0"/>
          <c:order val="0"/>
          <c:tx>
            <c:strRef>
              <c:f>Лист1!$B$1</c:f>
              <c:strCache>
                <c:ptCount val="1"/>
                <c:pt idx="0">
                  <c:v>Столбец1</c:v>
                </c:pt>
              </c:strCache>
            </c:strRef>
          </c:tx>
          <c:dLbls>
            <c:showLegendKey val="0"/>
            <c:showVal val="1"/>
            <c:showCatName val="0"/>
            <c:showSerName val="0"/>
            <c:showPercent val="0"/>
            <c:showBubbleSize val="0"/>
            <c:showLeaderLines val="1"/>
          </c:dLbls>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171537</c:v>
                </c:pt>
                <c:pt idx="1">
                  <c:v>270276</c:v>
                </c:pt>
                <c:pt idx="2">
                  <c:v>110736.3</c:v>
                </c:pt>
                <c:pt idx="3">
                  <c:v>86563.1</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011183039282898E-2"/>
          <c:y val="0.10634331970838623"/>
          <c:w val="0.52190294122694569"/>
          <c:h val="0.78952884641048571"/>
        </c:manualLayout>
      </c:layout>
      <c:pie3DChart>
        <c:varyColors val="1"/>
        <c:ser>
          <c:idx val="0"/>
          <c:order val="0"/>
          <c:tx>
            <c:strRef>
              <c:f>Лист1!$B$1</c:f>
              <c:strCache>
                <c:ptCount val="1"/>
                <c:pt idx="0">
                  <c:v>Продажи</c:v>
                </c:pt>
              </c:strCache>
            </c:strRef>
          </c:tx>
          <c:explosion val="25"/>
          <c:dPt>
            <c:idx val="6"/>
            <c:bubble3D val="0"/>
            <c:spPr>
              <a:solidFill>
                <a:srgbClr val="99FFCC"/>
              </a:solidFill>
            </c:spPr>
          </c:dPt>
          <c:dLbls>
            <c:showLegendKey val="0"/>
            <c:showVal val="1"/>
            <c:showCatName val="0"/>
            <c:showSerName val="0"/>
            <c:showPercent val="0"/>
            <c:showBubbleSize val="0"/>
            <c:showLeaderLines val="1"/>
          </c:dLbls>
          <c:cat>
            <c:strRef>
              <c:f>Лист1!$A$2:$A$13</c:f>
              <c:strCache>
                <c:ptCount val="12"/>
                <c:pt idx="0">
                  <c:v>Образование (506126,5 тыс.руб.)</c:v>
                </c:pt>
                <c:pt idx="1">
                  <c:v>Межбюджетные трансферты (35209,3 тыс.руб.)</c:v>
                </c:pt>
                <c:pt idx="2">
                  <c:v>Культура, кинематография (94579,8 тыс.руб.)</c:v>
                </c:pt>
                <c:pt idx="3">
                  <c:v>Общегосударственные расходы (56144,3 тыс.руб.)</c:v>
                </c:pt>
                <c:pt idx="4">
                  <c:v>Социальная политика (40432,7 тыс.руб.)</c:v>
                </c:pt>
                <c:pt idx="5">
                  <c:v>Национальная экономика (33501,5 тыс.руб.)</c:v>
                </c:pt>
                <c:pt idx="6">
                  <c:v>Жилищно-коммунальное хозяйство (112675,0 тыс.руб.)</c:v>
                </c:pt>
                <c:pt idx="7">
                  <c:v>Национальная безопасность и правоохранительная деятельность (4014,9 тыс.руб.)</c:v>
                </c:pt>
                <c:pt idx="8">
                  <c:v>Средства массовой информации (934,0 тыс.руб.)</c:v>
                </c:pt>
                <c:pt idx="9">
                  <c:v>Физическая культура и спорт (3430,4 тыс.руб.)</c:v>
                </c:pt>
                <c:pt idx="10">
                  <c:v>Охрана окружающей среды (95,0 тыс.руб.)</c:v>
                </c:pt>
                <c:pt idx="11">
                  <c:v>Национальная оборона (154,0 тыс.руб.)</c:v>
                </c:pt>
              </c:strCache>
            </c:strRef>
          </c:cat>
          <c:val>
            <c:numRef>
              <c:f>Лист1!$B$2:$B$13</c:f>
              <c:numCache>
                <c:formatCode>General</c:formatCode>
                <c:ptCount val="12"/>
                <c:pt idx="0">
                  <c:v>57</c:v>
                </c:pt>
                <c:pt idx="1">
                  <c:v>3.9</c:v>
                </c:pt>
                <c:pt idx="2">
                  <c:v>10.6</c:v>
                </c:pt>
                <c:pt idx="3">
                  <c:v>6.33</c:v>
                </c:pt>
                <c:pt idx="4" formatCode="0.0">
                  <c:v>4.5</c:v>
                </c:pt>
                <c:pt idx="5">
                  <c:v>3.8</c:v>
                </c:pt>
                <c:pt idx="6">
                  <c:v>12.7</c:v>
                </c:pt>
                <c:pt idx="7">
                  <c:v>0.5</c:v>
                </c:pt>
                <c:pt idx="8">
                  <c:v>0.1</c:v>
                </c:pt>
                <c:pt idx="9">
                  <c:v>0.39</c:v>
                </c:pt>
                <c:pt idx="10">
                  <c:v>0.01</c:v>
                </c:pt>
                <c:pt idx="11">
                  <c:v>0.17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341139150753792"/>
          <c:y val="0"/>
          <c:w val="0.4471600039020055"/>
          <c:h val="1"/>
        </c:manualLayout>
      </c:layout>
      <c:overlay val="0"/>
      <c:txPr>
        <a:bodyPr/>
        <a:lstStyle/>
        <a:p>
          <a:pPr>
            <a:defRPr sz="135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dirty="0" smtClean="0">
              <a:solidFill>
                <a:schemeClr val="tx1"/>
              </a:solidFill>
            </a:rPr>
            <a:t>887297,4 тыс. руб.</a:t>
          </a:r>
          <a:endParaRPr lang="ru-RU"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endParaRPr lang="ru-RU" altLang="ru-RU"/>
          </a:p>
        </p:txBody>
      </p:sp>
      <p:sp>
        <p:nvSpPr>
          <p:cNvPr id="86019" name="AutoShape 2"/>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0" name="AutoShape 3"/>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1" name="AutoShape 4"/>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2" name="AutoShape 5"/>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3" name="Text Box 6"/>
          <p:cNvSpPr txBox="1">
            <a:spLocks noChangeArrowheads="1"/>
          </p:cNvSpP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4" name="Text Box 7"/>
          <p:cNvSpPr txBox="1">
            <a:spLocks noChangeArrowheads="1"/>
          </p:cNvSpPr>
          <p:nvPr/>
        </p:nvSpPr>
        <p:spPr bwMode="auto">
          <a:xfrm>
            <a:off x="3841750" y="0"/>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5" name="Rectangle 8"/>
          <p:cNvSpPr>
            <a:spLocks noGrp="1" noRot="1" noChangeAspect="1" noChangeArrowheads="1"/>
          </p:cNvSpPr>
          <p:nvPr>
            <p:ph type="sldImg"/>
          </p:nvPr>
        </p:nvSpPr>
        <p:spPr bwMode="auto">
          <a:xfrm>
            <a:off x="909638" y="744538"/>
            <a:ext cx="4954587" cy="3714750"/>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7" name="Rectangle 9"/>
          <p:cNvSpPr>
            <a:spLocks noGrp="1" noChangeArrowheads="1"/>
          </p:cNvSpPr>
          <p:nvPr>
            <p:ph type="body"/>
          </p:nvPr>
        </p:nvSpPr>
        <p:spPr bwMode="auto">
          <a:xfrm>
            <a:off x="677863" y="4714875"/>
            <a:ext cx="5418137" cy="44592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86027" name="Text Box 10"/>
          <p:cNvSpPr txBox="1">
            <a:spLocks noChangeArrowheads="1"/>
          </p:cNvSpPr>
          <p:nvPr/>
        </p:nvSpPr>
        <p:spPr bwMode="auto">
          <a:xfrm>
            <a:off x="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059" name="Rectangle 11"/>
          <p:cNvSpPr>
            <a:spLocks noGrp="1" noChangeArrowheads="1"/>
          </p:cNvSpPr>
          <p:nvPr>
            <p:ph type="sldNum"/>
          </p:nvPr>
        </p:nvSpPr>
        <p:spPr bwMode="auto">
          <a:xfrm>
            <a:off x="3841750" y="9428163"/>
            <a:ext cx="2930525"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Tahoma" pitchFamily="32" charset="0"/>
              </a:defRPr>
            </a:lvl1pPr>
          </a:lstStyle>
          <a:p>
            <a:pPr>
              <a:defRPr/>
            </a:pPr>
            <a:fld id="{74B6385C-5652-45B0-831D-0EDB714725DE}" type="slidenum">
              <a:rPr lang="ru-RU"/>
              <a:pPr>
                <a:defRPr/>
              </a:pPr>
              <a:t>‹#›</a:t>
            </a:fld>
            <a:endParaRPr lang="ru-RU"/>
          </a:p>
        </p:txBody>
      </p:sp>
    </p:spTree>
    <p:extLst>
      <p:ext uri="{BB962C8B-B14F-4D97-AF65-F5344CB8AC3E}">
        <p14:creationId xmlns:p14="http://schemas.microsoft.com/office/powerpoint/2010/main" val="3113480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E2FCFB7-67BD-4713-8CA0-85A1CAE2C98E}" type="slidenum">
              <a:rPr lang="ru-RU" altLang="ru-RU" smtClean="0">
                <a:latin typeface="Tahoma" pitchFamily="32" charset="0"/>
              </a:rPr>
              <a:pPr eaLnBrk="1" hangingPunct="1">
                <a:spcBef>
                  <a:spcPct val="0"/>
                </a:spcBef>
              </a:pPr>
              <a:t>1</a:t>
            </a:fld>
            <a:endParaRPr lang="ru-RU" altLang="ru-RU" smtClean="0">
              <a:latin typeface="Tahoma" pitchFamily="32" charset="0"/>
            </a:endParaRPr>
          </a:p>
        </p:txBody>
      </p:sp>
      <p:sp>
        <p:nvSpPr>
          <p:cNvPr id="870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8A25567-C1B7-4D45-B178-575081FDC104}" type="slidenum">
              <a:rPr lang="ru-RU" altLang="ru-RU">
                <a:latin typeface="Tahoma" pitchFamily="32" charset="0"/>
                <a:cs typeface="Tahoma" pitchFamily="32" charset="0"/>
              </a:rPr>
              <a:pPr algn="r" eaLnBrk="1" hangingPunct="1">
                <a:spcBef>
                  <a:spcPct val="0"/>
                </a:spcBef>
                <a:buClrTx/>
                <a:buFontTx/>
                <a:buNone/>
              </a:pPr>
              <a:t>1</a:t>
            </a:fld>
            <a:endParaRPr lang="ru-RU" altLang="ru-RU">
              <a:latin typeface="Tahoma" pitchFamily="32" charset="0"/>
              <a:cs typeface="Tahoma" pitchFamily="32" charset="0"/>
            </a:endParaRPr>
          </a:p>
        </p:txBody>
      </p:sp>
      <p:sp>
        <p:nvSpPr>
          <p:cNvPr id="870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70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6F708E-F77E-4D9F-BDAD-649387E24E72}" type="slidenum">
              <a:rPr lang="ru-RU" altLang="ru-RU" smtClean="0">
                <a:latin typeface="Tahoma" pitchFamily="32" charset="0"/>
              </a:rPr>
              <a:pPr eaLnBrk="1" hangingPunct="1">
                <a:spcBef>
                  <a:spcPct val="0"/>
                </a:spcBef>
              </a:pPr>
              <a:t>10</a:t>
            </a:fld>
            <a:endParaRPr lang="ru-RU" altLang="ru-RU" smtClean="0">
              <a:latin typeface="Tahoma" pitchFamily="32" charset="0"/>
            </a:endParaRPr>
          </a:p>
        </p:txBody>
      </p:sp>
      <p:sp>
        <p:nvSpPr>
          <p:cNvPr id="9625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9626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6260F7-5193-4586-8406-4C60AA3CA951}" type="slidenum">
              <a:rPr lang="ru-RU" altLang="ru-RU" smtClean="0">
                <a:latin typeface="Tahoma" pitchFamily="32" charset="0"/>
              </a:rPr>
              <a:pPr eaLnBrk="1" hangingPunct="1">
                <a:spcBef>
                  <a:spcPct val="0"/>
                </a:spcBef>
              </a:pPr>
              <a:t>11</a:t>
            </a:fld>
            <a:endParaRPr lang="ru-RU" altLang="ru-RU" smtClean="0">
              <a:latin typeface="Tahoma" pitchFamily="32" charset="0"/>
            </a:endParaRPr>
          </a:p>
        </p:txBody>
      </p:sp>
      <p:sp>
        <p:nvSpPr>
          <p:cNvPr id="972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90D0B8D-E0A6-4B6A-A880-03180C4BB219}" type="slidenum">
              <a:rPr lang="ru-RU" altLang="ru-RU">
                <a:latin typeface="Tahoma" pitchFamily="32" charset="0"/>
                <a:cs typeface="Tahoma" pitchFamily="32" charset="0"/>
              </a:rPr>
              <a:pPr algn="r" eaLnBrk="1" hangingPunct="1">
                <a:spcBef>
                  <a:spcPct val="0"/>
                </a:spcBef>
                <a:buClrTx/>
                <a:buFontTx/>
                <a:buNone/>
              </a:pPr>
              <a:t>11</a:t>
            </a:fld>
            <a:endParaRPr lang="ru-RU" altLang="ru-RU">
              <a:latin typeface="Tahoma" pitchFamily="32" charset="0"/>
              <a:cs typeface="Tahoma" pitchFamily="32" charset="0"/>
            </a:endParaRPr>
          </a:p>
        </p:txBody>
      </p:sp>
      <p:sp>
        <p:nvSpPr>
          <p:cNvPr id="972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72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7286"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CCF9A12-DED9-44B7-BAF9-ABBD7FA589D9}" type="slidenum">
              <a:rPr lang="ru-RU" altLang="ru-RU">
                <a:latin typeface="Tahoma" pitchFamily="32" charset="0"/>
              </a:rPr>
              <a:pPr algn="r" eaLnBrk="1" hangingPunct="1">
                <a:spcBef>
                  <a:spcPct val="0"/>
                </a:spcBef>
                <a:buClrTx/>
                <a:buFontTx/>
                <a:buNone/>
              </a:pPr>
              <a:t>11</a:t>
            </a:fld>
            <a:endParaRPr lang="ru-RU" altLang="ru-RU">
              <a:latin typeface="Tahoma"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BD1986D-4D86-42C6-8E20-7230E833AAE3}" type="slidenum">
              <a:rPr lang="ru-RU" altLang="ru-RU" smtClean="0">
                <a:latin typeface="Tahoma" pitchFamily="32" charset="0"/>
              </a:rPr>
              <a:pPr eaLnBrk="1" hangingPunct="1">
                <a:spcBef>
                  <a:spcPct val="0"/>
                </a:spcBef>
              </a:pPr>
              <a:t>12</a:t>
            </a:fld>
            <a:endParaRPr lang="ru-RU" altLang="ru-RU" smtClean="0">
              <a:latin typeface="Tahoma" pitchFamily="32" charset="0"/>
            </a:endParaRPr>
          </a:p>
        </p:txBody>
      </p:sp>
      <p:sp>
        <p:nvSpPr>
          <p:cNvPr id="983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66C6F2B-0A6C-4566-94C8-FFF4441BD69B}" type="slidenum">
              <a:rPr lang="ru-RU" altLang="ru-RU">
                <a:latin typeface="Tahoma" pitchFamily="32" charset="0"/>
                <a:cs typeface="Tahoma" pitchFamily="32" charset="0"/>
              </a:rPr>
              <a:pPr algn="r" eaLnBrk="1" hangingPunct="1">
                <a:spcBef>
                  <a:spcPct val="0"/>
                </a:spcBef>
                <a:buClrTx/>
                <a:buFontTx/>
                <a:buNone/>
              </a:pPr>
              <a:t>12</a:t>
            </a:fld>
            <a:endParaRPr lang="ru-RU" altLang="ru-RU">
              <a:latin typeface="Tahoma" pitchFamily="32" charset="0"/>
              <a:cs typeface="Tahoma" pitchFamily="32" charset="0"/>
            </a:endParaRPr>
          </a:p>
        </p:txBody>
      </p:sp>
      <p:sp>
        <p:nvSpPr>
          <p:cNvPr id="983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83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C59BA6-C701-45FF-B1A3-9AA3F2E72AB6}" type="slidenum">
              <a:rPr lang="ru-RU" altLang="ru-RU" smtClean="0">
                <a:latin typeface="Tahoma" pitchFamily="32" charset="0"/>
              </a:rPr>
              <a:pPr eaLnBrk="1" hangingPunct="1">
                <a:spcBef>
                  <a:spcPct val="0"/>
                </a:spcBef>
              </a:pPr>
              <a:t>13</a:t>
            </a:fld>
            <a:endParaRPr lang="ru-RU" altLang="ru-RU" smtClean="0">
              <a:latin typeface="Tahoma" pitchFamily="32" charset="0"/>
            </a:endParaRPr>
          </a:p>
        </p:txBody>
      </p:sp>
      <p:sp>
        <p:nvSpPr>
          <p:cNvPr id="9933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74B17C4-9C06-4254-885B-8D8AAA4431FA}" type="slidenum">
              <a:rPr lang="ru-RU" altLang="ru-RU">
                <a:latin typeface="Tahoma" pitchFamily="32" charset="0"/>
                <a:cs typeface="Tahoma" pitchFamily="32" charset="0"/>
              </a:rPr>
              <a:pPr algn="r" eaLnBrk="1" hangingPunct="1">
                <a:spcBef>
                  <a:spcPct val="0"/>
                </a:spcBef>
                <a:buClrTx/>
                <a:buFontTx/>
                <a:buNone/>
              </a:pPr>
              <a:t>13</a:t>
            </a:fld>
            <a:endParaRPr lang="ru-RU" altLang="ru-RU">
              <a:latin typeface="Tahoma" pitchFamily="32" charset="0"/>
              <a:cs typeface="Tahoma" pitchFamily="32" charset="0"/>
            </a:endParaRPr>
          </a:p>
        </p:txBody>
      </p:sp>
      <p:sp>
        <p:nvSpPr>
          <p:cNvPr id="9933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933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3DFAF96-B9DB-48BB-BB23-7E036536E19D}" type="slidenum">
              <a:rPr lang="ru-RU" altLang="ru-RU" smtClean="0">
                <a:latin typeface="Tahoma" pitchFamily="32" charset="0"/>
              </a:rPr>
              <a:pPr eaLnBrk="1" hangingPunct="1">
                <a:spcBef>
                  <a:spcPct val="0"/>
                </a:spcBef>
              </a:pPr>
              <a:t>14</a:t>
            </a:fld>
            <a:endParaRPr lang="ru-RU" altLang="ru-RU" smtClean="0">
              <a:latin typeface="Tahoma" pitchFamily="32" charset="0"/>
            </a:endParaRPr>
          </a:p>
        </p:txBody>
      </p:sp>
      <p:sp>
        <p:nvSpPr>
          <p:cNvPr id="10035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3808A9C-0554-4FE2-803F-968E77564AD8}" type="slidenum">
              <a:rPr lang="ru-RU" altLang="ru-RU">
                <a:latin typeface="Tahoma" pitchFamily="32" charset="0"/>
                <a:cs typeface="Tahoma" pitchFamily="32" charset="0"/>
              </a:rPr>
              <a:pPr algn="r" eaLnBrk="1" hangingPunct="1">
                <a:spcBef>
                  <a:spcPct val="0"/>
                </a:spcBef>
                <a:buClrTx/>
                <a:buFontTx/>
                <a:buNone/>
              </a:pPr>
              <a:t>14</a:t>
            </a:fld>
            <a:endParaRPr lang="ru-RU" altLang="ru-RU">
              <a:latin typeface="Tahoma" pitchFamily="32" charset="0"/>
              <a:cs typeface="Tahoma" pitchFamily="32" charset="0"/>
            </a:endParaRPr>
          </a:p>
        </p:txBody>
      </p:sp>
      <p:sp>
        <p:nvSpPr>
          <p:cNvPr id="10035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035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73E08B-8FE0-4441-9605-808B6C694C6E}" type="slidenum">
              <a:rPr lang="ru-RU" altLang="ru-RU" smtClean="0">
                <a:latin typeface="Tahoma" pitchFamily="32" charset="0"/>
              </a:rPr>
              <a:pPr eaLnBrk="1" hangingPunct="1">
                <a:spcBef>
                  <a:spcPct val="0"/>
                </a:spcBef>
              </a:pPr>
              <a:t>15</a:t>
            </a:fld>
            <a:endParaRPr lang="ru-RU" altLang="ru-RU" smtClean="0">
              <a:latin typeface="Tahoma" pitchFamily="32" charset="0"/>
            </a:endParaRPr>
          </a:p>
        </p:txBody>
      </p:sp>
      <p:sp>
        <p:nvSpPr>
          <p:cNvPr id="1013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0C7A0D-A5CE-41C8-B52E-5F3A00D2226F}" type="slidenum">
              <a:rPr lang="ru-RU" altLang="ru-RU">
                <a:latin typeface="Tahoma" pitchFamily="32" charset="0"/>
                <a:cs typeface="Tahoma" pitchFamily="32" charset="0"/>
              </a:rPr>
              <a:pPr algn="r" eaLnBrk="1" hangingPunct="1">
                <a:spcBef>
                  <a:spcPct val="0"/>
                </a:spcBef>
                <a:buClrTx/>
                <a:buFontTx/>
                <a:buNone/>
              </a:pPr>
              <a:t>15</a:t>
            </a:fld>
            <a:endParaRPr lang="ru-RU" altLang="ru-RU">
              <a:latin typeface="Tahoma" pitchFamily="32" charset="0"/>
              <a:cs typeface="Tahoma" pitchFamily="32" charset="0"/>
            </a:endParaRPr>
          </a:p>
        </p:txBody>
      </p:sp>
      <p:sp>
        <p:nvSpPr>
          <p:cNvPr id="1013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13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84B300C-E9FA-4738-863D-75F4C6D2D093}" type="slidenum">
              <a:rPr lang="ru-RU" altLang="ru-RU" smtClean="0">
                <a:latin typeface="Tahoma" pitchFamily="32" charset="0"/>
              </a:rPr>
              <a:pPr eaLnBrk="1" hangingPunct="1">
                <a:spcBef>
                  <a:spcPct val="0"/>
                </a:spcBef>
              </a:pPr>
              <a:t>16</a:t>
            </a:fld>
            <a:endParaRPr lang="ru-RU" altLang="ru-RU" smtClean="0">
              <a:latin typeface="Tahoma" pitchFamily="32" charset="0"/>
            </a:endParaRPr>
          </a:p>
        </p:txBody>
      </p:sp>
      <p:sp>
        <p:nvSpPr>
          <p:cNvPr id="1024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FE01D57-5213-4EDA-8819-E4357DF90CC5}" type="slidenum">
              <a:rPr lang="ru-RU" altLang="ru-RU">
                <a:latin typeface="Tahoma" pitchFamily="32" charset="0"/>
                <a:cs typeface="Tahoma" pitchFamily="32" charset="0"/>
              </a:rPr>
              <a:pPr algn="r" eaLnBrk="1" hangingPunct="1">
                <a:spcBef>
                  <a:spcPct val="0"/>
                </a:spcBef>
                <a:buClrTx/>
                <a:buFontTx/>
                <a:buNone/>
              </a:pPr>
              <a:t>16</a:t>
            </a:fld>
            <a:endParaRPr lang="ru-RU" altLang="ru-RU">
              <a:latin typeface="Tahoma" pitchFamily="32" charset="0"/>
              <a:cs typeface="Tahoma" pitchFamily="32" charset="0"/>
            </a:endParaRPr>
          </a:p>
        </p:txBody>
      </p:sp>
      <p:sp>
        <p:nvSpPr>
          <p:cNvPr id="1024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24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C058E4A-8DA4-4766-9864-557AE6E92626}" type="slidenum">
              <a:rPr lang="ru-RU" altLang="ru-RU" smtClean="0">
                <a:latin typeface="Tahoma" pitchFamily="32" charset="0"/>
              </a:rPr>
              <a:pPr eaLnBrk="1" hangingPunct="1">
                <a:spcBef>
                  <a:spcPct val="0"/>
                </a:spcBef>
              </a:pPr>
              <a:t>17</a:t>
            </a:fld>
            <a:endParaRPr lang="ru-RU" altLang="ru-RU" smtClean="0">
              <a:latin typeface="Tahoma" pitchFamily="32" charset="0"/>
            </a:endParaRPr>
          </a:p>
        </p:txBody>
      </p:sp>
      <p:sp>
        <p:nvSpPr>
          <p:cNvPr id="1034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FF329A8-0B7B-4634-A01E-28703D10A539}" type="slidenum">
              <a:rPr lang="ru-RU" altLang="ru-RU">
                <a:latin typeface="Tahoma" pitchFamily="32" charset="0"/>
                <a:cs typeface="Tahoma" pitchFamily="32" charset="0"/>
              </a:rPr>
              <a:pPr algn="r" eaLnBrk="1" hangingPunct="1">
                <a:spcBef>
                  <a:spcPct val="0"/>
                </a:spcBef>
                <a:buClrTx/>
                <a:buFontTx/>
                <a:buNone/>
              </a:pPr>
              <a:t>17</a:t>
            </a:fld>
            <a:endParaRPr lang="ru-RU" altLang="ru-RU">
              <a:latin typeface="Tahoma" pitchFamily="32" charset="0"/>
              <a:cs typeface="Tahoma" pitchFamily="32" charset="0"/>
            </a:endParaRPr>
          </a:p>
        </p:txBody>
      </p:sp>
      <p:sp>
        <p:nvSpPr>
          <p:cNvPr id="1034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34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15A1D96-DEC4-448B-BC4E-EA61C93323F6}" type="slidenum">
              <a:rPr lang="ru-RU" altLang="ru-RU" smtClean="0">
                <a:latin typeface="Tahoma" pitchFamily="32" charset="0"/>
              </a:rPr>
              <a:pPr eaLnBrk="1" hangingPunct="1">
                <a:spcBef>
                  <a:spcPct val="0"/>
                </a:spcBef>
              </a:pPr>
              <a:t>18</a:t>
            </a:fld>
            <a:endParaRPr lang="ru-RU" altLang="ru-RU" smtClean="0">
              <a:latin typeface="Tahoma" pitchFamily="32" charset="0"/>
            </a:endParaRPr>
          </a:p>
        </p:txBody>
      </p:sp>
      <p:sp>
        <p:nvSpPr>
          <p:cNvPr id="1044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25B5DDB-58DE-4513-B90E-6C123C2C9178}" type="slidenum">
              <a:rPr lang="ru-RU" altLang="ru-RU">
                <a:latin typeface="Tahoma" pitchFamily="32" charset="0"/>
                <a:cs typeface="Tahoma" pitchFamily="32" charset="0"/>
              </a:rPr>
              <a:pPr algn="r" eaLnBrk="1" hangingPunct="1">
                <a:spcBef>
                  <a:spcPct val="0"/>
                </a:spcBef>
                <a:buClrTx/>
                <a:buFontTx/>
                <a:buNone/>
              </a:pPr>
              <a:t>18</a:t>
            </a:fld>
            <a:endParaRPr lang="ru-RU" altLang="ru-RU">
              <a:latin typeface="Tahoma" pitchFamily="32" charset="0"/>
              <a:cs typeface="Tahoma" pitchFamily="32" charset="0"/>
            </a:endParaRPr>
          </a:p>
        </p:txBody>
      </p:sp>
      <p:sp>
        <p:nvSpPr>
          <p:cNvPr id="1044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44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972CFF8-1C5C-46BD-BBE3-326C63C365A9}" type="slidenum">
              <a:rPr lang="ru-RU" altLang="ru-RU" smtClean="0">
                <a:latin typeface="Tahoma" pitchFamily="32" charset="0"/>
              </a:rPr>
              <a:pPr eaLnBrk="1" hangingPunct="1">
                <a:spcBef>
                  <a:spcPct val="0"/>
                </a:spcBef>
              </a:pPr>
              <a:t>19</a:t>
            </a:fld>
            <a:endParaRPr lang="ru-RU" altLang="ru-RU" smtClean="0">
              <a:latin typeface="Tahoma" pitchFamily="32" charset="0"/>
            </a:endParaRPr>
          </a:p>
        </p:txBody>
      </p:sp>
      <p:sp>
        <p:nvSpPr>
          <p:cNvPr id="10547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0547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D317FC9-2DFB-465B-8C7F-56D97358B858}" type="slidenum">
              <a:rPr lang="ru-RU" altLang="ru-RU" smtClean="0">
                <a:latin typeface="Tahoma" pitchFamily="32" charset="0"/>
              </a:rPr>
              <a:pPr eaLnBrk="1" hangingPunct="1">
                <a:spcBef>
                  <a:spcPct val="0"/>
                </a:spcBef>
              </a:pPr>
              <a:t>2</a:t>
            </a:fld>
            <a:endParaRPr lang="ru-RU" altLang="ru-RU" smtClean="0">
              <a:latin typeface="Tahoma" pitchFamily="32" charset="0"/>
            </a:endParaRPr>
          </a:p>
        </p:txBody>
      </p:sp>
      <p:sp>
        <p:nvSpPr>
          <p:cNvPr id="880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6AA8121-7917-45E2-A535-6A1691AF8763}" type="slidenum">
              <a:rPr lang="ru-RU" altLang="ru-RU">
                <a:latin typeface="Tahoma" pitchFamily="32" charset="0"/>
                <a:cs typeface="Tahoma" pitchFamily="32" charset="0"/>
              </a:rPr>
              <a:pPr algn="r" eaLnBrk="1" hangingPunct="1">
                <a:spcBef>
                  <a:spcPct val="0"/>
                </a:spcBef>
                <a:buClrTx/>
                <a:buFontTx/>
                <a:buNone/>
              </a:pPr>
              <a:t>2</a:t>
            </a:fld>
            <a:endParaRPr lang="ru-RU" altLang="ru-RU">
              <a:latin typeface="Tahoma" pitchFamily="32" charset="0"/>
              <a:cs typeface="Tahoma" pitchFamily="32" charset="0"/>
            </a:endParaRPr>
          </a:p>
        </p:txBody>
      </p:sp>
      <p:sp>
        <p:nvSpPr>
          <p:cNvPr id="880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80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20</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21</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21</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22</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23</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23</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24</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24</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25</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25</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26</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27</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27</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28</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28</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29</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29</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0AF6EF6-305B-4CC3-A5E5-D7CD8836E7DB}" type="slidenum">
              <a:rPr lang="ru-RU" altLang="ru-RU" smtClean="0">
                <a:latin typeface="Tahoma" pitchFamily="32" charset="0"/>
              </a:rPr>
              <a:pPr eaLnBrk="1" hangingPunct="1">
                <a:spcBef>
                  <a:spcPct val="0"/>
                </a:spcBef>
              </a:pPr>
              <a:t>3</a:t>
            </a:fld>
            <a:endParaRPr lang="ru-RU" altLang="ru-RU" smtClean="0">
              <a:latin typeface="Tahoma" pitchFamily="32" charset="0"/>
            </a:endParaRPr>
          </a:p>
        </p:txBody>
      </p:sp>
      <p:sp>
        <p:nvSpPr>
          <p:cNvPr id="890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9FB5C7C-41C2-4B6A-A8BC-BA78CD1C2FF9}" type="slidenum">
              <a:rPr lang="ru-RU" altLang="ru-RU">
                <a:latin typeface="Tahoma" pitchFamily="32" charset="0"/>
                <a:cs typeface="Tahoma" pitchFamily="32" charset="0"/>
              </a:rPr>
              <a:pPr algn="r" eaLnBrk="1" hangingPunct="1">
                <a:spcBef>
                  <a:spcPct val="0"/>
                </a:spcBef>
                <a:buClrTx/>
                <a:buFontTx/>
                <a:buNone/>
              </a:pPr>
              <a:t>3</a:t>
            </a:fld>
            <a:endParaRPr lang="ru-RU" altLang="ru-RU">
              <a:latin typeface="Tahoma" pitchFamily="32" charset="0"/>
              <a:cs typeface="Tahoma" pitchFamily="32" charset="0"/>
            </a:endParaRPr>
          </a:p>
        </p:txBody>
      </p:sp>
      <p:sp>
        <p:nvSpPr>
          <p:cNvPr id="890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90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30</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31</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31</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32</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33</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33</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34</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34</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35</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35</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36</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A3573D-C8BA-4BBE-A620-E2BE7F8148D1}" type="slidenum">
              <a:rPr lang="ru-RU" altLang="ru-RU" smtClean="0">
                <a:latin typeface="Tahoma" pitchFamily="32" charset="0"/>
              </a:rPr>
              <a:pPr eaLnBrk="1" hangingPunct="1">
                <a:spcBef>
                  <a:spcPct val="0"/>
                </a:spcBef>
              </a:pPr>
              <a:t>37</a:t>
            </a:fld>
            <a:endParaRPr lang="ru-RU" altLang="ru-RU" smtClean="0">
              <a:latin typeface="Tahoma" pitchFamily="32" charset="0"/>
            </a:endParaRPr>
          </a:p>
        </p:txBody>
      </p:sp>
      <p:sp>
        <p:nvSpPr>
          <p:cNvPr id="12083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083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E113A94-5D34-45F7-B4FA-DB830FE990B2}" type="slidenum">
              <a:rPr lang="ru-RU" altLang="ru-RU" smtClean="0">
                <a:latin typeface="Tahoma" pitchFamily="32" charset="0"/>
              </a:rPr>
              <a:pPr eaLnBrk="1" hangingPunct="1">
                <a:spcBef>
                  <a:spcPct val="0"/>
                </a:spcBef>
              </a:pPr>
              <a:t>38</a:t>
            </a:fld>
            <a:endParaRPr lang="ru-RU" altLang="ru-RU" smtClean="0">
              <a:latin typeface="Tahoma" pitchFamily="32" charset="0"/>
            </a:endParaRPr>
          </a:p>
        </p:txBody>
      </p:sp>
      <p:sp>
        <p:nvSpPr>
          <p:cNvPr id="1218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FA2C68-7091-49E2-8C5E-FE280398D953}" type="slidenum">
              <a:rPr lang="ru-RU" altLang="ru-RU">
                <a:latin typeface="Tahoma" pitchFamily="32" charset="0"/>
                <a:cs typeface="Tahoma" pitchFamily="32" charset="0"/>
              </a:rPr>
              <a:pPr algn="r" eaLnBrk="1" hangingPunct="1">
                <a:spcBef>
                  <a:spcPct val="0"/>
                </a:spcBef>
                <a:buClrTx/>
                <a:buFontTx/>
                <a:buNone/>
              </a:pPr>
              <a:t>38</a:t>
            </a:fld>
            <a:endParaRPr lang="ru-RU" altLang="ru-RU">
              <a:latin typeface="Tahoma" pitchFamily="32" charset="0"/>
              <a:cs typeface="Tahoma" pitchFamily="32" charset="0"/>
            </a:endParaRPr>
          </a:p>
        </p:txBody>
      </p:sp>
      <p:sp>
        <p:nvSpPr>
          <p:cNvPr id="1218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18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F19931F-0984-479F-898A-2020B84322C6}" type="slidenum">
              <a:rPr lang="ru-RU" altLang="ru-RU" smtClean="0">
                <a:latin typeface="Tahoma" pitchFamily="32" charset="0"/>
              </a:rPr>
              <a:pPr eaLnBrk="1" hangingPunct="1">
                <a:spcBef>
                  <a:spcPct val="0"/>
                </a:spcBef>
              </a:pPr>
              <a:t>39</a:t>
            </a:fld>
            <a:endParaRPr lang="ru-RU" altLang="ru-RU" smtClean="0">
              <a:latin typeface="Tahoma" pitchFamily="32" charset="0"/>
            </a:endParaRPr>
          </a:p>
        </p:txBody>
      </p:sp>
      <p:sp>
        <p:nvSpPr>
          <p:cNvPr id="1228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79297-2F7A-42D2-B517-F7F3FF891D33}" type="slidenum">
              <a:rPr lang="ru-RU" altLang="ru-RU">
                <a:latin typeface="Tahoma" pitchFamily="32" charset="0"/>
                <a:cs typeface="Tahoma" pitchFamily="32" charset="0"/>
              </a:rPr>
              <a:pPr algn="r" eaLnBrk="1" hangingPunct="1">
                <a:spcBef>
                  <a:spcPct val="0"/>
                </a:spcBef>
                <a:buClrTx/>
                <a:buFontTx/>
                <a:buNone/>
              </a:pPr>
              <a:t>39</a:t>
            </a:fld>
            <a:endParaRPr lang="ru-RU" altLang="ru-RU">
              <a:latin typeface="Tahoma" pitchFamily="32" charset="0"/>
              <a:cs typeface="Tahoma" pitchFamily="32" charset="0"/>
            </a:endParaRPr>
          </a:p>
        </p:txBody>
      </p:sp>
      <p:sp>
        <p:nvSpPr>
          <p:cNvPr id="1228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28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B80CADF-3CD6-4F86-A063-31A657494292}" type="slidenum">
              <a:rPr lang="ru-RU" altLang="ru-RU" smtClean="0">
                <a:latin typeface="Tahoma" pitchFamily="32" charset="0"/>
              </a:rPr>
              <a:pPr eaLnBrk="1" hangingPunct="1">
                <a:spcBef>
                  <a:spcPct val="0"/>
                </a:spcBef>
              </a:pPr>
              <a:t>4</a:t>
            </a:fld>
            <a:endParaRPr lang="ru-RU" altLang="ru-RU" smtClean="0">
              <a:latin typeface="Tahoma" pitchFamily="32" charset="0"/>
            </a:endParaRPr>
          </a:p>
        </p:txBody>
      </p:sp>
      <p:sp>
        <p:nvSpPr>
          <p:cNvPr id="901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BE6A105-89EB-4DC3-B0B3-D7B64E0F0DFC}" type="slidenum">
              <a:rPr lang="ru-RU" altLang="ru-RU">
                <a:latin typeface="Tahoma" pitchFamily="32" charset="0"/>
                <a:cs typeface="Tahoma" pitchFamily="32" charset="0"/>
              </a:rPr>
              <a:pPr algn="r" eaLnBrk="1" hangingPunct="1">
                <a:spcBef>
                  <a:spcPct val="0"/>
                </a:spcBef>
                <a:buClrTx/>
                <a:buFontTx/>
                <a:buNone/>
              </a:pPr>
              <a:t>4</a:t>
            </a:fld>
            <a:endParaRPr lang="ru-RU" altLang="ru-RU">
              <a:latin typeface="Tahoma" pitchFamily="32" charset="0"/>
              <a:cs typeface="Tahoma" pitchFamily="32" charset="0"/>
            </a:endParaRPr>
          </a:p>
        </p:txBody>
      </p:sp>
      <p:sp>
        <p:nvSpPr>
          <p:cNvPr id="901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01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0118" name="Text Box 4"/>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216BCC4-6E8F-40DC-81A9-911D30CC8FB5}" type="slidenum">
              <a:rPr lang="ru-RU" altLang="ru-RU" smtClean="0">
                <a:latin typeface="Tahoma" pitchFamily="32" charset="0"/>
              </a:rPr>
              <a:pPr eaLnBrk="1" hangingPunct="1">
                <a:spcBef>
                  <a:spcPct val="0"/>
                </a:spcBef>
              </a:pPr>
              <a:t>43</a:t>
            </a:fld>
            <a:endParaRPr lang="ru-RU" altLang="ru-RU" smtClean="0">
              <a:latin typeface="Tahoma" pitchFamily="32" charset="0"/>
            </a:endParaRPr>
          </a:p>
        </p:txBody>
      </p:sp>
      <p:sp>
        <p:nvSpPr>
          <p:cNvPr id="12697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698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45</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45</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46</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46</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717A260-8D5E-4C70-B266-38F380F163F4}" type="slidenum">
              <a:rPr lang="ru-RU" altLang="ru-RU" smtClean="0">
                <a:latin typeface="Tahoma" pitchFamily="32" charset="0"/>
              </a:rPr>
              <a:pPr eaLnBrk="1" hangingPunct="1">
                <a:spcBef>
                  <a:spcPct val="0"/>
                </a:spcBef>
              </a:pPr>
              <a:t>47</a:t>
            </a:fld>
            <a:endParaRPr lang="ru-RU" altLang="ru-RU" smtClean="0">
              <a:latin typeface="Tahoma" pitchFamily="32" charset="0"/>
            </a:endParaRPr>
          </a:p>
        </p:txBody>
      </p:sp>
      <p:sp>
        <p:nvSpPr>
          <p:cNvPr id="1300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33D6CE1-E5E4-423E-BA40-4808DAD974CC}" type="slidenum">
              <a:rPr lang="ru-RU" altLang="ru-RU">
                <a:latin typeface="Tahoma" pitchFamily="32" charset="0"/>
                <a:cs typeface="Tahoma" pitchFamily="32" charset="0"/>
              </a:rPr>
              <a:pPr algn="r" eaLnBrk="1" hangingPunct="1">
                <a:spcBef>
                  <a:spcPct val="0"/>
                </a:spcBef>
                <a:buClrTx/>
                <a:buFontTx/>
                <a:buNone/>
              </a:pPr>
              <a:t>47</a:t>
            </a:fld>
            <a:endParaRPr lang="ru-RU" altLang="ru-RU">
              <a:latin typeface="Tahoma" pitchFamily="32" charset="0"/>
              <a:cs typeface="Tahoma" pitchFamily="32" charset="0"/>
            </a:endParaRPr>
          </a:p>
        </p:txBody>
      </p:sp>
      <p:sp>
        <p:nvSpPr>
          <p:cNvPr id="1300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00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14542D5-3904-4E0E-9FA2-A2E19687F0DA}" type="slidenum">
              <a:rPr lang="ru-RU" altLang="ru-RU" smtClean="0">
                <a:latin typeface="Tahoma" pitchFamily="32" charset="0"/>
              </a:rPr>
              <a:pPr eaLnBrk="1" hangingPunct="1">
                <a:spcBef>
                  <a:spcPct val="0"/>
                </a:spcBef>
              </a:pPr>
              <a:t>48</a:t>
            </a:fld>
            <a:endParaRPr lang="ru-RU" altLang="ru-RU" smtClean="0">
              <a:latin typeface="Tahoma" pitchFamily="32" charset="0"/>
            </a:endParaRPr>
          </a:p>
        </p:txBody>
      </p:sp>
      <p:sp>
        <p:nvSpPr>
          <p:cNvPr id="13209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3210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668BFBB-FA2E-431D-A99F-38567DC1F3BD}" type="slidenum">
              <a:rPr lang="ru-RU" altLang="ru-RU" smtClean="0">
                <a:latin typeface="Tahoma" pitchFamily="32" charset="0"/>
              </a:rPr>
              <a:pPr eaLnBrk="1" hangingPunct="1">
                <a:spcBef>
                  <a:spcPct val="0"/>
                </a:spcBef>
              </a:pPr>
              <a:t>49</a:t>
            </a:fld>
            <a:endParaRPr lang="ru-RU" altLang="ru-RU" smtClean="0">
              <a:latin typeface="Tahoma" pitchFamily="32" charset="0"/>
            </a:endParaRPr>
          </a:p>
        </p:txBody>
      </p:sp>
      <p:sp>
        <p:nvSpPr>
          <p:cNvPr id="1331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27A40A1-2652-40D6-A814-4CFD3D8866F3}" type="slidenum">
              <a:rPr lang="ru-RU" altLang="ru-RU">
                <a:latin typeface="Tahoma" pitchFamily="32" charset="0"/>
                <a:cs typeface="Tahoma" pitchFamily="32" charset="0"/>
              </a:rPr>
              <a:pPr algn="r" eaLnBrk="1" hangingPunct="1">
                <a:spcBef>
                  <a:spcPct val="0"/>
                </a:spcBef>
                <a:buClrTx/>
                <a:buFontTx/>
                <a:buNone/>
              </a:pPr>
              <a:t>49</a:t>
            </a:fld>
            <a:endParaRPr lang="ru-RU" altLang="ru-RU">
              <a:latin typeface="Tahoma" pitchFamily="32" charset="0"/>
              <a:cs typeface="Tahoma" pitchFamily="32" charset="0"/>
            </a:endParaRPr>
          </a:p>
        </p:txBody>
      </p:sp>
      <p:sp>
        <p:nvSpPr>
          <p:cNvPr id="1331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31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00C060A-3EBB-4DED-9459-A7D22F8075C0}" type="slidenum">
              <a:rPr lang="ru-RU" altLang="ru-RU" smtClean="0">
                <a:latin typeface="Tahoma" pitchFamily="32" charset="0"/>
              </a:rPr>
              <a:pPr eaLnBrk="1" hangingPunct="1">
                <a:spcBef>
                  <a:spcPct val="0"/>
                </a:spcBef>
              </a:pPr>
              <a:t>50</a:t>
            </a:fld>
            <a:endParaRPr lang="ru-RU" altLang="ru-RU" smtClean="0">
              <a:latin typeface="Tahoma" pitchFamily="32" charset="0"/>
            </a:endParaRPr>
          </a:p>
        </p:txBody>
      </p:sp>
      <p:sp>
        <p:nvSpPr>
          <p:cNvPr id="1341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21DDFD8-8533-4031-B030-14990A07EE31}" type="slidenum">
              <a:rPr lang="ru-RU" altLang="ru-RU">
                <a:latin typeface="Tahoma" pitchFamily="32" charset="0"/>
                <a:cs typeface="Tahoma" pitchFamily="32" charset="0"/>
              </a:rPr>
              <a:pPr algn="r" eaLnBrk="1" hangingPunct="1">
                <a:spcBef>
                  <a:spcPct val="0"/>
                </a:spcBef>
                <a:buClrTx/>
                <a:buFontTx/>
                <a:buNone/>
              </a:pPr>
              <a:t>50</a:t>
            </a:fld>
            <a:endParaRPr lang="ru-RU" altLang="ru-RU">
              <a:latin typeface="Tahoma" pitchFamily="32" charset="0"/>
              <a:cs typeface="Tahoma" pitchFamily="32" charset="0"/>
            </a:endParaRPr>
          </a:p>
        </p:txBody>
      </p:sp>
      <p:sp>
        <p:nvSpPr>
          <p:cNvPr id="1341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41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51</a:t>
            </a:fld>
            <a:endParaRPr lang="ru-RU" altLang="ru-RU" smtClean="0">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51</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F20294-66F3-45F3-B559-6960C51FD36D}" type="slidenum">
              <a:rPr lang="ru-RU" altLang="ru-RU" smtClean="0">
                <a:latin typeface="Tahoma" pitchFamily="32" charset="0"/>
              </a:rPr>
              <a:pPr eaLnBrk="1" hangingPunct="1">
                <a:spcBef>
                  <a:spcPct val="0"/>
                </a:spcBef>
              </a:pPr>
              <a:t>52</a:t>
            </a:fld>
            <a:endParaRPr lang="ru-RU" altLang="ru-RU" smtClean="0">
              <a:latin typeface="Tahoma" pitchFamily="32" charset="0"/>
            </a:endParaRPr>
          </a:p>
        </p:txBody>
      </p:sp>
      <p:sp>
        <p:nvSpPr>
          <p:cNvPr id="1361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DFC5F93-A646-4AF0-97D0-D497F2EFE7D6}" type="slidenum">
              <a:rPr lang="ru-RU" altLang="ru-RU">
                <a:latin typeface="Tahoma" pitchFamily="32" charset="0"/>
                <a:cs typeface="Tahoma" pitchFamily="32" charset="0"/>
              </a:rPr>
              <a:pPr algn="r" eaLnBrk="1" hangingPunct="1">
                <a:spcBef>
                  <a:spcPct val="0"/>
                </a:spcBef>
                <a:buClrTx/>
                <a:buFontTx/>
                <a:buNone/>
              </a:pPr>
              <a:t>52</a:t>
            </a:fld>
            <a:endParaRPr lang="ru-RU" altLang="ru-RU">
              <a:latin typeface="Tahoma" pitchFamily="32" charset="0"/>
              <a:cs typeface="Tahoma" pitchFamily="32" charset="0"/>
            </a:endParaRPr>
          </a:p>
        </p:txBody>
      </p:sp>
      <p:sp>
        <p:nvSpPr>
          <p:cNvPr id="1361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61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AE0E534-87FF-4CDE-B290-90C7DC0AA18A}" type="slidenum">
              <a:rPr lang="ru-RU" altLang="ru-RU" smtClean="0">
                <a:latin typeface="Tahoma" pitchFamily="32" charset="0"/>
              </a:rPr>
              <a:pPr eaLnBrk="1" hangingPunct="1">
                <a:spcBef>
                  <a:spcPct val="0"/>
                </a:spcBef>
              </a:pPr>
              <a:t>53</a:t>
            </a:fld>
            <a:endParaRPr lang="ru-RU" altLang="ru-RU" smtClean="0">
              <a:latin typeface="Tahoma" pitchFamily="32" charset="0"/>
            </a:endParaRPr>
          </a:p>
        </p:txBody>
      </p:sp>
      <p:sp>
        <p:nvSpPr>
          <p:cNvPr id="13721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6CE0249-BFFB-4F6D-8FD9-CCB30D7DBAB4}" type="slidenum">
              <a:rPr lang="ru-RU" altLang="ru-RU">
                <a:latin typeface="Tahoma" pitchFamily="32" charset="0"/>
                <a:cs typeface="Tahoma" pitchFamily="32" charset="0"/>
              </a:rPr>
              <a:pPr algn="r" eaLnBrk="1" hangingPunct="1">
                <a:spcBef>
                  <a:spcPct val="0"/>
                </a:spcBef>
                <a:buClrTx/>
                <a:buFontTx/>
                <a:buNone/>
              </a:pPr>
              <a:t>53</a:t>
            </a:fld>
            <a:endParaRPr lang="ru-RU" altLang="ru-RU">
              <a:latin typeface="Tahoma" pitchFamily="32" charset="0"/>
              <a:cs typeface="Tahoma" pitchFamily="32" charset="0"/>
            </a:endParaRPr>
          </a:p>
        </p:txBody>
      </p:sp>
      <p:sp>
        <p:nvSpPr>
          <p:cNvPr id="13722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722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29711C1B-4532-4B0F-A5B4-864A4449AE6B}" type="slidenum">
              <a:rPr lang="ru-RU" altLang="ru-RU" smtClean="0">
                <a:latin typeface="Tahoma" pitchFamily="32" charset="0"/>
              </a:rPr>
              <a:pPr eaLnBrk="1" hangingPunct="1">
                <a:spcBef>
                  <a:spcPct val="0"/>
                </a:spcBef>
              </a:pPr>
              <a:t>5</a:t>
            </a:fld>
            <a:endParaRPr lang="ru-RU" altLang="ru-RU" smtClean="0">
              <a:latin typeface="Tahoma" pitchFamily="32" charset="0"/>
            </a:endParaRPr>
          </a:p>
        </p:txBody>
      </p:sp>
      <p:sp>
        <p:nvSpPr>
          <p:cNvPr id="911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72ACFE9-106B-4B2A-B11B-D6DBEAC5D6A6}" type="slidenum">
              <a:rPr lang="ru-RU" altLang="ru-RU">
                <a:latin typeface="Tahoma" pitchFamily="32" charset="0"/>
                <a:cs typeface="Tahoma" pitchFamily="32" charset="0"/>
              </a:rPr>
              <a:pPr algn="r" eaLnBrk="1" hangingPunct="1">
                <a:spcBef>
                  <a:spcPct val="0"/>
                </a:spcBef>
                <a:buClrTx/>
                <a:buFontTx/>
                <a:buNone/>
              </a:pPr>
              <a:t>5</a:t>
            </a:fld>
            <a:endParaRPr lang="ru-RU" altLang="ru-RU">
              <a:latin typeface="Tahoma" pitchFamily="32" charset="0"/>
              <a:cs typeface="Tahoma" pitchFamily="32" charset="0"/>
            </a:endParaRPr>
          </a:p>
        </p:txBody>
      </p:sp>
      <p:sp>
        <p:nvSpPr>
          <p:cNvPr id="911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11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54</a:t>
            </a:fld>
            <a:endParaRPr lang="ru-RU" altLang="ru-RU" smtClean="0">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54</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79E6346-E165-43E2-86DD-D7125842228B}" type="slidenum">
              <a:rPr lang="ru-RU" altLang="ru-RU" smtClean="0">
                <a:latin typeface="Tahoma" pitchFamily="32" charset="0"/>
              </a:rPr>
              <a:pPr eaLnBrk="1" hangingPunct="1">
                <a:spcBef>
                  <a:spcPct val="0"/>
                </a:spcBef>
              </a:pPr>
              <a:t>55</a:t>
            </a:fld>
            <a:endParaRPr lang="ru-RU" altLang="ru-RU" smtClean="0">
              <a:latin typeface="Tahoma" pitchFamily="32" charset="0"/>
            </a:endParaRPr>
          </a:p>
        </p:txBody>
      </p:sp>
      <p:sp>
        <p:nvSpPr>
          <p:cNvPr id="1392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C89A15-F350-4124-AD7A-54E0CA02796F}" type="slidenum">
              <a:rPr lang="ru-RU" altLang="ru-RU">
                <a:latin typeface="Tahoma" pitchFamily="32" charset="0"/>
                <a:cs typeface="Tahoma" pitchFamily="32" charset="0"/>
              </a:rPr>
              <a:pPr algn="r" eaLnBrk="1" hangingPunct="1">
                <a:spcBef>
                  <a:spcPct val="0"/>
                </a:spcBef>
                <a:buClrTx/>
                <a:buFontTx/>
                <a:buNone/>
              </a:pPr>
              <a:t>55</a:t>
            </a:fld>
            <a:endParaRPr lang="ru-RU" altLang="ru-RU">
              <a:latin typeface="Tahoma" pitchFamily="32" charset="0"/>
              <a:cs typeface="Tahoma" pitchFamily="32" charset="0"/>
            </a:endParaRPr>
          </a:p>
        </p:txBody>
      </p:sp>
      <p:sp>
        <p:nvSpPr>
          <p:cNvPr id="1392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92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B245FA3-8F59-4A04-83BC-B403868745A8}" type="slidenum">
              <a:rPr lang="ru-RU" altLang="ru-RU" smtClean="0">
                <a:latin typeface="Tahoma" pitchFamily="32" charset="0"/>
              </a:rPr>
              <a:pPr eaLnBrk="1" hangingPunct="1">
                <a:spcBef>
                  <a:spcPct val="0"/>
                </a:spcBef>
              </a:pPr>
              <a:t>56</a:t>
            </a:fld>
            <a:endParaRPr lang="ru-RU" altLang="ru-RU" smtClean="0">
              <a:latin typeface="Tahoma" pitchFamily="32" charset="0"/>
            </a:endParaRPr>
          </a:p>
        </p:txBody>
      </p:sp>
      <p:sp>
        <p:nvSpPr>
          <p:cNvPr id="1402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A67A431-32BB-4C91-A197-8AB0CCD49FF7}" type="slidenum">
              <a:rPr lang="ru-RU" altLang="ru-RU">
                <a:latin typeface="Tahoma" pitchFamily="32" charset="0"/>
                <a:cs typeface="Tahoma" pitchFamily="32" charset="0"/>
              </a:rPr>
              <a:pPr algn="r" eaLnBrk="1" hangingPunct="1">
                <a:spcBef>
                  <a:spcPct val="0"/>
                </a:spcBef>
                <a:buClrTx/>
                <a:buFontTx/>
                <a:buNone/>
              </a:pPr>
              <a:t>56</a:t>
            </a:fld>
            <a:endParaRPr lang="ru-RU" altLang="ru-RU">
              <a:latin typeface="Tahoma" pitchFamily="32" charset="0"/>
              <a:cs typeface="Tahoma" pitchFamily="32" charset="0"/>
            </a:endParaRPr>
          </a:p>
        </p:txBody>
      </p:sp>
      <p:sp>
        <p:nvSpPr>
          <p:cNvPr id="1402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02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57</a:t>
            </a:fld>
            <a:endParaRPr lang="ru-RU" altLang="ru-RU" smtClean="0">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57</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0552AC2-694B-4805-9AAE-8DC9ABE89FD9}" type="slidenum">
              <a:rPr lang="ru-RU" altLang="ru-RU" smtClean="0">
                <a:latin typeface="Tahoma" pitchFamily="32" charset="0"/>
              </a:rPr>
              <a:pPr eaLnBrk="1" hangingPunct="1">
                <a:spcBef>
                  <a:spcPct val="0"/>
                </a:spcBef>
              </a:pPr>
              <a:t>58</a:t>
            </a:fld>
            <a:endParaRPr lang="ru-RU" altLang="ru-RU" smtClean="0">
              <a:latin typeface="Tahoma" pitchFamily="32" charset="0"/>
            </a:endParaRPr>
          </a:p>
        </p:txBody>
      </p:sp>
      <p:sp>
        <p:nvSpPr>
          <p:cNvPr id="1423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043A0A6-B640-42CF-B272-E0002A262516}" type="slidenum">
              <a:rPr lang="ru-RU" altLang="ru-RU">
                <a:latin typeface="Tahoma" pitchFamily="32" charset="0"/>
                <a:cs typeface="Tahoma" pitchFamily="32" charset="0"/>
              </a:rPr>
              <a:pPr algn="r" eaLnBrk="1" hangingPunct="1">
                <a:spcBef>
                  <a:spcPct val="0"/>
                </a:spcBef>
                <a:buClrTx/>
                <a:buFontTx/>
                <a:buNone/>
              </a:pPr>
              <a:t>58</a:t>
            </a:fld>
            <a:endParaRPr lang="ru-RU" altLang="ru-RU">
              <a:latin typeface="Tahoma" pitchFamily="32" charset="0"/>
              <a:cs typeface="Tahoma" pitchFamily="32" charset="0"/>
            </a:endParaRPr>
          </a:p>
        </p:txBody>
      </p:sp>
      <p:sp>
        <p:nvSpPr>
          <p:cNvPr id="1423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23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38CF52B-D70B-4B6E-A93B-95ECFFB9BB5A}" type="slidenum">
              <a:rPr lang="ru-RU" altLang="ru-RU" smtClean="0">
                <a:latin typeface="Tahoma" pitchFamily="32" charset="0"/>
              </a:rPr>
              <a:pPr eaLnBrk="1" hangingPunct="1">
                <a:spcBef>
                  <a:spcPct val="0"/>
                </a:spcBef>
              </a:pPr>
              <a:t>59</a:t>
            </a:fld>
            <a:endParaRPr lang="ru-RU" altLang="ru-RU" smtClean="0">
              <a:latin typeface="Tahoma" pitchFamily="32" charset="0"/>
            </a:endParaRPr>
          </a:p>
        </p:txBody>
      </p:sp>
      <p:sp>
        <p:nvSpPr>
          <p:cNvPr id="1433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A867A6C-34BF-4933-B339-E72BC133331E}" type="slidenum">
              <a:rPr lang="ru-RU" altLang="ru-RU">
                <a:latin typeface="Tahoma" pitchFamily="32" charset="0"/>
                <a:cs typeface="Tahoma" pitchFamily="32" charset="0"/>
              </a:rPr>
              <a:pPr algn="r" eaLnBrk="1" hangingPunct="1">
                <a:spcBef>
                  <a:spcPct val="0"/>
                </a:spcBef>
                <a:buClrTx/>
                <a:buFontTx/>
                <a:buNone/>
              </a:pPr>
              <a:t>59</a:t>
            </a:fld>
            <a:endParaRPr lang="ru-RU" altLang="ru-RU">
              <a:latin typeface="Tahoma" pitchFamily="32" charset="0"/>
              <a:cs typeface="Tahoma" pitchFamily="32" charset="0"/>
            </a:endParaRPr>
          </a:p>
        </p:txBody>
      </p:sp>
      <p:sp>
        <p:nvSpPr>
          <p:cNvPr id="1433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33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CCDADBD-6050-4DC6-97C1-79E0F9BCBCB1}" type="slidenum">
              <a:rPr lang="ru-RU" altLang="ru-RU" smtClean="0">
                <a:latin typeface="Tahoma" pitchFamily="32" charset="0"/>
              </a:rPr>
              <a:pPr eaLnBrk="1" hangingPunct="1">
                <a:spcBef>
                  <a:spcPct val="0"/>
                </a:spcBef>
              </a:pPr>
              <a:t>60</a:t>
            </a:fld>
            <a:endParaRPr lang="ru-RU" altLang="ru-RU" smtClean="0">
              <a:latin typeface="Tahoma" pitchFamily="32" charset="0"/>
            </a:endParaRPr>
          </a:p>
        </p:txBody>
      </p:sp>
      <p:sp>
        <p:nvSpPr>
          <p:cNvPr id="1443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49993D3-04D0-4D6E-A330-610740BF078F}" type="slidenum">
              <a:rPr lang="ru-RU" altLang="ru-RU">
                <a:latin typeface="Tahoma" pitchFamily="32" charset="0"/>
                <a:cs typeface="Tahoma" pitchFamily="32" charset="0"/>
              </a:rPr>
              <a:pPr algn="r" eaLnBrk="1" hangingPunct="1">
                <a:spcBef>
                  <a:spcPct val="0"/>
                </a:spcBef>
                <a:buClrTx/>
                <a:buFontTx/>
                <a:buNone/>
              </a:pPr>
              <a:t>60</a:t>
            </a:fld>
            <a:endParaRPr lang="ru-RU" altLang="ru-RU">
              <a:latin typeface="Tahoma" pitchFamily="32" charset="0"/>
              <a:cs typeface="Tahoma" pitchFamily="32" charset="0"/>
            </a:endParaRPr>
          </a:p>
        </p:txBody>
      </p:sp>
      <p:sp>
        <p:nvSpPr>
          <p:cNvPr id="1443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43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9514409-01BE-4774-BC7C-8175083453A9}" type="slidenum">
              <a:rPr lang="ru-RU" altLang="ru-RU" smtClean="0">
                <a:latin typeface="Tahoma" pitchFamily="32" charset="0"/>
              </a:rPr>
              <a:pPr eaLnBrk="1" hangingPunct="1">
                <a:spcBef>
                  <a:spcPct val="0"/>
                </a:spcBef>
              </a:pPr>
              <a:t>61</a:t>
            </a:fld>
            <a:endParaRPr lang="ru-RU" altLang="ru-RU" smtClean="0">
              <a:latin typeface="Tahoma" pitchFamily="32" charset="0"/>
            </a:endParaRPr>
          </a:p>
        </p:txBody>
      </p:sp>
      <p:sp>
        <p:nvSpPr>
          <p:cNvPr id="1464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501D4B-E23F-446A-A07B-BE0407CBD209}" type="slidenum">
              <a:rPr lang="ru-RU" altLang="ru-RU">
                <a:latin typeface="Tahoma" pitchFamily="32" charset="0"/>
                <a:cs typeface="Tahoma" pitchFamily="32" charset="0"/>
              </a:rPr>
              <a:pPr algn="r" eaLnBrk="1" hangingPunct="1">
                <a:spcBef>
                  <a:spcPct val="0"/>
                </a:spcBef>
                <a:buClrTx/>
                <a:buFontTx/>
                <a:buNone/>
              </a:pPr>
              <a:t>61</a:t>
            </a:fld>
            <a:endParaRPr lang="ru-RU" altLang="ru-RU">
              <a:latin typeface="Tahoma" pitchFamily="32" charset="0"/>
              <a:cs typeface="Tahoma" pitchFamily="32" charset="0"/>
            </a:endParaRPr>
          </a:p>
        </p:txBody>
      </p:sp>
      <p:sp>
        <p:nvSpPr>
          <p:cNvPr id="1464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64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57ACBA5-0259-4CB5-9849-ED01657F3878}" type="slidenum">
              <a:rPr lang="ru-RU" altLang="ru-RU" smtClean="0">
                <a:latin typeface="Tahoma" pitchFamily="32" charset="0"/>
              </a:rPr>
              <a:pPr eaLnBrk="1" hangingPunct="1">
                <a:spcBef>
                  <a:spcPct val="0"/>
                </a:spcBef>
              </a:pPr>
              <a:t>62</a:t>
            </a:fld>
            <a:endParaRPr lang="ru-RU" altLang="ru-RU" smtClean="0">
              <a:latin typeface="Tahoma" pitchFamily="32" charset="0"/>
            </a:endParaRPr>
          </a:p>
        </p:txBody>
      </p:sp>
      <p:sp>
        <p:nvSpPr>
          <p:cNvPr id="1474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6E5331A-0BEB-4ADD-9800-D0377C2F4198}" type="slidenum">
              <a:rPr lang="ru-RU" altLang="ru-RU">
                <a:latin typeface="Tahoma" pitchFamily="32" charset="0"/>
                <a:cs typeface="Tahoma" pitchFamily="32" charset="0"/>
              </a:rPr>
              <a:pPr algn="r" eaLnBrk="1" hangingPunct="1">
                <a:spcBef>
                  <a:spcPct val="0"/>
                </a:spcBef>
                <a:buClrTx/>
                <a:buFontTx/>
                <a:buNone/>
              </a:pPr>
              <a:t>62</a:t>
            </a:fld>
            <a:endParaRPr lang="ru-RU" altLang="ru-RU">
              <a:latin typeface="Tahoma" pitchFamily="32" charset="0"/>
              <a:cs typeface="Tahoma" pitchFamily="32" charset="0"/>
            </a:endParaRPr>
          </a:p>
        </p:txBody>
      </p:sp>
      <p:sp>
        <p:nvSpPr>
          <p:cNvPr id="1474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74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63</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63</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7C45A2F-EDE2-4E8A-BDDD-75351120FE7E}" type="slidenum">
              <a:rPr lang="ru-RU" altLang="ru-RU" smtClean="0">
                <a:latin typeface="Tahoma" pitchFamily="32" charset="0"/>
              </a:rPr>
              <a:pPr eaLnBrk="1" hangingPunct="1">
                <a:spcBef>
                  <a:spcPct val="0"/>
                </a:spcBef>
              </a:pPr>
              <a:t>6</a:t>
            </a:fld>
            <a:endParaRPr lang="ru-RU" altLang="ru-RU" smtClean="0">
              <a:latin typeface="Tahoma" pitchFamily="32" charset="0"/>
            </a:endParaRPr>
          </a:p>
        </p:txBody>
      </p:sp>
      <p:sp>
        <p:nvSpPr>
          <p:cNvPr id="921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3AB1EF4-659C-41FD-8C17-56F3687145B2}" type="slidenum">
              <a:rPr lang="ru-RU" altLang="ru-RU">
                <a:latin typeface="Tahoma" pitchFamily="32" charset="0"/>
                <a:cs typeface="Tahoma" pitchFamily="32" charset="0"/>
              </a:rPr>
              <a:pPr algn="r" eaLnBrk="1" hangingPunct="1">
                <a:spcBef>
                  <a:spcPct val="0"/>
                </a:spcBef>
                <a:buClrTx/>
                <a:buFontTx/>
                <a:buNone/>
              </a:pPr>
              <a:t>6</a:t>
            </a:fld>
            <a:endParaRPr lang="ru-RU" altLang="ru-RU">
              <a:latin typeface="Tahoma" pitchFamily="32" charset="0"/>
              <a:cs typeface="Tahoma" pitchFamily="32" charset="0"/>
            </a:endParaRPr>
          </a:p>
        </p:txBody>
      </p:sp>
      <p:sp>
        <p:nvSpPr>
          <p:cNvPr id="921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21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64</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64</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2A2B36D-2D86-4C3E-8823-CE4D142DAE9E}" type="slidenum">
              <a:rPr lang="ru-RU" altLang="ru-RU" smtClean="0">
                <a:latin typeface="Tahoma" pitchFamily="32" charset="0"/>
              </a:rPr>
              <a:pPr eaLnBrk="1" hangingPunct="1">
                <a:spcBef>
                  <a:spcPct val="0"/>
                </a:spcBef>
              </a:pPr>
              <a:t>65</a:t>
            </a:fld>
            <a:endParaRPr lang="ru-RU" altLang="ru-RU" smtClean="0">
              <a:latin typeface="Tahoma" pitchFamily="32" charset="0"/>
            </a:endParaRPr>
          </a:p>
        </p:txBody>
      </p:sp>
      <p:sp>
        <p:nvSpPr>
          <p:cNvPr id="1495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F467E48-FFCD-4861-AEF0-0F5D49D8E887}" type="slidenum">
              <a:rPr lang="ru-RU" altLang="ru-RU">
                <a:latin typeface="Tahoma" pitchFamily="32" charset="0"/>
                <a:cs typeface="Tahoma" pitchFamily="32" charset="0"/>
              </a:rPr>
              <a:pPr algn="r" eaLnBrk="1" hangingPunct="1">
                <a:spcBef>
                  <a:spcPct val="0"/>
                </a:spcBef>
                <a:buClrTx/>
                <a:buFontTx/>
                <a:buNone/>
              </a:pPr>
              <a:t>65</a:t>
            </a:fld>
            <a:endParaRPr lang="ru-RU" altLang="ru-RU">
              <a:latin typeface="Tahoma" pitchFamily="32" charset="0"/>
              <a:cs typeface="Tahoma" pitchFamily="32" charset="0"/>
            </a:endParaRPr>
          </a:p>
        </p:txBody>
      </p:sp>
      <p:sp>
        <p:nvSpPr>
          <p:cNvPr id="1495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95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6E6115E-C0A5-4E9E-A8A2-44B00CD5D9E0}" type="slidenum">
              <a:rPr lang="ru-RU" altLang="ru-RU" smtClean="0">
                <a:latin typeface="Tahoma" pitchFamily="32" charset="0"/>
              </a:rPr>
              <a:pPr eaLnBrk="1" hangingPunct="1">
                <a:spcBef>
                  <a:spcPct val="0"/>
                </a:spcBef>
              </a:pPr>
              <a:t>66</a:t>
            </a:fld>
            <a:endParaRPr lang="ru-RU" altLang="ru-RU" smtClean="0">
              <a:latin typeface="Tahoma" pitchFamily="32" charset="0"/>
            </a:endParaRPr>
          </a:p>
        </p:txBody>
      </p:sp>
      <p:sp>
        <p:nvSpPr>
          <p:cNvPr id="1525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BA9C23F-317A-402C-B390-E3D5C8FAB8AA}" type="slidenum">
              <a:rPr lang="ru-RU" altLang="ru-RU">
                <a:latin typeface="Tahoma" pitchFamily="32" charset="0"/>
                <a:cs typeface="Tahoma" pitchFamily="32" charset="0"/>
              </a:rPr>
              <a:pPr algn="r" eaLnBrk="1" hangingPunct="1">
                <a:spcBef>
                  <a:spcPct val="0"/>
                </a:spcBef>
                <a:buClrTx/>
                <a:buFontTx/>
                <a:buNone/>
              </a:pPr>
              <a:t>66</a:t>
            </a:fld>
            <a:endParaRPr lang="ru-RU" altLang="ru-RU">
              <a:latin typeface="Tahoma" pitchFamily="32" charset="0"/>
              <a:cs typeface="Tahoma" pitchFamily="32" charset="0"/>
            </a:endParaRPr>
          </a:p>
        </p:txBody>
      </p:sp>
      <p:sp>
        <p:nvSpPr>
          <p:cNvPr id="1525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25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8340EF-88D6-42B9-AC24-215B2C88EFC8}" type="slidenum">
              <a:rPr lang="ru-RU" altLang="ru-RU" smtClean="0">
                <a:latin typeface="Tahoma" pitchFamily="32" charset="0"/>
              </a:rPr>
              <a:pPr eaLnBrk="1" hangingPunct="1">
                <a:spcBef>
                  <a:spcPct val="0"/>
                </a:spcBef>
              </a:pPr>
              <a:t>67</a:t>
            </a:fld>
            <a:endParaRPr lang="ru-RU" altLang="ru-RU" smtClean="0">
              <a:latin typeface="Tahoma" pitchFamily="32" charset="0"/>
            </a:endParaRPr>
          </a:p>
        </p:txBody>
      </p:sp>
      <p:sp>
        <p:nvSpPr>
          <p:cNvPr id="1536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3D9B346-88EA-4779-82FB-300C1B22A9CC}" type="slidenum">
              <a:rPr lang="ru-RU" altLang="ru-RU">
                <a:latin typeface="Tahoma" pitchFamily="32" charset="0"/>
                <a:cs typeface="Tahoma" pitchFamily="32" charset="0"/>
              </a:rPr>
              <a:pPr algn="r" eaLnBrk="1" hangingPunct="1">
                <a:spcBef>
                  <a:spcPct val="0"/>
                </a:spcBef>
                <a:buClrTx/>
                <a:buFontTx/>
                <a:buNone/>
              </a:pPr>
              <a:t>67</a:t>
            </a:fld>
            <a:endParaRPr lang="ru-RU" altLang="ru-RU">
              <a:latin typeface="Tahoma" pitchFamily="32" charset="0"/>
              <a:cs typeface="Tahoma" pitchFamily="32" charset="0"/>
            </a:endParaRPr>
          </a:p>
        </p:txBody>
      </p:sp>
      <p:sp>
        <p:nvSpPr>
          <p:cNvPr id="1536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36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68</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68</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1A301A4-2A80-48CF-A0D5-AFAF3EC4260F}" type="slidenum">
              <a:rPr lang="ru-RU" altLang="ru-RU" smtClean="0">
                <a:latin typeface="Tahoma" pitchFamily="32" charset="0"/>
              </a:rPr>
              <a:pPr eaLnBrk="1" hangingPunct="1">
                <a:spcBef>
                  <a:spcPct val="0"/>
                </a:spcBef>
              </a:pPr>
              <a:t>69</a:t>
            </a:fld>
            <a:endParaRPr lang="ru-RU" altLang="ru-RU" smtClean="0">
              <a:latin typeface="Tahoma" pitchFamily="32" charset="0"/>
            </a:endParaRPr>
          </a:p>
        </p:txBody>
      </p:sp>
      <p:sp>
        <p:nvSpPr>
          <p:cNvPr id="15667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5B67A41-4DA1-4A21-A1AE-C1295D48A272}" type="slidenum">
              <a:rPr lang="ru-RU" altLang="ru-RU">
                <a:latin typeface="Tahoma" pitchFamily="32" charset="0"/>
                <a:cs typeface="Tahoma" pitchFamily="32" charset="0"/>
              </a:rPr>
              <a:pPr algn="r" eaLnBrk="1" hangingPunct="1">
                <a:spcBef>
                  <a:spcPct val="0"/>
                </a:spcBef>
                <a:buClrTx/>
                <a:buFontTx/>
                <a:buNone/>
              </a:pPr>
              <a:t>69</a:t>
            </a:fld>
            <a:endParaRPr lang="ru-RU" altLang="ru-RU">
              <a:latin typeface="Tahoma" pitchFamily="32" charset="0"/>
              <a:cs typeface="Tahoma" pitchFamily="32" charset="0"/>
            </a:endParaRPr>
          </a:p>
        </p:txBody>
      </p:sp>
      <p:sp>
        <p:nvSpPr>
          <p:cNvPr id="15667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667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218C80C-1740-42F4-836E-19CE820FE8AA}" type="slidenum">
              <a:rPr lang="ru-RU" altLang="ru-RU" smtClean="0">
                <a:latin typeface="Tahoma" pitchFamily="32" charset="0"/>
              </a:rPr>
              <a:pPr eaLnBrk="1" hangingPunct="1">
                <a:spcBef>
                  <a:spcPct val="0"/>
                </a:spcBef>
              </a:pPr>
              <a:t>70</a:t>
            </a:fld>
            <a:endParaRPr lang="ru-RU" altLang="ru-RU" smtClean="0">
              <a:latin typeface="Tahoma" pitchFamily="32" charset="0"/>
            </a:endParaRPr>
          </a:p>
        </p:txBody>
      </p:sp>
      <p:sp>
        <p:nvSpPr>
          <p:cNvPr id="1576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EE09D09-71BD-472D-AAB5-73D0627071CF}" type="slidenum">
              <a:rPr lang="ru-RU" altLang="ru-RU">
                <a:latin typeface="Tahoma" pitchFamily="32" charset="0"/>
                <a:cs typeface="Tahoma" pitchFamily="32" charset="0"/>
              </a:rPr>
              <a:pPr algn="r" eaLnBrk="1" hangingPunct="1">
                <a:spcBef>
                  <a:spcPct val="0"/>
                </a:spcBef>
                <a:buClrTx/>
                <a:buFontTx/>
                <a:buNone/>
              </a:pPr>
              <a:t>70</a:t>
            </a:fld>
            <a:endParaRPr lang="ru-RU" altLang="ru-RU">
              <a:latin typeface="Tahoma" pitchFamily="32" charset="0"/>
              <a:cs typeface="Tahoma" pitchFamily="32" charset="0"/>
            </a:endParaRPr>
          </a:p>
        </p:txBody>
      </p:sp>
      <p:sp>
        <p:nvSpPr>
          <p:cNvPr id="1577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77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17331AD2-2060-46EE-96E3-AE4F85BE94A3}" type="slidenum">
              <a:rPr lang="ru-RU" altLang="ru-RU" smtClean="0">
                <a:latin typeface="Tahoma" pitchFamily="32" charset="0"/>
              </a:rPr>
              <a:pPr eaLnBrk="1" hangingPunct="1">
                <a:spcBef>
                  <a:spcPct val="0"/>
                </a:spcBef>
              </a:pPr>
              <a:t>71</a:t>
            </a:fld>
            <a:endParaRPr lang="ru-RU" altLang="ru-RU" smtClean="0">
              <a:latin typeface="Tahoma" pitchFamily="32" charset="0"/>
            </a:endParaRPr>
          </a:p>
        </p:txBody>
      </p:sp>
      <p:sp>
        <p:nvSpPr>
          <p:cNvPr id="1587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9770263-4ABC-459D-8EA6-D033A1E81E99}" type="slidenum">
              <a:rPr lang="ru-RU" altLang="ru-RU">
                <a:latin typeface="Tahoma" pitchFamily="32" charset="0"/>
                <a:cs typeface="Tahoma" pitchFamily="32" charset="0"/>
              </a:rPr>
              <a:pPr algn="r" eaLnBrk="1" hangingPunct="1">
                <a:spcBef>
                  <a:spcPct val="0"/>
                </a:spcBef>
                <a:buClrTx/>
                <a:buFontTx/>
                <a:buNone/>
              </a:pPr>
              <a:t>71</a:t>
            </a:fld>
            <a:endParaRPr lang="ru-RU" altLang="ru-RU">
              <a:latin typeface="Tahoma" pitchFamily="32" charset="0"/>
              <a:cs typeface="Tahoma" pitchFamily="32" charset="0"/>
            </a:endParaRPr>
          </a:p>
        </p:txBody>
      </p:sp>
      <p:sp>
        <p:nvSpPr>
          <p:cNvPr id="1587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87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5BC5927-4DE6-4689-B9CB-ED361B9C8A71}" type="slidenum">
              <a:rPr lang="ru-RU" altLang="ru-RU" smtClean="0">
                <a:latin typeface="Tahoma" pitchFamily="32" charset="0"/>
              </a:rPr>
              <a:pPr eaLnBrk="1" hangingPunct="1">
                <a:spcBef>
                  <a:spcPct val="0"/>
                </a:spcBef>
              </a:pPr>
              <a:t>72</a:t>
            </a:fld>
            <a:endParaRPr lang="ru-RU" altLang="ru-RU" smtClean="0">
              <a:latin typeface="Tahoma" pitchFamily="32" charset="0"/>
            </a:endParaRPr>
          </a:p>
        </p:txBody>
      </p:sp>
      <p:sp>
        <p:nvSpPr>
          <p:cNvPr id="1597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F904BEC8-3DAB-409F-AB32-E57A53517546}" type="slidenum">
              <a:rPr lang="ru-RU" altLang="ru-RU">
                <a:latin typeface="Tahoma" pitchFamily="32" charset="0"/>
                <a:cs typeface="Tahoma" pitchFamily="32" charset="0"/>
              </a:rPr>
              <a:pPr algn="r" eaLnBrk="1" hangingPunct="1">
                <a:spcBef>
                  <a:spcPct val="0"/>
                </a:spcBef>
                <a:buClrTx/>
                <a:buFontTx/>
                <a:buNone/>
              </a:pPr>
              <a:t>72</a:t>
            </a:fld>
            <a:endParaRPr lang="ru-RU" altLang="ru-RU">
              <a:latin typeface="Tahoma" pitchFamily="32" charset="0"/>
              <a:cs typeface="Tahoma" pitchFamily="32" charset="0"/>
            </a:endParaRPr>
          </a:p>
        </p:txBody>
      </p:sp>
      <p:sp>
        <p:nvSpPr>
          <p:cNvPr id="1597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97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1B5A63D-FAF7-437B-A235-530C8C33F9C5}" type="slidenum">
              <a:rPr lang="ru-RU" altLang="ru-RU" smtClean="0">
                <a:latin typeface="Tahoma" pitchFamily="32" charset="0"/>
              </a:rPr>
              <a:pPr eaLnBrk="1" hangingPunct="1">
                <a:spcBef>
                  <a:spcPct val="0"/>
                </a:spcBef>
              </a:pPr>
              <a:t>73</a:t>
            </a:fld>
            <a:endParaRPr lang="ru-RU" altLang="ru-RU" smtClean="0">
              <a:latin typeface="Tahoma" pitchFamily="32" charset="0"/>
            </a:endParaRPr>
          </a:p>
        </p:txBody>
      </p:sp>
      <p:sp>
        <p:nvSpPr>
          <p:cNvPr id="1607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820A45F-FC7D-4ADD-BFE3-FB6691EB510E}" type="slidenum">
              <a:rPr lang="ru-RU" altLang="ru-RU">
                <a:latin typeface="Tahoma" pitchFamily="32" charset="0"/>
                <a:cs typeface="Tahoma" pitchFamily="32" charset="0"/>
              </a:rPr>
              <a:pPr algn="r" eaLnBrk="1" hangingPunct="1">
                <a:spcBef>
                  <a:spcPct val="0"/>
                </a:spcBef>
                <a:buClrTx/>
                <a:buFontTx/>
                <a:buNone/>
              </a:pPr>
              <a:t>73</a:t>
            </a:fld>
            <a:endParaRPr lang="ru-RU" altLang="ru-RU">
              <a:latin typeface="Tahoma" pitchFamily="32" charset="0"/>
              <a:cs typeface="Tahoma" pitchFamily="32" charset="0"/>
            </a:endParaRPr>
          </a:p>
        </p:txBody>
      </p:sp>
      <p:sp>
        <p:nvSpPr>
          <p:cNvPr id="1607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07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E1A610E-D27B-4CA8-92A1-34E6BAE8A6F7}" type="slidenum">
              <a:rPr lang="ru-RU" altLang="ru-RU" smtClean="0">
                <a:latin typeface="Tahoma" pitchFamily="32" charset="0"/>
              </a:rPr>
              <a:pPr eaLnBrk="1" hangingPunct="1">
                <a:spcBef>
                  <a:spcPct val="0"/>
                </a:spcBef>
              </a:pPr>
              <a:t>7</a:t>
            </a:fld>
            <a:endParaRPr lang="ru-RU" altLang="ru-RU" smtClean="0">
              <a:latin typeface="Tahoma" pitchFamily="32" charset="0"/>
            </a:endParaRPr>
          </a:p>
        </p:txBody>
      </p:sp>
      <p:sp>
        <p:nvSpPr>
          <p:cNvPr id="931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89B500D-7BA7-41E2-91DC-F827B66166BC}" type="slidenum">
              <a:rPr lang="ru-RU" altLang="ru-RU">
                <a:latin typeface="Tahoma" pitchFamily="32" charset="0"/>
                <a:cs typeface="Tahoma" pitchFamily="32" charset="0"/>
              </a:rPr>
              <a:pPr algn="r" eaLnBrk="1" hangingPunct="1">
                <a:spcBef>
                  <a:spcPct val="0"/>
                </a:spcBef>
                <a:buClrTx/>
                <a:buFontTx/>
                <a:buNone/>
              </a:pPr>
              <a:t>7</a:t>
            </a:fld>
            <a:endParaRPr lang="ru-RU" altLang="ru-RU">
              <a:latin typeface="Tahoma" pitchFamily="32" charset="0"/>
              <a:cs typeface="Tahoma" pitchFamily="32" charset="0"/>
            </a:endParaRPr>
          </a:p>
        </p:txBody>
      </p:sp>
      <p:sp>
        <p:nvSpPr>
          <p:cNvPr id="931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31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3190"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36E673B-C81E-445E-A4C6-615E3A2BB46D}" type="slidenum">
              <a:rPr lang="ru-RU" altLang="ru-RU">
                <a:latin typeface="Tahoma" pitchFamily="32" charset="0"/>
              </a:rPr>
              <a:pPr algn="r" eaLnBrk="1" hangingPunct="1">
                <a:spcBef>
                  <a:spcPct val="0"/>
                </a:spcBef>
                <a:buClrTx/>
                <a:buFontTx/>
                <a:buNone/>
              </a:pPr>
              <a:t>7</a:t>
            </a:fld>
            <a:endParaRPr lang="ru-RU" altLang="ru-RU">
              <a:latin typeface="Tahoma" pitchFamily="32"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173B9E-2CE6-4161-96A0-978574503C3E}" type="slidenum">
              <a:rPr lang="ru-RU" altLang="ru-RU" smtClean="0">
                <a:latin typeface="Tahoma" pitchFamily="32" charset="0"/>
              </a:rPr>
              <a:pPr eaLnBrk="1" hangingPunct="1">
                <a:spcBef>
                  <a:spcPct val="0"/>
                </a:spcBef>
              </a:pPr>
              <a:t>74</a:t>
            </a:fld>
            <a:endParaRPr lang="ru-RU" altLang="ru-RU" smtClean="0">
              <a:latin typeface="Tahoma" pitchFamily="32" charset="0"/>
            </a:endParaRPr>
          </a:p>
        </p:txBody>
      </p:sp>
      <p:sp>
        <p:nvSpPr>
          <p:cNvPr id="1617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8B15FC5-796A-475F-B91A-E74A78276E14}" type="slidenum">
              <a:rPr lang="ru-RU" altLang="ru-RU">
                <a:latin typeface="Tahoma" pitchFamily="32" charset="0"/>
                <a:cs typeface="Tahoma" pitchFamily="32" charset="0"/>
              </a:rPr>
              <a:pPr algn="r" eaLnBrk="1" hangingPunct="1">
                <a:spcBef>
                  <a:spcPct val="0"/>
                </a:spcBef>
                <a:buClrTx/>
                <a:buFontTx/>
                <a:buNone/>
              </a:pPr>
              <a:t>74</a:t>
            </a:fld>
            <a:endParaRPr lang="ru-RU" altLang="ru-RU">
              <a:latin typeface="Tahoma" pitchFamily="32" charset="0"/>
              <a:cs typeface="Tahoma" pitchFamily="32" charset="0"/>
            </a:endParaRPr>
          </a:p>
        </p:txBody>
      </p:sp>
      <p:sp>
        <p:nvSpPr>
          <p:cNvPr id="1617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17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1798"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369ABBD4-D621-4797-A446-1F237F31870A}" type="slidenum">
              <a:rPr lang="ru-RU" altLang="ru-RU">
                <a:latin typeface="Tahoma" pitchFamily="32" charset="0"/>
              </a:rPr>
              <a:pPr algn="r" eaLnBrk="1" hangingPunct="1">
                <a:spcBef>
                  <a:spcPct val="0"/>
                </a:spcBef>
                <a:buClrTx/>
                <a:buFontTx/>
                <a:buNone/>
              </a:pPr>
              <a:t>74</a:t>
            </a:fld>
            <a:endParaRPr lang="ru-RU" altLang="ru-RU">
              <a:latin typeface="Tahoma" pitchFamily="32"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8304630-AB99-4158-A6D4-FEC319EEC28B}" type="slidenum">
              <a:rPr lang="ru-RU" altLang="ru-RU" smtClean="0">
                <a:latin typeface="Tahoma" pitchFamily="32" charset="0"/>
              </a:rPr>
              <a:pPr eaLnBrk="1" hangingPunct="1">
                <a:spcBef>
                  <a:spcPct val="0"/>
                </a:spcBef>
              </a:pPr>
              <a:t>75</a:t>
            </a:fld>
            <a:endParaRPr lang="ru-RU" altLang="ru-RU" smtClean="0">
              <a:latin typeface="Tahoma" pitchFamily="32" charset="0"/>
            </a:endParaRPr>
          </a:p>
        </p:txBody>
      </p:sp>
      <p:sp>
        <p:nvSpPr>
          <p:cNvPr id="16281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6282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BD99F08C-3D80-4BE9-8865-5C15173A6317}" type="slidenum">
              <a:rPr lang="ru-RU" altLang="ru-RU" smtClean="0">
                <a:latin typeface="Tahoma" pitchFamily="32" charset="0"/>
              </a:rPr>
              <a:pPr eaLnBrk="1" hangingPunct="1">
                <a:spcBef>
                  <a:spcPct val="0"/>
                </a:spcBef>
              </a:pPr>
              <a:t>76</a:t>
            </a:fld>
            <a:endParaRPr lang="ru-RU" altLang="ru-RU" smtClean="0">
              <a:latin typeface="Tahoma" pitchFamily="32" charset="0"/>
            </a:endParaRPr>
          </a:p>
        </p:txBody>
      </p:sp>
      <p:sp>
        <p:nvSpPr>
          <p:cNvPr id="1638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8118D71-0CE2-48F6-B1F9-E453DC21EF94}" type="slidenum">
              <a:rPr lang="ru-RU" altLang="ru-RU">
                <a:latin typeface="Tahoma" pitchFamily="32" charset="0"/>
                <a:cs typeface="Tahoma" pitchFamily="32" charset="0"/>
              </a:rPr>
              <a:pPr algn="r" eaLnBrk="1" hangingPunct="1">
                <a:spcBef>
                  <a:spcPct val="0"/>
                </a:spcBef>
                <a:buClrTx/>
                <a:buFontTx/>
                <a:buNone/>
              </a:pPr>
              <a:t>76</a:t>
            </a:fld>
            <a:endParaRPr lang="ru-RU" altLang="ru-RU">
              <a:latin typeface="Tahoma" pitchFamily="32" charset="0"/>
              <a:cs typeface="Tahoma" pitchFamily="32" charset="0"/>
            </a:endParaRPr>
          </a:p>
        </p:txBody>
      </p:sp>
      <p:sp>
        <p:nvSpPr>
          <p:cNvPr id="1638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38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77</a:t>
            </a:fld>
            <a:endParaRPr lang="ru-RU" altLang="ru-RU" smtClean="0">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77</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1AA86BB-03D5-4813-9CE3-8FD4E3BDD19E}" type="slidenum">
              <a:rPr lang="ru-RU" altLang="ru-RU" smtClean="0">
                <a:latin typeface="Tahoma" pitchFamily="32" charset="0"/>
              </a:rPr>
              <a:pPr eaLnBrk="1" hangingPunct="1">
                <a:spcBef>
                  <a:spcPct val="0"/>
                </a:spcBef>
              </a:pPr>
              <a:t>78</a:t>
            </a:fld>
            <a:endParaRPr lang="ru-RU" altLang="ru-RU" smtClean="0">
              <a:latin typeface="Tahoma" pitchFamily="32" charset="0"/>
            </a:endParaRPr>
          </a:p>
        </p:txBody>
      </p:sp>
      <p:sp>
        <p:nvSpPr>
          <p:cNvPr id="1658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B1459C0-B1E9-406E-96C8-9728966B190D}" type="slidenum">
              <a:rPr lang="ru-RU" altLang="ru-RU">
                <a:latin typeface="Tahoma" pitchFamily="32" charset="0"/>
                <a:cs typeface="Tahoma" pitchFamily="32" charset="0"/>
              </a:rPr>
              <a:pPr algn="r" eaLnBrk="1" hangingPunct="1">
                <a:spcBef>
                  <a:spcPct val="0"/>
                </a:spcBef>
                <a:buClrTx/>
                <a:buFontTx/>
                <a:buNone/>
              </a:pPr>
              <a:t>78</a:t>
            </a:fld>
            <a:endParaRPr lang="ru-RU" altLang="ru-RU">
              <a:latin typeface="Tahoma" pitchFamily="32" charset="0"/>
              <a:cs typeface="Tahoma" pitchFamily="32" charset="0"/>
            </a:endParaRPr>
          </a:p>
        </p:txBody>
      </p:sp>
      <p:sp>
        <p:nvSpPr>
          <p:cNvPr id="1658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58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7FBB45-9A21-4978-8FF2-E5B1632E5AE9}" type="slidenum">
              <a:rPr lang="ru-RU" altLang="ru-RU" smtClean="0">
                <a:latin typeface="Tahoma" pitchFamily="32" charset="0"/>
              </a:rPr>
              <a:pPr eaLnBrk="1" hangingPunct="1">
                <a:spcBef>
                  <a:spcPct val="0"/>
                </a:spcBef>
              </a:pPr>
              <a:t>79</a:t>
            </a:fld>
            <a:endParaRPr lang="ru-RU" altLang="ru-RU" smtClean="0">
              <a:latin typeface="Tahoma" pitchFamily="32" charset="0"/>
            </a:endParaRPr>
          </a:p>
        </p:txBody>
      </p:sp>
      <p:sp>
        <p:nvSpPr>
          <p:cNvPr id="1669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4E123DD-70D8-4D72-9548-A65E2F1FDBC8}" type="slidenum">
              <a:rPr lang="ru-RU" altLang="ru-RU">
                <a:latin typeface="Tahoma" pitchFamily="32" charset="0"/>
                <a:cs typeface="Tahoma" pitchFamily="32" charset="0"/>
              </a:rPr>
              <a:pPr algn="r" eaLnBrk="1" hangingPunct="1">
                <a:spcBef>
                  <a:spcPct val="0"/>
                </a:spcBef>
                <a:buClrTx/>
                <a:buFontTx/>
                <a:buNone/>
              </a:pPr>
              <a:t>79</a:t>
            </a:fld>
            <a:endParaRPr lang="ru-RU" altLang="ru-RU">
              <a:latin typeface="Tahoma" pitchFamily="32" charset="0"/>
              <a:cs typeface="Tahoma" pitchFamily="32" charset="0"/>
            </a:endParaRPr>
          </a:p>
        </p:txBody>
      </p:sp>
      <p:sp>
        <p:nvSpPr>
          <p:cNvPr id="1669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69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950BCCD-7485-429B-9E32-E4352948EB4B}" type="slidenum">
              <a:rPr lang="ru-RU" altLang="ru-RU" smtClean="0">
                <a:latin typeface="Tahoma" pitchFamily="32" charset="0"/>
              </a:rPr>
              <a:pPr eaLnBrk="1" hangingPunct="1">
                <a:spcBef>
                  <a:spcPct val="0"/>
                </a:spcBef>
              </a:pPr>
              <a:t>8</a:t>
            </a:fld>
            <a:endParaRPr lang="ru-RU" altLang="ru-RU" smtClean="0">
              <a:latin typeface="Tahoma" pitchFamily="32" charset="0"/>
            </a:endParaRPr>
          </a:p>
        </p:txBody>
      </p:sp>
      <p:sp>
        <p:nvSpPr>
          <p:cNvPr id="9421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A69342B-1167-4D28-8741-974C2030D404}" type="slidenum">
              <a:rPr lang="ru-RU" altLang="ru-RU">
                <a:latin typeface="Tahoma" pitchFamily="32" charset="0"/>
                <a:cs typeface="Tahoma" pitchFamily="32" charset="0"/>
              </a:rPr>
              <a:pPr algn="r" eaLnBrk="1" hangingPunct="1">
                <a:spcBef>
                  <a:spcPct val="0"/>
                </a:spcBef>
                <a:buClrTx/>
                <a:buFontTx/>
                <a:buNone/>
              </a:pPr>
              <a:t>8</a:t>
            </a:fld>
            <a:endParaRPr lang="ru-RU" altLang="ru-RU">
              <a:latin typeface="Tahoma" pitchFamily="32" charset="0"/>
              <a:cs typeface="Tahoma" pitchFamily="32" charset="0"/>
            </a:endParaRPr>
          </a:p>
        </p:txBody>
      </p:sp>
      <p:sp>
        <p:nvSpPr>
          <p:cNvPr id="9421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421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5F0A4EA-C8C5-4E05-A2D5-9ADDD28EB354}" type="slidenum">
              <a:rPr lang="ru-RU" altLang="ru-RU" smtClean="0">
                <a:latin typeface="Tahoma" pitchFamily="32" charset="0"/>
              </a:rPr>
              <a:pPr eaLnBrk="1" hangingPunct="1">
                <a:spcBef>
                  <a:spcPct val="0"/>
                </a:spcBef>
              </a:pPr>
              <a:t>9</a:t>
            </a:fld>
            <a:endParaRPr lang="ru-RU" altLang="ru-RU" smtClean="0">
              <a:latin typeface="Tahoma" pitchFamily="32" charset="0"/>
            </a:endParaRPr>
          </a:p>
        </p:txBody>
      </p:sp>
      <p:sp>
        <p:nvSpPr>
          <p:cNvPr id="952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CE14B7-6748-4B93-99F3-F0FFA06D72A2}" type="slidenum">
              <a:rPr lang="ru-RU" altLang="ru-RU">
                <a:latin typeface="Tahoma" pitchFamily="32" charset="0"/>
                <a:cs typeface="Tahoma" pitchFamily="32" charset="0"/>
              </a:rPr>
              <a:pPr algn="r" eaLnBrk="1" hangingPunct="1">
                <a:spcBef>
                  <a:spcPct val="0"/>
                </a:spcBef>
                <a:buClrTx/>
                <a:buFontTx/>
                <a:buNone/>
              </a:pPr>
              <a:t>9</a:t>
            </a:fld>
            <a:endParaRPr lang="ru-RU" altLang="ru-RU">
              <a:latin typeface="Tahoma" pitchFamily="32" charset="0"/>
              <a:cs typeface="Tahoma" pitchFamily="32" charset="0"/>
            </a:endParaRPr>
          </a:p>
        </p:txBody>
      </p:sp>
      <p:sp>
        <p:nvSpPr>
          <p:cNvPr id="952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52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pPr>
                <a:defRPr/>
              </a:pPr>
              <a:t>03.12.2019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pPr>
                <a:defRPr/>
              </a:pPr>
              <a:t>03.12.2019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pPr>
                <a:defRPr/>
              </a:pPr>
              <a:t>03.12.2019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290088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260457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655752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180830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1476102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112062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197334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4597136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pPr>
                <a:defRPr/>
              </a:pPr>
              <a:t>03.12.2019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9088706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231234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796031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9172169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090503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204648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6975687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7512623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459966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88974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pPr>
                <a:defRPr/>
              </a:pPr>
              <a:t>03.12.2019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442155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7503293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1414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2372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1445416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60990689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909051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388840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2557015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80540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pPr>
                <a:defRPr/>
              </a:pPr>
              <a:t>03.12.2019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594346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36053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758607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3535553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91498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1565580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7206468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14170615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0071613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1258192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pPr>
                <a:defRPr/>
              </a:pPr>
              <a:t>03.12.2019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9049265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650044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5391334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37161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86494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7919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6203796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50375903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224998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084132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pPr>
                <a:defRPr/>
              </a:pPr>
              <a:t>03.12.2019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36689522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529433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833329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302422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06762975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260592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640832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08382665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984918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01641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pPr>
                <a:defRPr/>
              </a:pPr>
              <a:t>03.12.2019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264627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8612826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76693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510647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9108188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668772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2899846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294900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06310674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733785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pPr>
                <a:defRPr/>
              </a:pPr>
              <a:t>03.12.2019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909951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00408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01713236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130410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044276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274895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39276412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692882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488470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496652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pPr>
                <a:defRPr/>
              </a:pPr>
              <a:t>03.12.2019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2562111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971722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04109529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3262232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38366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6993170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007433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53315612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7324005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228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pPr>
                <a:defRPr/>
              </a:pPr>
              <a:t>03.12.2019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8407028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37687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8250336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694990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8604300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2312717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1090868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03.12.2019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936360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wmf"/><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wmf"/><Relationship Id="rId9" Type="http://schemas.openxmlformats.org/officeDocument/2006/relationships/image" Target="../media/image24.jpe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59.png"/><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5.jpeg"/></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4495" y="1600200"/>
            <a:ext cx="87137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chemeClr val="tx1">
                    <a:lumMod val="75000"/>
                    <a:lumOff val="25000"/>
                  </a:schemeClr>
                </a:solidFill>
                <a:latin typeface="Candara" pitchFamily="32" charset="0"/>
              </a:rPr>
              <a:t>Подготовлен на основании проекта решения Совета народных </a:t>
            </a:r>
            <a:r>
              <a:rPr lang="ru-RU" altLang="ru-RU" sz="2000" dirty="0" smtClean="0">
                <a:solidFill>
                  <a:schemeClr val="tx1">
                    <a:lumMod val="75000"/>
                    <a:lumOff val="25000"/>
                  </a:schemeClr>
                </a:solidFill>
                <a:latin typeface="Candara" pitchFamily="32" charset="0"/>
              </a:rPr>
              <a:t>депутатов </a:t>
            </a:r>
            <a:r>
              <a:rPr lang="ru-RU" altLang="ru-RU" sz="2000" dirty="0">
                <a:solidFill>
                  <a:schemeClr val="tx1">
                    <a:lumMod val="75000"/>
                    <a:lumOff val="25000"/>
                  </a:schemeClr>
                </a:solidFill>
                <a:latin typeface="Candara" pitchFamily="32" charset="0"/>
              </a:rPr>
              <a:t>муниципального образования Юрьев-Польский </a:t>
            </a:r>
            <a:r>
              <a:rPr lang="ru-RU" altLang="ru-RU" sz="2000" dirty="0" smtClean="0">
                <a:solidFill>
                  <a:schemeClr val="tx1">
                    <a:lumMod val="75000"/>
                    <a:lumOff val="25000"/>
                  </a:schemeClr>
                </a:solidFill>
                <a:latin typeface="Candara" pitchFamily="32" charset="0"/>
              </a:rPr>
              <a:t>район «О </a:t>
            </a:r>
            <a:r>
              <a:rPr lang="ru-RU" altLang="ru-RU" sz="2000" dirty="0">
                <a:solidFill>
                  <a:schemeClr val="tx1">
                    <a:lumMod val="75000"/>
                    <a:lumOff val="25000"/>
                  </a:schemeClr>
                </a:solidFill>
                <a:latin typeface="Candara" pitchFamily="32" charset="0"/>
              </a:rPr>
              <a:t>бюджете муниципального образования Юрьев-Польский район на</a:t>
            </a:r>
            <a:r>
              <a:rPr lang="ru-RU" altLang="ru-RU" sz="2000" dirty="0">
                <a:solidFill>
                  <a:schemeClr val="tx1">
                    <a:lumMod val="75000"/>
                    <a:lumOff val="25000"/>
                  </a:schemeClr>
                </a:solidFill>
                <a:latin typeface="Times New Roman" pitchFamily="16" charset="0"/>
              </a:rPr>
              <a:t> </a:t>
            </a:r>
            <a:r>
              <a:rPr lang="ru-RU" altLang="ru-RU" sz="2000" dirty="0" smtClean="0">
                <a:solidFill>
                  <a:schemeClr val="tx1">
                    <a:lumMod val="75000"/>
                    <a:lumOff val="25000"/>
                  </a:schemeClr>
                </a:solidFill>
                <a:latin typeface="Times New Roman" pitchFamily="16" charset="0"/>
              </a:rPr>
              <a:t>2020</a:t>
            </a:r>
            <a:r>
              <a:rPr lang="ru-RU" altLang="ru-RU" sz="2000" dirty="0" smtClean="0">
                <a:solidFill>
                  <a:schemeClr val="tx1">
                    <a:lumMod val="75000"/>
                    <a:lumOff val="25000"/>
                  </a:schemeClr>
                </a:solidFill>
                <a:latin typeface="Candara" pitchFamily="32" charset="0"/>
              </a:rPr>
              <a:t> год»</a:t>
            </a:r>
            <a:endParaRPr lang="ru-RU" altLang="ru-RU" sz="2000" dirty="0">
              <a:solidFill>
                <a:schemeClr val="tx1">
                  <a:lumMod val="75000"/>
                  <a:lumOff val="25000"/>
                </a:schemeClr>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2051" name="Text Box 2"/>
          <p:cNvSpPr txBox="1">
            <a:spLocks noChangeArrowheads="1"/>
          </p:cNvSpPr>
          <p:nvPr/>
        </p:nvSpPr>
        <p:spPr bwMode="auto">
          <a:xfrm>
            <a:off x="13875" y="-171400"/>
            <a:ext cx="9144000" cy="1636712"/>
          </a:xfrm>
          <a:prstGeom prst="rect">
            <a:avLst/>
          </a:prstGeom>
          <a:gradFill flip="none" rotWithShape="1">
            <a:gsLst>
              <a:gs pos="100000">
                <a:srgbClr val="92D050"/>
              </a:gs>
              <a:gs pos="0">
                <a:srgbClr val="FFFF00"/>
              </a:gs>
              <a:gs pos="39000">
                <a:srgbClr val="FFEBFA"/>
              </a:gs>
            </a:gsLst>
            <a:path path="circle">
              <a:fillToRect l="100000" t="100000"/>
            </a:path>
            <a:tileRect r="-100000" b="-100000"/>
          </a:gradFill>
          <a:ln>
            <a:noFill/>
          </a:ln>
          <a:effectLst>
            <a:outerShdw dist="50760" dir="5400000" algn="ctr" rotWithShape="0">
              <a:srgbClr val="000000"/>
            </a:outerShdw>
          </a:effectLst>
        </p:spPr>
        <p:txBody>
          <a:bodyPr lIns="90000" tIns="46800" rIns="90000" bIns="46800" anchor="ctr"/>
          <a:lstStyle>
            <a:lvl1pPr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73E87"/>
                </a:solidFill>
                <a:latin typeface="Candara" pitchFamily="32" charset="0"/>
                <a:cs typeface="Arial Unicode MS" pitchFamily="32" charset="0"/>
              </a:defRPr>
            </a:lvl1pPr>
            <a:lvl2pPr eaLnBrk="0" hangingPunct="0">
              <a:spcBef>
                <a:spcPts val="5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73E87"/>
                </a:solidFill>
                <a:latin typeface="Candara" pitchFamily="32" charset="0"/>
                <a:cs typeface="Arial Unicode MS" pitchFamily="32" charset="0"/>
              </a:defRPr>
            </a:lvl2pPr>
            <a:lvl3pPr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3pPr>
            <a:lvl4pPr eaLnBrk="0" hangingPunct="0">
              <a:spcBef>
                <a:spcPts val="4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4pPr>
            <a:lvl5pPr eaLnBrk="0" hangingPunct="0">
              <a:spcBef>
                <a:spcPts val="4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9pPr>
          </a:lstStyle>
          <a:p>
            <a:pPr algn="ctr" eaLnBrk="1" hangingPunct="1">
              <a:spcBef>
                <a:spcPct val="0"/>
              </a:spcBef>
              <a:buClrTx/>
              <a:buFontTx/>
              <a:buNone/>
              <a:defRPr/>
            </a:pPr>
            <a:r>
              <a:rPr lang="ru-RU" altLang="ru-RU" sz="4400" dirty="0" smtClean="0">
                <a:solidFill>
                  <a:srgbClr val="7030A0"/>
                </a:solidFill>
              </a:rPr>
              <a:t>«Бюджет для граждан»</a:t>
            </a:r>
          </a:p>
        </p:txBody>
      </p:sp>
      <p:pic>
        <p:nvPicPr>
          <p:cNvPr id="2" name="Picture 2" descr="D:\Марина\Бюджет для граждан 2018\стадион\Безымянны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70" y="1564921"/>
            <a:ext cx="6858269" cy="43077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308" y="0"/>
            <a:ext cx="1114322" cy="1390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4338" name="Picture 6" descr="D:\Марина\ЮП\Gerb_YP2018_n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504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
          <p:cNvSpPr txBox="1">
            <a:spLocks noChangeArrowheads="1"/>
          </p:cNvSpPr>
          <p:nvPr/>
        </p:nvSpPr>
        <p:spPr bwMode="auto">
          <a:xfrm>
            <a:off x="468313" y="620713"/>
            <a:ext cx="8224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endParaRPr lang="ru-RU" altLang="ru-RU" sz="1600" dirty="0" smtClean="0">
              <a:solidFill>
                <a:srgbClr val="0D0D0D"/>
              </a:solidFill>
              <a:latin typeface="Candara" pitchFamily="32" charset="0"/>
            </a:endParaRPr>
          </a:p>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2000" dirty="0">
                <a:solidFill>
                  <a:srgbClr val="7030A0"/>
                </a:solidFill>
                <a:latin typeface="Times New Roman" pitchFamily="16" charset="0"/>
                <a:cs typeface="Times New Roman" pitchFamily="16" charset="0"/>
              </a:rPr>
              <a:t>Рост доходов муниципального образования Юрьев-Польский район обеспечивается за счет: </a:t>
            </a:r>
            <a:br>
              <a:rPr lang="ru-RU" altLang="ru-RU" sz="20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0D0D0D"/>
                </a:solidFill>
                <a:latin typeface="Times New Roman" pitchFamily="16" charset="0"/>
                <a:cs typeface="Times New Roman" pitchFamily="16" charset="0"/>
              </a:rPr>
              <a:t/>
            </a:r>
            <a:br>
              <a:rPr lang="ru-RU" altLang="ru-RU" sz="1600" dirty="0">
                <a:solidFill>
                  <a:srgbClr val="0D0D0D"/>
                </a:solidFill>
                <a:latin typeface="Times New Roman" pitchFamily="16" charset="0"/>
                <a:cs typeface="Times New Roman" pitchFamily="16" charset="0"/>
              </a:rPr>
            </a:br>
            <a:endParaRPr lang="ru-RU" altLang="ru-RU" sz="1600" dirty="0">
              <a:solidFill>
                <a:srgbClr val="0D0D0D"/>
              </a:solidFill>
              <a:latin typeface="Times New Roman" pitchFamily="16" charset="0"/>
              <a:cs typeface="Times New Roman" pitchFamily="16" charset="0"/>
            </a:endParaRPr>
          </a:p>
        </p:txBody>
      </p:sp>
      <p:sp>
        <p:nvSpPr>
          <p:cNvPr id="14340" name="Text Box 2"/>
          <p:cNvSpPr txBox="1">
            <a:spLocks noChangeArrowheads="1"/>
          </p:cNvSpPr>
          <p:nvPr/>
        </p:nvSpPr>
        <p:spPr bwMode="auto">
          <a:xfrm>
            <a:off x="323850" y="1894854"/>
            <a:ext cx="795178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r>
              <a:rPr lang="ru-RU" altLang="ru-RU" sz="1800" dirty="0">
                <a:solidFill>
                  <a:schemeClr val="accent1">
                    <a:lumMod val="50000"/>
                  </a:schemeClr>
                </a:solidFill>
                <a:latin typeface="Times New Roman" pitchFamily="16" charset="0"/>
                <a:cs typeface="Times New Roman" pitchFamily="16" charset="0"/>
              </a:rPr>
              <a:t>1</a:t>
            </a:r>
            <a:r>
              <a:rPr lang="ru-RU" altLang="ru-RU" sz="1800" dirty="0" smtClean="0">
                <a:solidFill>
                  <a:schemeClr val="accent1">
                    <a:lumMod val="50000"/>
                  </a:schemeClr>
                </a:solidFill>
                <a:latin typeface="Times New Roman" pitchFamily="16" charset="0"/>
                <a:cs typeface="Times New Roman" pitchFamily="16" charset="0"/>
              </a:rPr>
              <a:t>. Расширения </a:t>
            </a:r>
            <a:r>
              <a:rPr lang="ru-RU" altLang="ru-RU" sz="1800" dirty="0">
                <a:solidFill>
                  <a:schemeClr val="accent1">
                    <a:lumMod val="50000"/>
                  </a:schemeClr>
                </a:solidFill>
                <a:latin typeface="Times New Roman" pitchFamily="16" charset="0"/>
                <a:cs typeface="Times New Roman" pitchFamily="16" charset="0"/>
              </a:rPr>
              <a:t>налогооблагаемой базы за счет стимулирования экономического развития </a:t>
            </a:r>
            <a:r>
              <a:rPr lang="ru-RU" altLang="ru-RU" sz="1800" dirty="0" smtClean="0">
                <a:solidFill>
                  <a:schemeClr val="accent1">
                    <a:lumMod val="50000"/>
                  </a:schemeClr>
                </a:solidFill>
                <a:latin typeface="Times New Roman" pitchFamily="16" charset="0"/>
                <a:cs typeface="Times New Roman" pitchFamily="16" charset="0"/>
              </a:rPr>
              <a:t>организаций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2. </a:t>
            </a:r>
            <a:r>
              <a:rPr lang="ru-RU" altLang="ru-RU" sz="1800" dirty="0" smtClean="0">
                <a:solidFill>
                  <a:schemeClr val="accent1">
                    <a:lumMod val="50000"/>
                  </a:schemeClr>
                </a:solidFill>
                <a:latin typeface="Times New Roman" pitchFamily="16" charset="0"/>
                <a:cs typeface="Times New Roman" pitchFamily="16" charset="0"/>
              </a:rPr>
              <a:t>Введения </a:t>
            </a:r>
            <a:r>
              <a:rPr lang="ru-RU" altLang="ru-RU" sz="1800" dirty="0">
                <a:solidFill>
                  <a:schemeClr val="accent1">
                    <a:lumMod val="50000"/>
                  </a:schemeClr>
                </a:solidFill>
                <a:latin typeface="Times New Roman" pitchFamily="16" charset="0"/>
                <a:cs typeface="Times New Roman" pitchFamily="16" charset="0"/>
              </a:rPr>
              <a:t>новых предприятий и производственных </a:t>
            </a:r>
            <a:r>
              <a:rPr lang="ru-RU" altLang="ru-RU" sz="1800" dirty="0" smtClean="0">
                <a:solidFill>
                  <a:schemeClr val="accent1">
                    <a:lumMod val="50000"/>
                  </a:schemeClr>
                </a:solidFill>
                <a:latin typeface="Times New Roman" pitchFamily="16" charset="0"/>
                <a:cs typeface="Times New Roman" pitchFamily="16" charset="0"/>
              </a:rPr>
              <a:t>мощностей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3. </a:t>
            </a:r>
            <a:r>
              <a:rPr lang="ru-RU" altLang="ru-RU" sz="1800" dirty="0" smtClean="0">
                <a:solidFill>
                  <a:schemeClr val="accent1">
                    <a:lumMod val="50000"/>
                  </a:schemeClr>
                </a:solidFill>
                <a:latin typeface="Times New Roman" pitchFamily="16" charset="0"/>
                <a:cs typeface="Times New Roman" pitchFamily="16" charset="0"/>
              </a:rPr>
              <a:t>Роста </a:t>
            </a:r>
            <a:r>
              <a:rPr lang="ru-RU" altLang="ru-RU" sz="1800" dirty="0">
                <a:solidFill>
                  <a:schemeClr val="accent1">
                    <a:lumMod val="50000"/>
                  </a:schemeClr>
                </a:solidFill>
                <a:latin typeface="Times New Roman" pitchFamily="16" charset="0"/>
                <a:cs typeface="Times New Roman" pitchFamily="16" charset="0"/>
              </a:rPr>
              <a:t>денежных доходов </a:t>
            </a:r>
            <a:r>
              <a:rPr lang="ru-RU" altLang="ru-RU" sz="1800" dirty="0" smtClean="0">
                <a:solidFill>
                  <a:schemeClr val="accent1">
                    <a:lumMod val="50000"/>
                  </a:schemeClr>
                </a:solidFill>
                <a:latin typeface="Times New Roman" pitchFamily="16" charset="0"/>
                <a:cs typeface="Times New Roman" pitchFamily="16" charset="0"/>
              </a:rPr>
              <a:t>населения</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4. Л</a:t>
            </a:r>
            <a:r>
              <a:rPr lang="ru-RU" altLang="ru-RU" sz="1800" dirty="0" smtClean="0">
                <a:solidFill>
                  <a:schemeClr val="accent1">
                    <a:lumMod val="50000"/>
                  </a:schemeClr>
                </a:solidFill>
                <a:latin typeface="Times New Roman" pitchFamily="16" charset="0"/>
                <a:cs typeface="Times New Roman" pitchFamily="16" charset="0"/>
              </a:rPr>
              <a:t>егализации </a:t>
            </a:r>
            <a:r>
              <a:rPr lang="ru-RU" altLang="ru-RU" sz="1800" dirty="0">
                <a:solidFill>
                  <a:schemeClr val="accent1">
                    <a:lumMod val="50000"/>
                  </a:schemeClr>
                </a:solidFill>
                <a:latin typeface="Times New Roman" pitchFamily="16" charset="0"/>
                <a:cs typeface="Times New Roman" pitchFamily="16" charset="0"/>
              </a:rPr>
              <a:t>заработной платы работников и выведения из тени доходов физических </a:t>
            </a:r>
            <a:r>
              <a:rPr lang="ru-RU" altLang="ru-RU" sz="1800" dirty="0" smtClean="0">
                <a:solidFill>
                  <a:schemeClr val="accent1">
                    <a:lumMod val="50000"/>
                  </a:schemeClr>
                </a:solidFill>
                <a:latin typeface="Times New Roman" pitchFamily="16" charset="0"/>
                <a:cs typeface="Times New Roman" pitchFamily="16" charset="0"/>
              </a:rPr>
              <a:t>лиц</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5. </a:t>
            </a:r>
            <a:r>
              <a:rPr lang="ru-RU" altLang="ru-RU" sz="1800" dirty="0" smtClean="0">
                <a:solidFill>
                  <a:schemeClr val="accent1">
                    <a:lumMod val="50000"/>
                  </a:schemeClr>
                </a:solidFill>
                <a:latin typeface="Times New Roman" pitchFamily="16" charset="0"/>
                <a:cs typeface="Times New Roman" pitchFamily="16" charset="0"/>
              </a:rPr>
              <a:t>Развития </a:t>
            </a:r>
            <a:r>
              <a:rPr lang="ru-RU" altLang="ru-RU" sz="1800" dirty="0">
                <a:solidFill>
                  <a:schemeClr val="accent1">
                    <a:lumMod val="50000"/>
                  </a:schemeClr>
                </a:solidFill>
                <a:latin typeface="Times New Roman" pitchFamily="16" charset="0"/>
                <a:cs typeface="Times New Roman" pitchFamily="16" charset="0"/>
              </a:rPr>
              <a:t>малого и среднего </a:t>
            </a:r>
            <a:r>
              <a:rPr lang="ru-RU" altLang="ru-RU" sz="1800" dirty="0" smtClean="0">
                <a:solidFill>
                  <a:schemeClr val="accent1">
                    <a:lumMod val="50000"/>
                  </a:schemeClr>
                </a:solidFill>
                <a:latin typeface="Times New Roman" pitchFamily="16" charset="0"/>
                <a:cs typeface="Times New Roman" pitchFamily="16" charset="0"/>
              </a:rPr>
              <a:t>бизнеса</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6. </a:t>
            </a:r>
            <a:r>
              <a:rPr lang="ru-RU" altLang="ru-RU" sz="1800" dirty="0" smtClean="0">
                <a:solidFill>
                  <a:schemeClr val="accent1">
                    <a:lumMod val="50000"/>
                  </a:schemeClr>
                </a:solidFill>
                <a:latin typeface="Times New Roman" pitchFamily="16" charset="0"/>
                <a:cs typeface="Times New Roman" pitchFamily="16" charset="0"/>
              </a:rPr>
              <a:t>Муниципальной </a:t>
            </a:r>
            <a:r>
              <a:rPr lang="ru-RU" altLang="ru-RU" sz="1800" dirty="0">
                <a:solidFill>
                  <a:schemeClr val="accent1">
                    <a:lumMod val="50000"/>
                  </a:schemeClr>
                </a:solidFill>
                <a:latin typeface="Times New Roman" pitchFamily="16" charset="0"/>
                <a:cs typeface="Times New Roman" pitchFamily="16" charset="0"/>
              </a:rPr>
              <a:t>поддержки инвестиционной </a:t>
            </a:r>
            <a:r>
              <a:rPr lang="ru-RU" altLang="ru-RU" sz="1800" dirty="0" smtClean="0">
                <a:solidFill>
                  <a:schemeClr val="accent1">
                    <a:lumMod val="50000"/>
                  </a:schemeClr>
                </a:solidFill>
                <a:latin typeface="Times New Roman" pitchFamily="16" charset="0"/>
                <a:cs typeface="Times New Roman" pitchFamily="16" charset="0"/>
              </a:rPr>
              <a:t>деятельности</a:t>
            </a:r>
            <a:endParaRPr lang="ru-RU" altLang="ru-RU" sz="1800" dirty="0">
              <a:solidFill>
                <a:schemeClr val="accent1">
                  <a:lumMod val="50000"/>
                </a:schemeClr>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381000"/>
            <a:ext cx="8229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Налоговые доходы</a:t>
            </a:r>
          </a:p>
        </p:txBody>
      </p:sp>
      <p:sp>
        <p:nvSpPr>
          <p:cNvPr id="15363" name="AutoShape 2"/>
          <p:cNvSpPr>
            <a:spLocks noChangeArrowheads="1"/>
          </p:cNvSpPr>
          <p:nvPr/>
        </p:nvSpPr>
        <p:spPr bwMode="auto">
          <a:xfrm>
            <a:off x="0" y="1349375"/>
            <a:ext cx="2447925" cy="1081088"/>
          </a:xfrm>
          <a:prstGeom prst="downArrowCallout">
            <a:avLst>
              <a:gd name="adj1" fmla="val 24991"/>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a:solidFill>
                  <a:srgbClr val="FFFFFF"/>
                </a:solidFill>
                <a:latin typeface="Times New Roman" pitchFamily="16" charset="0"/>
                <a:cs typeface="Times New Roman" pitchFamily="16" charset="0"/>
              </a:rPr>
              <a:t>Федеральные налоги</a:t>
            </a:r>
          </a:p>
        </p:txBody>
      </p:sp>
      <p:sp>
        <p:nvSpPr>
          <p:cNvPr id="15364" name="AutoShape 3"/>
          <p:cNvSpPr>
            <a:spLocks noChangeArrowheads="1"/>
          </p:cNvSpPr>
          <p:nvPr/>
        </p:nvSpPr>
        <p:spPr bwMode="auto">
          <a:xfrm>
            <a:off x="4895850" y="1347788"/>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Местные налоги</a:t>
            </a:r>
          </a:p>
        </p:txBody>
      </p:sp>
      <p:sp>
        <p:nvSpPr>
          <p:cNvPr id="15365" name="AutoShape 4"/>
          <p:cNvSpPr>
            <a:spLocks noChangeArrowheads="1"/>
          </p:cNvSpPr>
          <p:nvPr/>
        </p:nvSpPr>
        <p:spPr bwMode="auto">
          <a:xfrm>
            <a:off x="2700338" y="1341438"/>
            <a:ext cx="1933575" cy="1079500"/>
          </a:xfrm>
          <a:prstGeom prst="downArrowCallout">
            <a:avLst>
              <a:gd name="adj1" fmla="val 24994"/>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Региональные налоги</a:t>
            </a:r>
          </a:p>
        </p:txBody>
      </p:sp>
      <p:sp>
        <p:nvSpPr>
          <p:cNvPr id="15366" name="AutoShape 5"/>
          <p:cNvSpPr>
            <a:spLocks noChangeArrowheads="1"/>
          </p:cNvSpPr>
          <p:nvPr/>
        </p:nvSpPr>
        <p:spPr bwMode="auto">
          <a:xfrm>
            <a:off x="0" y="2565400"/>
            <a:ext cx="2627313" cy="41767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добавленную стоимость</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Акцизы</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Налог на доходы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 4) Налог на прибыль организаций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5) Налог на добычу полезных ископаемых</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6)Водный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7)Сборы за пользование объектами животного мира и за пользование объектами водных биологических ресурсов</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8) Государственная пошлина</a:t>
            </a:r>
          </a:p>
        </p:txBody>
      </p:sp>
      <p:sp>
        <p:nvSpPr>
          <p:cNvPr id="15367" name="AutoShape 6"/>
          <p:cNvSpPr>
            <a:spLocks noChangeArrowheads="1"/>
          </p:cNvSpPr>
          <p:nvPr/>
        </p:nvSpPr>
        <p:spPr bwMode="auto">
          <a:xfrm>
            <a:off x="2520950" y="2565400"/>
            <a:ext cx="2292350" cy="16748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организаций</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Налог на игорный бизнес</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Транспортный налог</a:t>
            </a:r>
          </a:p>
        </p:txBody>
      </p:sp>
      <p:pic>
        <p:nvPicPr>
          <p:cNvPr id="153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4651375"/>
            <a:ext cx="3816350" cy="1852613"/>
          </a:xfrm>
          <a:prstGeom prst="rect">
            <a:avLst/>
          </a:prstGeom>
          <a:solidFill>
            <a:schemeClr val="accent1">
              <a:lumMod val="75000"/>
            </a:schemeClr>
          </a:solidFill>
          <a:ln>
            <a:noFill/>
          </a:ln>
          <a:extLst/>
        </p:spPr>
      </p:pic>
      <p:sp>
        <p:nvSpPr>
          <p:cNvPr id="15369" name="AutoShape 8"/>
          <p:cNvSpPr>
            <a:spLocks noChangeArrowheads="1"/>
          </p:cNvSpPr>
          <p:nvPr/>
        </p:nvSpPr>
        <p:spPr bwMode="auto">
          <a:xfrm>
            <a:off x="5056188" y="2565400"/>
            <a:ext cx="1944687" cy="1368425"/>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Земельный налог</a:t>
            </a:r>
          </a:p>
        </p:txBody>
      </p:sp>
      <p:sp>
        <p:nvSpPr>
          <p:cNvPr id="15370" name="AutoShape 9"/>
          <p:cNvSpPr>
            <a:spLocks noChangeArrowheads="1"/>
          </p:cNvSpPr>
          <p:nvPr/>
        </p:nvSpPr>
        <p:spPr bwMode="auto">
          <a:xfrm>
            <a:off x="7062788" y="2587625"/>
            <a:ext cx="2089150" cy="3409950"/>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Единый сельскохозяйственный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Упрощенная система налогообложения</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Единый налог на вмененный доход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4) Патентная система налогообложения</a:t>
            </a: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p:txBody>
      </p:sp>
      <p:sp>
        <p:nvSpPr>
          <p:cNvPr id="15371" name="AutoShape 10"/>
          <p:cNvSpPr>
            <a:spLocks noChangeArrowheads="1"/>
          </p:cNvSpPr>
          <p:nvPr/>
        </p:nvSpPr>
        <p:spPr bwMode="auto">
          <a:xfrm>
            <a:off x="6878638" y="1331913"/>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45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Специальные налоговые режимы</a:t>
            </a:r>
          </a:p>
        </p:txBody>
      </p:sp>
      <p:pic>
        <p:nvPicPr>
          <p:cNvPr id="15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850" y="128588"/>
            <a:ext cx="5207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1484313"/>
            <a:ext cx="8229600" cy="5113337"/>
          </a:xfrm>
          <a:prstGeom prst="rect">
            <a:avLst/>
          </a:prstGeom>
          <a:noFill/>
          <a:ln w="9525" cap="flat">
            <a:noFill/>
            <a:round/>
            <a:headEnd/>
            <a:tailEnd/>
          </a:ln>
          <a:effectLst/>
        </p:spPr>
        <p:txBody>
          <a:bodyPr lIns="90000" tIns="46800" rIns="90000" bIns="46800"/>
          <a:lstStyle/>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использования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Доходы </a:t>
            </a:r>
            <a:r>
              <a:rPr lang="ru-RU" dirty="0">
                <a:solidFill>
                  <a:srgbClr val="052E65"/>
                </a:solidFill>
                <a:latin typeface="Times New Roman" pitchFamily="16" charset="0"/>
                <a:cs typeface="Times New Roman" pitchFamily="16" charset="0"/>
              </a:rPr>
              <a:t>от продажи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Платежи </a:t>
            </a:r>
            <a:r>
              <a:rPr lang="ru-RU" dirty="0">
                <a:solidFill>
                  <a:srgbClr val="052E65"/>
                </a:solidFill>
                <a:latin typeface="Times New Roman" pitchFamily="16" charset="0"/>
                <a:cs typeface="Times New Roman" pitchFamily="16" charset="0"/>
              </a:rPr>
              <a:t>при пользовании природными </a:t>
            </a:r>
            <a:r>
              <a:rPr lang="ru-RU" dirty="0" smtClean="0">
                <a:solidFill>
                  <a:srgbClr val="052E65"/>
                </a:solidFill>
                <a:latin typeface="Times New Roman" pitchFamily="16" charset="0"/>
                <a:cs typeface="Times New Roman" pitchFamily="16" charset="0"/>
              </a:rPr>
              <a:t>ресурсами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a:t>
            </a:r>
            <a:r>
              <a:rPr lang="ru-RU" dirty="0" smtClean="0">
                <a:solidFill>
                  <a:srgbClr val="052E65"/>
                </a:solidFill>
                <a:latin typeface="Times New Roman" pitchFamily="16" charset="0"/>
                <a:cs typeface="Times New Roman" pitchFamily="16" charset="0"/>
              </a:rPr>
              <a:t>оходы </a:t>
            </a:r>
            <a:r>
              <a:rPr lang="ru-RU" dirty="0">
                <a:solidFill>
                  <a:srgbClr val="052E65"/>
                </a:solidFill>
                <a:latin typeface="Times New Roman" pitchFamily="16" charset="0"/>
                <a:cs typeface="Times New Roman" pitchFamily="16" charset="0"/>
              </a:rPr>
              <a:t>от платных услуг, оказываемых казенными </a:t>
            </a:r>
            <a:r>
              <a:rPr lang="ru-RU" dirty="0" smtClean="0">
                <a:solidFill>
                  <a:srgbClr val="052E65"/>
                </a:solidFill>
                <a:latin typeface="Times New Roman" pitchFamily="16" charset="0"/>
                <a:cs typeface="Times New Roman" pitchFamily="16" charset="0"/>
              </a:rPr>
              <a:t>учреждениями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А</a:t>
            </a:r>
            <a:r>
              <a:rPr lang="ru-RU" dirty="0" smtClean="0">
                <a:solidFill>
                  <a:srgbClr val="052E65"/>
                </a:solidFill>
                <a:latin typeface="Times New Roman" pitchFamily="16" charset="0"/>
                <a:cs typeface="Times New Roman" pitchFamily="16" charset="0"/>
              </a:rPr>
              <a:t>дминистративные </a:t>
            </a:r>
            <a:r>
              <a:rPr lang="ru-RU" dirty="0">
                <a:solidFill>
                  <a:srgbClr val="052E65"/>
                </a:solidFill>
                <a:latin typeface="Times New Roman" pitchFamily="16" charset="0"/>
                <a:cs typeface="Times New Roman" pitchFamily="16" charset="0"/>
              </a:rPr>
              <a:t>платежи и сборы</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Штрафы</a:t>
            </a:r>
            <a:r>
              <a:rPr lang="ru-RU" dirty="0">
                <a:solidFill>
                  <a:srgbClr val="052E65"/>
                </a:solidFill>
                <a:latin typeface="Times New Roman" pitchFamily="16" charset="0"/>
                <a:cs typeface="Times New Roman" pitchFamily="16" charset="0"/>
              </a:rPr>
              <a:t>, санкции, возмещение </a:t>
            </a:r>
            <a:r>
              <a:rPr lang="ru-RU" dirty="0" smtClean="0">
                <a:solidFill>
                  <a:srgbClr val="052E65"/>
                </a:solidFill>
                <a:latin typeface="Times New Roman" pitchFamily="16" charset="0"/>
                <a:cs typeface="Times New Roman" pitchFamily="16" charset="0"/>
              </a:rPr>
              <a:t>ущерба</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Средства </a:t>
            </a:r>
            <a:r>
              <a:rPr lang="ru-RU" dirty="0">
                <a:solidFill>
                  <a:srgbClr val="052E65"/>
                </a:solidFill>
                <a:latin typeface="Times New Roman" pitchFamily="16" charset="0"/>
                <a:cs typeface="Times New Roman" pitchFamily="16" charset="0"/>
              </a:rPr>
              <a:t>самообложения </a:t>
            </a:r>
            <a:r>
              <a:rPr lang="ru-RU" dirty="0" smtClean="0">
                <a:solidFill>
                  <a:srgbClr val="052E65"/>
                </a:solidFill>
                <a:latin typeface="Times New Roman" pitchFamily="16" charset="0"/>
                <a:cs typeface="Times New Roman" pitchFamily="16" charset="0"/>
              </a:rPr>
              <a:t>граждан</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И</a:t>
            </a:r>
            <a:r>
              <a:rPr lang="ru-RU" dirty="0" smtClean="0">
                <a:solidFill>
                  <a:srgbClr val="052E65"/>
                </a:solidFill>
                <a:latin typeface="Times New Roman" pitchFamily="16" charset="0"/>
                <a:cs typeface="Times New Roman" pitchFamily="16" charset="0"/>
              </a:rPr>
              <a:t>ные </a:t>
            </a:r>
            <a:r>
              <a:rPr lang="ru-RU" dirty="0">
                <a:solidFill>
                  <a:srgbClr val="052E65"/>
                </a:solidFill>
                <a:latin typeface="Times New Roman" pitchFamily="16" charset="0"/>
                <a:cs typeface="Times New Roman" pitchFamily="16" charset="0"/>
              </a:rPr>
              <a:t>неналоговые </a:t>
            </a:r>
            <a:r>
              <a:rPr lang="ru-RU" dirty="0" smtClean="0">
                <a:solidFill>
                  <a:srgbClr val="052E65"/>
                </a:solidFill>
                <a:latin typeface="Times New Roman" pitchFamily="16" charset="0"/>
                <a:cs typeface="Times New Roman" pitchFamily="16" charset="0"/>
              </a:rPr>
              <a:t>доходы</a:t>
            </a:r>
            <a:endParaRPr lang="ru-RU" dirty="0">
              <a:solidFill>
                <a:srgbClr val="052E65"/>
              </a:solidFill>
              <a:latin typeface="Times New Roman" pitchFamily="16" charset="0"/>
              <a:cs typeface="Times New Roman" pitchFamily="16" charset="0"/>
            </a:endParaRPr>
          </a:p>
          <a:p>
            <a:pPr marL="268288" indent="-265113">
              <a:spcBef>
                <a:spcPts val="500"/>
              </a:spcBef>
              <a:buClrTx/>
              <a:buFontTx/>
              <a:buNone/>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endParaRPr lang="ru-RU" dirty="0">
              <a:solidFill>
                <a:srgbClr val="052E65"/>
              </a:solidFill>
              <a:latin typeface="Times New Roman" pitchFamily="16" charset="0"/>
              <a:cs typeface="Times New Roman" pitchFamily="16" charset="0"/>
            </a:endParaRPr>
          </a:p>
        </p:txBody>
      </p:sp>
      <p:sp>
        <p:nvSpPr>
          <p:cNvPr id="16387" name="Text Box 2"/>
          <p:cNvSpPr txBox="1">
            <a:spLocks noChangeArrowheads="1"/>
          </p:cNvSpPr>
          <p:nvPr/>
        </p:nvSpPr>
        <p:spPr bwMode="auto">
          <a:xfrm>
            <a:off x="457200" y="3810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Неналоговые доходы</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188913"/>
            <a:ext cx="45402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179388" y="549275"/>
            <a:ext cx="850741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ctr" eaLnBrk="1" hangingPunct="1">
              <a:spcBef>
                <a:spcPts val="400"/>
              </a:spcBef>
              <a:spcAft>
                <a:spcPct val="0"/>
              </a:spcAft>
              <a:buClrTx/>
              <a:buSzPct val="100000"/>
              <a:buFontTx/>
              <a:buNone/>
            </a:pPr>
            <a:r>
              <a:rPr lang="ru-RU" altLang="ru-RU" sz="1600" dirty="0">
                <a:solidFill>
                  <a:srgbClr val="073E87"/>
                </a:solidFill>
                <a:latin typeface="Candara" pitchFamily="32" charset="0"/>
              </a:rPr>
              <a:t>Это средства</a:t>
            </a:r>
            <a:r>
              <a:rPr lang="ru-RU" altLang="ru-RU" sz="2400" dirty="0">
                <a:solidFill>
                  <a:srgbClr val="073E87"/>
                </a:solidFill>
                <a:latin typeface="Candara" pitchFamily="32" charset="0"/>
              </a:rPr>
              <a:t> </a:t>
            </a:r>
            <a:r>
              <a:rPr lang="ru-RU" altLang="ru-RU" sz="1600" dirty="0">
                <a:solidFill>
                  <a:srgbClr val="073E87"/>
                </a:solidFill>
                <a:latin typeface="Candara" pitchFamily="32" charset="0"/>
              </a:rPr>
              <a:t>одного бюджета бюджетной системы РФ, </a:t>
            </a:r>
            <a:r>
              <a:rPr lang="ru-RU" altLang="ru-RU" sz="1600" dirty="0" smtClean="0">
                <a:solidFill>
                  <a:srgbClr val="073E87"/>
                </a:solidFill>
                <a:latin typeface="Candara" pitchFamily="32" charset="0"/>
              </a:rPr>
              <a:t>перечисляемые</a:t>
            </a:r>
          </a:p>
          <a:p>
            <a:pPr algn="ctr" eaLnBrk="1" hangingPunct="1">
              <a:spcBef>
                <a:spcPts val="400"/>
              </a:spcBef>
              <a:spcAft>
                <a:spcPct val="0"/>
              </a:spcAft>
              <a:buClrTx/>
              <a:buSzPct val="100000"/>
              <a:buFontTx/>
              <a:buNone/>
            </a:pPr>
            <a:r>
              <a:rPr lang="ru-RU" altLang="ru-RU" sz="1600" dirty="0" smtClean="0">
                <a:solidFill>
                  <a:srgbClr val="073E87"/>
                </a:solidFill>
                <a:latin typeface="Candara" pitchFamily="32" charset="0"/>
              </a:rPr>
              <a:t>другому бюджету </a:t>
            </a:r>
            <a:r>
              <a:rPr lang="ru-RU" altLang="ru-RU" sz="1600" dirty="0">
                <a:solidFill>
                  <a:srgbClr val="073E87"/>
                </a:solidFill>
                <a:latin typeface="Candara" pitchFamily="32" charset="0"/>
              </a:rPr>
              <a:t>бюджетной системы РФ</a:t>
            </a: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p:txBody>
      </p:sp>
      <p:sp>
        <p:nvSpPr>
          <p:cNvPr id="17412" name="Text Box 2"/>
          <p:cNvSpPr txBox="1">
            <a:spLocks noChangeArrowheads="1"/>
          </p:cNvSpPr>
          <p:nvPr/>
        </p:nvSpPr>
        <p:spPr bwMode="auto">
          <a:xfrm>
            <a:off x="457200" y="260350"/>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Межбюджетные трансферты(безвозмездные поступления)</a:t>
            </a:r>
          </a:p>
        </p:txBody>
      </p:sp>
      <p:sp>
        <p:nvSpPr>
          <p:cNvPr id="17413" name="Rectangle 3"/>
          <p:cNvSpPr>
            <a:spLocks noChangeArrowheads="1"/>
          </p:cNvSpPr>
          <p:nvPr/>
        </p:nvSpPr>
        <p:spPr bwMode="auto">
          <a:xfrm>
            <a:off x="7524750" y="2565400"/>
            <a:ext cx="1366838" cy="2160588"/>
          </a:xfrm>
          <a:prstGeom prst="rect">
            <a:avLst/>
          </a:prstGeom>
          <a:solidFill>
            <a:srgbClr val="99FF99"/>
          </a:solidFill>
          <a:ln w="9360" cap="sq">
            <a:solidFill>
              <a:srgbClr val="000000"/>
            </a:solidFill>
            <a:miter lim="800000"/>
            <a:headEnd/>
            <a:tailEnd/>
          </a:ln>
          <a:effectLst>
            <a:outerShdw dist="50912" dir="2700000" algn="ctr" rotWithShape="0">
              <a:srgbClr val="808080">
                <a:alpha val="94002"/>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Формы </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бюджетных </a:t>
            </a:r>
          </a:p>
          <a:p>
            <a:pPr algn="ctr" eaLnBrk="1" hangingPunct="1">
              <a:spcBef>
                <a:spcPct val="0"/>
              </a:spcBef>
              <a:spcAft>
                <a:spcPct val="0"/>
              </a:spcAft>
              <a:buClrTx/>
              <a:buSzPct val="100000"/>
              <a:buFontTx/>
              <a:buNone/>
            </a:pPr>
            <a:r>
              <a:rPr lang="ru-RU" altLang="ru-RU" sz="1800" dirty="0" smtClean="0">
                <a:solidFill>
                  <a:srgbClr val="000000"/>
                </a:solidFill>
                <a:latin typeface="Tahoma" pitchFamily="32" charset="0"/>
              </a:rPr>
              <a:t>трансфертов</a:t>
            </a:r>
            <a:endParaRPr lang="ru-RU" altLang="ru-RU" sz="1800" dirty="0">
              <a:solidFill>
                <a:srgbClr val="000000"/>
              </a:solidFill>
              <a:latin typeface="Tahoma" pitchFamily="32" charset="0"/>
            </a:endParaRPr>
          </a:p>
        </p:txBody>
      </p:sp>
      <p:sp>
        <p:nvSpPr>
          <p:cNvPr id="17414" name="Rectangle 4"/>
          <p:cNvSpPr>
            <a:spLocks noChangeArrowheads="1"/>
          </p:cNvSpPr>
          <p:nvPr/>
        </p:nvSpPr>
        <p:spPr bwMode="auto">
          <a:xfrm>
            <a:off x="179388" y="1700213"/>
            <a:ext cx="6913562" cy="865187"/>
          </a:xfrm>
          <a:prstGeom prst="rect">
            <a:avLst/>
          </a:prstGeom>
          <a:solidFill>
            <a:srgbClr val="CCECFF"/>
          </a:solidFill>
          <a:ln w="9360" cap="sq">
            <a:solidFill>
              <a:srgbClr val="333333"/>
            </a:solidFill>
            <a:miter lim="800000"/>
            <a:headEnd/>
            <a:tailEnd/>
          </a:ln>
          <a:effectLst>
            <a:outerShdw dist="139498" dir="2700000" algn="ctr" rotWithShape="0">
              <a:srgbClr val="808080">
                <a:alpha val="90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Дотации- </a:t>
            </a:r>
            <a:r>
              <a:rPr lang="ru-RU" altLang="ru-RU" sz="1400" i="1" dirty="0">
                <a:solidFill>
                  <a:srgbClr val="000000"/>
                </a:solidFill>
                <a:latin typeface="Tahoma" pitchFamily="32" charset="0"/>
              </a:rPr>
              <a:t>межбюджетные трансферты, предоставляемые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a:t>
            </a:r>
            <a:r>
              <a:rPr lang="ru-RU" altLang="ru-RU" sz="1400" i="1" dirty="0" smtClean="0">
                <a:solidFill>
                  <a:srgbClr val="000000"/>
                </a:solidFill>
                <a:latin typeface="Tahoma" pitchFamily="32" charset="0"/>
              </a:rPr>
              <a:t>езвозмездной </a:t>
            </a:r>
            <a:r>
              <a:rPr lang="ru-RU" altLang="ru-RU" sz="1400" i="1" dirty="0">
                <a:solidFill>
                  <a:srgbClr val="000000"/>
                </a:solidFill>
                <a:latin typeface="Tahoma" pitchFamily="32" charset="0"/>
              </a:rPr>
              <a:t>и безвозвратной основе без установления направлений</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и(или) условий их использования</a:t>
            </a:r>
          </a:p>
        </p:txBody>
      </p:sp>
      <p:sp>
        <p:nvSpPr>
          <p:cNvPr id="17415" name="Rectangle 5"/>
          <p:cNvSpPr>
            <a:spLocks noChangeArrowheads="1"/>
          </p:cNvSpPr>
          <p:nvPr/>
        </p:nvSpPr>
        <p:spPr bwMode="auto">
          <a:xfrm>
            <a:off x="250825" y="2997200"/>
            <a:ext cx="6842125" cy="1584325"/>
          </a:xfrm>
          <a:prstGeom prst="rect">
            <a:avLst/>
          </a:prstGeom>
          <a:solidFill>
            <a:srgbClr val="CCECFF"/>
          </a:solidFill>
          <a:ln w="9360" cap="sq">
            <a:solidFill>
              <a:srgbClr val="1C1C1C"/>
            </a:solidFill>
            <a:miter lim="800000"/>
            <a:headEnd/>
            <a:tailEnd/>
          </a:ln>
          <a:effectLst>
            <a:outerShdw dist="101823" dir="2700000" algn="ctr" rotWithShape="0">
              <a:srgbClr val="808080">
                <a:alpha val="95003"/>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Субвенции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уровня</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бюджетной системы РФ на безвозмездной и безвозвратной основах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осуществление определенных целевых расходов, 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РФ, переданных для осуществления органов власти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a:t>
            </a:r>
          </a:p>
        </p:txBody>
      </p:sp>
      <p:sp>
        <p:nvSpPr>
          <p:cNvPr id="17416" name="Rectangle 6"/>
          <p:cNvSpPr>
            <a:spLocks noChangeArrowheads="1"/>
          </p:cNvSpPr>
          <p:nvPr/>
        </p:nvSpPr>
        <p:spPr bwMode="auto">
          <a:xfrm>
            <a:off x="250825" y="5084763"/>
            <a:ext cx="6840538" cy="1441450"/>
          </a:xfrm>
          <a:prstGeom prst="rect">
            <a:avLst/>
          </a:prstGeom>
          <a:solidFill>
            <a:srgbClr val="CCECFF"/>
          </a:solidFill>
          <a:ln w="9360" cap="sq">
            <a:solidFill>
              <a:srgbClr val="000000"/>
            </a:solidFill>
            <a:miter lim="800000"/>
            <a:headEnd/>
            <a:tailEnd/>
          </a:ln>
          <a:effectLst>
            <a:outerShdw dist="114551" dir="2700000" algn="ctr" rotWithShape="0">
              <a:srgbClr val="808080">
                <a:alpha val="93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Субсидии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 в целях  </a:t>
            </a:r>
          </a:p>
          <a:p>
            <a:pPr algn="ctr" eaLnBrk="1" hangingPunct="1">
              <a:spcBef>
                <a:spcPct val="0"/>
              </a:spcBef>
              <a:spcAft>
                <a:spcPct val="0"/>
              </a:spcAft>
              <a:buClrTx/>
              <a:buSzPct val="100000"/>
              <a:buFontTx/>
              <a:buNone/>
            </a:pPr>
            <a:r>
              <a:rPr lang="ru-RU" altLang="ru-RU" sz="1400" i="1" dirty="0" err="1">
                <a:solidFill>
                  <a:srgbClr val="000000"/>
                </a:solidFill>
                <a:latin typeface="Tahoma" pitchFamily="32" charset="0"/>
              </a:rPr>
              <a:t>софинансирования</a:t>
            </a:r>
            <a:r>
              <a:rPr lang="ru-RU" altLang="ru-RU" sz="1400" i="1" dirty="0">
                <a:solidFill>
                  <a:srgbClr val="000000"/>
                </a:solidFill>
                <a:latin typeface="Tahoma" pitchFamily="32" charset="0"/>
              </a:rPr>
              <a:t>, расходных обязательств,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органов местного самоуправления по вопросам местного значения</a:t>
            </a:r>
          </a:p>
        </p:txBody>
      </p:sp>
      <p:sp>
        <p:nvSpPr>
          <p:cNvPr id="17419" name="AutoShape 9"/>
          <p:cNvSpPr>
            <a:spLocks noChangeArrowheads="1"/>
          </p:cNvSpPr>
          <p:nvPr/>
        </p:nvSpPr>
        <p:spPr bwMode="auto">
          <a:xfrm>
            <a:off x="7164388" y="3500438"/>
            <a:ext cx="288925" cy="485775"/>
          </a:xfrm>
          <a:prstGeom prst="leftArrow">
            <a:avLst>
              <a:gd name="adj1" fmla="val 50000"/>
              <a:gd name="adj2" fmla="val 25000"/>
            </a:avLst>
          </a:prstGeom>
          <a:solidFill>
            <a:srgbClr val="333399"/>
          </a:solidFill>
          <a:ln w="9360" cap="sq">
            <a:solidFill>
              <a:srgbClr val="000000"/>
            </a:solidFill>
            <a:miter lim="800000"/>
            <a:headEnd/>
            <a:tailEnd/>
          </a:ln>
        </p:spPr>
        <p:txBody>
          <a:bodyPr wrap="none" anchor="ctr"/>
          <a:lstStyle/>
          <a:p>
            <a:endParaRPr lang="ru-RU" altLang="ru-RU"/>
          </a:p>
        </p:txBody>
      </p:sp>
      <p:sp>
        <p:nvSpPr>
          <p:cNvPr id="2" name="Стрелка вправо 1"/>
          <p:cNvSpPr/>
          <p:nvPr/>
        </p:nvSpPr>
        <p:spPr>
          <a:xfrm rot="12708942">
            <a:off x="7185844" y="2036743"/>
            <a:ext cx="821083" cy="31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3509969">
            <a:off x="7528204" y="4724665"/>
            <a:ext cx="410382" cy="846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7" name="Рисунок 36" descr="http://www.molchanovo.ru/image/resize/800x600/upload/images/icon/xw_12645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538" y="4043514"/>
            <a:ext cx="1249470" cy="814731"/>
          </a:xfrm>
          <a:prstGeom prst="rect">
            <a:avLst/>
          </a:prstGeom>
          <a:noFill/>
          <a:ln>
            <a:noFill/>
          </a:ln>
        </p:spPr>
      </p:pic>
      <p:sp>
        <p:nvSpPr>
          <p:cNvPr id="18434" name="Text Box 1"/>
          <p:cNvSpPr txBox="1">
            <a:spLocks noChangeArrowheads="1"/>
          </p:cNvSpPr>
          <p:nvPr/>
        </p:nvSpPr>
        <p:spPr bwMode="auto">
          <a:xfrm>
            <a:off x="182563" y="115888"/>
            <a:ext cx="84931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Candara" pitchFamily="32" charset="0"/>
              </a:rPr>
              <a:t>Расходы бюджета </a:t>
            </a:r>
            <a:r>
              <a:rPr lang="ru-RU" altLang="ru-RU" sz="1600" dirty="0">
                <a:solidFill>
                  <a:srgbClr val="7030A0"/>
                </a:solidFill>
                <a:latin typeface="Candara" pitchFamily="32" charset="0"/>
              </a:rPr>
              <a:t>– </a:t>
            </a:r>
            <a:r>
              <a:rPr lang="ru-RU" altLang="ru-RU" sz="1600" dirty="0">
                <a:solidFill>
                  <a:srgbClr val="0D0D0D"/>
                </a:solidFill>
                <a:latin typeface="Times New Roman" pitchFamily="16" charset="0"/>
                <a:cs typeface="Times New Roman" pitchFamily="16" charset="0"/>
              </a:rPr>
              <a:t>выплачиваемые из бюджета денежные средства, за </a:t>
            </a:r>
            <a:endParaRPr lang="ru-RU" altLang="ru-RU" sz="1600" dirty="0" smtClean="0">
              <a:solidFill>
                <a:srgbClr val="0D0D0D"/>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1600" dirty="0">
                <a:solidFill>
                  <a:srgbClr val="0D0D0D"/>
                </a:solidFill>
                <a:latin typeface="Times New Roman" pitchFamily="16" charset="0"/>
                <a:cs typeface="Times New Roman" pitchFamily="16" charset="0"/>
              </a:rPr>
              <a:t>и</a:t>
            </a:r>
            <a:r>
              <a:rPr lang="ru-RU" altLang="ru-RU" sz="1600" dirty="0" smtClean="0">
                <a:solidFill>
                  <a:srgbClr val="0D0D0D"/>
                </a:solidFill>
                <a:latin typeface="Times New Roman" pitchFamily="16" charset="0"/>
                <a:cs typeface="Times New Roman" pitchFamily="16" charset="0"/>
              </a:rPr>
              <a:t>сключением средств</a:t>
            </a:r>
            <a:r>
              <a:rPr lang="ru-RU" altLang="ru-RU" sz="1600" dirty="0">
                <a:solidFill>
                  <a:srgbClr val="0D0D0D"/>
                </a:solidFill>
                <a:latin typeface="Times New Roman" pitchFamily="16" charset="0"/>
                <a:cs typeface="Times New Roman" pitchFamily="16" charset="0"/>
              </a:rPr>
              <a:t>, являющихся источниками финансирования дефицита бюджета  </a:t>
            </a:r>
          </a:p>
        </p:txBody>
      </p:sp>
      <p:sp>
        <p:nvSpPr>
          <p:cNvPr id="18435" name="Text Box 2"/>
          <p:cNvSpPr txBox="1">
            <a:spLocks noChangeArrowheads="1"/>
          </p:cNvSpPr>
          <p:nvPr/>
        </p:nvSpPr>
        <p:spPr bwMode="auto">
          <a:xfrm>
            <a:off x="266700" y="1231106"/>
            <a:ext cx="807561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p:txBody>
      </p:sp>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3" y="1287463"/>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4005263"/>
            <a:ext cx="14970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2560638"/>
            <a:ext cx="14398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40" name="Text Box 7"/>
          <p:cNvSpPr txBox="1">
            <a:spLocks noChangeArrowheads="1"/>
          </p:cNvSpPr>
          <p:nvPr/>
        </p:nvSpPr>
        <p:spPr bwMode="auto">
          <a:xfrm>
            <a:off x="301625" y="2235200"/>
            <a:ext cx="208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социальную политику</a:t>
            </a:r>
          </a:p>
        </p:txBody>
      </p:sp>
      <p:sp>
        <p:nvSpPr>
          <p:cNvPr id="18441" name="Text Box 8"/>
          <p:cNvSpPr txBox="1">
            <a:spLocks noChangeArrowheads="1"/>
          </p:cNvSpPr>
          <p:nvPr/>
        </p:nvSpPr>
        <p:spPr bwMode="auto">
          <a:xfrm>
            <a:off x="1254125" y="1006475"/>
            <a:ext cx="2236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ЖКХ</a:t>
            </a:r>
          </a:p>
        </p:txBody>
      </p:sp>
      <p:sp>
        <p:nvSpPr>
          <p:cNvPr id="18442" name="Text Box 9"/>
          <p:cNvSpPr txBox="1">
            <a:spLocks noChangeArrowheads="1"/>
          </p:cNvSpPr>
          <p:nvPr/>
        </p:nvSpPr>
        <p:spPr bwMode="auto">
          <a:xfrm>
            <a:off x="7046913" y="2276475"/>
            <a:ext cx="144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культуру</a:t>
            </a:r>
          </a:p>
        </p:txBody>
      </p:sp>
      <p:sp>
        <p:nvSpPr>
          <p:cNvPr id="18443" name="Text Box 10"/>
          <p:cNvSpPr txBox="1">
            <a:spLocks noChangeArrowheads="1"/>
          </p:cNvSpPr>
          <p:nvPr/>
        </p:nvSpPr>
        <p:spPr bwMode="auto">
          <a:xfrm>
            <a:off x="3754438" y="5408613"/>
            <a:ext cx="241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охрану окружающей среды </a:t>
            </a:r>
          </a:p>
        </p:txBody>
      </p:sp>
      <p:sp>
        <p:nvSpPr>
          <p:cNvPr id="18444" name="Text Box 11"/>
          <p:cNvSpPr txBox="1">
            <a:spLocks noChangeArrowheads="1"/>
          </p:cNvSpPr>
          <p:nvPr/>
        </p:nvSpPr>
        <p:spPr bwMode="auto">
          <a:xfrm>
            <a:off x="179388" y="364490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физ.культуру и спорт</a:t>
            </a:r>
          </a:p>
        </p:txBody>
      </p:sp>
      <p:sp>
        <p:nvSpPr>
          <p:cNvPr id="18445" name="AutoShape 12"/>
          <p:cNvSpPr>
            <a:spLocks noChangeArrowheads="1"/>
          </p:cNvSpPr>
          <p:nvPr/>
        </p:nvSpPr>
        <p:spPr bwMode="auto">
          <a:xfrm rot="3180000">
            <a:off x="5772944" y="4483894"/>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6" name="AutoShape 13"/>
          <p:cNvSpPr>
            <a:spLocks noChangeArrowheads="1"/>
          </p:cNvSpPr>
          <p:nvPr/>
        </p:nvSpPr>
        <p:spPr bwMode="auto">
          <a:xfrm rot="18840000">
            <a:off x="5383531" y="2340520"/>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7" name="AutoShape 14"/>
          <p:cNvSpPr>
            <a:spLocks noChangeArrowheads="1"/>
          </p:cNvSpPr>
          <p:nvPr/>
        </p:nvSpPr>
        <p:spPr bwMode="auto">
          <a:xfrm rot="9840000">
            <a:off x="2498512" y="3839959"/>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8" name="AutoShape 15"/>
          <p:cNvSpPr>
            <a:spLocks noChangeArrowheads="1"/>
          </p:cNvSpPr>
          <p:nvPr/>
        </p:nvSpPr>
        <p:spPr bwMode="auto">
          <a:xfrm rot="8280000">
            <a:off x="2599772" y="452165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9" name="AutoShape 16"/>
          <p:cNvSpPr>
            <a:spLocks noChangeArrowheads="1"/>
          </p:cNvSpPr>
          <p:nvPr/>
        </p:nvSpPr>
        <p:spPr bwMode="auto">
          <a:xfrm>
            <a:off x="4399098" y="2219325"/>
            <a:ext cx="485775" cy="576263"/>
          </a:xfrm>
          <a:prstGeom prst="upArrow">
            <a:avLst>
              <a:gd name="adj1" fmla="val 50000"/>
              <a:gd name="adj2" fmla="val 29657"/>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0" name="AutoShape 17"/>
          <p:cNvSpPr>
            <a:spLocks noChangeArrowheads="1"/>
          </p:cNvSpPr>
          <p:nvPr/>
        </p:nvSpPr>
        <p:spPr bwMode="auto">
          <a:xfrm>
            <a:off x="4457700" y="4656138"/>
            <a:ext cx="485775" cy="577850"/>
          </a:xfrm>
          <a:prstGeom prst="downArrow">
            <a:avLst>
              <a:gd name="adj1" fmla="val 50000"/>
              <a:gd name="adj2" fmla="val 29739"/>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1" name="Text Box 19"/>
          <p:cNvSpPr txBox="1">
            <a:spLocks noChangeArrowheads="1"/>
          </p:cNvSpPr>
          <p:nvPr/>
        </p:nvSpPr>
        <p:spPr bwMode="auto">
          <a:xfrm>
            <a:off x="3789363" y="1046163"/>
            <a:ext cx="1719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образование</a:t>
            </a:r>
          </a:p>
        </p:txBody>
      </p:sp>
      <p:pic>
        <p:nvPicPr>
          <p:cNvPr id="1845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5572125"/>
            <a:ext cx="17160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805488"/>
            <a:ext cx="1643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56"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0667" y="1387475"/>
            <a:ext cx="16160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57" name="Text Box 25"/>
          <p:cNvSpPr txBox="1">
            <a:spLocks noChangeArrowheads="1"/>
          </p:cNvSpPr>
          <p:nvPr/>
        </p:nvSpPr>
        <p:spPr bwMode="auto">
          <a:xfrm>
            <a:off x="6216650" y="5154613"/>
            <a:ext cx="28479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безопасность</a:t>
            </a:r>
          </a:p>
          <a:p>
            <a:pPr eaLnBrk="1" hangingPunct="1">
              <a:spcBef>
                <a:spcPct val="0"/>
              </a:spcBef>
              <a:spcAft>
                <a:spcPct val="0"/>
              </a:spcAft>
              <a:buClrTx/>
              <a:buSzPct val="100000"/>
              <a:buFontTx/>
              <a:buNone/>
            </a:pPr>
            <a:r>
              <a:rPr lang="ru-RU" altLang="ru-RU" sz="1200">
                <a:solidFill>
                  <a:srgbClr val="000000"/>
                </a:solidFill>
                <a:latin typeface="Tahoma" pitchFamily="32" charset="0"/>
              </a:rPr>
              <a:t> и правоохранительную деятельность</a:t>
            </a:r>
          </a:p>
        </p:txBody>
      </p:sp>
      <p:sp>
        <p:nvSpPr>
          <p:cNvPr id="18458" name="Text Box 26"/>
          <p:cNvSpPr txBox="1">
            <a:spLocks noChangeArrowheads="1"/>
          </p:cNvSpPr>
          <p:nvPr/>
        </p:nvSpPr>
        <p:spPr bwMode="auto">
          <a:xfrm>
            <a:off x="6896100" y="3609975"/>
            <a:ext cx="2212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экономику</a:t>
            </a:r>
          </a:p>
        </p:txBody>
      </p:sp>
      <p:sp>
        <p:nvSpPr>
          <p:cNvPr id="18459" name="Text Box 27"/>
          <p:cNvSpPr txBox="1">
            <a:spLocks noChangeArrowheads="1"/>
          </p:cNvSpPr>
          <p:nvPr/>
        </p:nvSpPr>
        <p:spPr bwMode="auto">
          <a:xfrm>
            <a:off x="1060450" y="5191125"/>
            <a:ext cx="265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средства массовой информации</a:t>
            </a:r>
          </a:p>
        </p:txBody>
      </p:sp>
      <p:sp>
        <p:nvSpPr>
          <p:cNvPr id="18460" name="Text Box 28"/>
          <p:cNvSpPr txBox="1">
            <a:spLocks noChangeArrowheads="1"/>
          </p:cNvSpPr>
          <p:nvPr/>
        </p:nvSpPr>
        <p:spPr bwMode="auto">
          <a:xfrm>
            <a:off x="5802313" y="1006475"/>
            <a:ext cx="269206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dirty="0">
                <a:solidFill>
                  <a:srgbClr val="000000"/>
                </a:solidFill>
                <a:latin typeface="Tahoma" pitchFamily="32" charset="0"/>
              </a:rPr>
              <a:t>На </a:t>
            </a:r>
            <a:r>
              <a:rPr lang="ru-RU" altLang="ru-RU" sz="1200" dirty="0" smtClean="0">
                <a:solidFill>
                  <a:srgbClr val="000000"/>
                </a:solidFill>
                <a:latin typeface="Tahoma" pitchFamily="32" charset="0"/>
              </a:rPr>
              <a:t>общегосударственные вопросы </a:t>
            </a:r>
            <a:endParaRPr lang="ru-RU" altLang="ru-RU" sz="1200" dirty="0">
              <a:solidFill>
                <a:srgbClr val="000000"/>
              </a:solidFill>
              <a:latin typeface="Tahoma" pitchFamily="32" charset="0"/>
            </a:endParaRPr>
          </a:p>
        </p:txBody>
      </p:sp>
      <p:sp>
        <p:nvSpPr>
          <p:cNvPr id="18462" name="AutoShape 29"/>
          <p:cNvSpPr>
            <a:spLocks noChangeArrowheads="1"/>
          </p:cNvSpPr>
          <p:nvPr/>
        </p:nvSpPr>
        <p:spPr bwMode="auto">
          <a:xfrm rot="-9240000">
            <a:off x="2619705" y="3006054"/>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3" name="AutoShape 30"/>
          <p:cNvSpPr>
            <a:spLocks noChangeArrowheads="1"/>
          </p:cNvSpPr>
          <p:nvPr/>
        </p:nvSpPr>
        <p:spPr bwMode="auto">
          <a:xfrm rot="-7680000">
            <a:off x="2809269" y="2354855"/>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4" name="AutoShape 31"/>
          <p:cNvSpPr>
            <a:spLocks noChangeArrowheads="1"/>
          </p:cNvSpPr>
          <p:nvPr/>
        </p:nvSpPr>
        <p:spPr bwMode="auto">
          <a:xfrm rot="1560000">
            <a:off x="5862717" y="3699557"/>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5" name="AutoShape 32"/>
          <p:cNvSpPr>
            <a:spLocks noChangeArrowheads="1"/>
          </p:cNvSpPr>
          <p:nvPr/>
        </p:nvSpPr>
        <p:spPr bwMode="auto">
          <a:xfrm rot="20280000">
            <a:off x="5797999" y="286856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pic>
        <p:nvPicPr>
          <p:cNvPr id="18466" name="Рисунок 39" descr="https://2019gd.ru/wp-content/uploads/2016/06/%D0%A4%D0%B5%D0%B4%D0%B5%D1%80%D0%B0%D0%BB%D1%8C%D0%BD%D1%8B%D0%B9-%D0%BF%D0%B5%D1%80%D0%B5%D1%87%D0%B5%D0%BD%D1%8C-%D1%83%D1%87%D0%B5%D0%B1%D0%BD%D0%B8%D0%BA%D0%BE%D0%B2-201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5563" y="1344613"/>
            <a:ext cx="10985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8860" y="5613401"/>
            <a:ext cx="1782366"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0" name="Picture 2" descr="https://asninfo.ru/images/articles/9cb1dd28/ded5750b1ca4b83dff44985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896" y="3031125"/>
            <a:ext cx="2106661" cy="14908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rategy24.ru/images/news/201909/8d889abe9494a97e8811d3465de57a5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6260" y="2549193"/>
            <a:ext cx="1647497" cy="10785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Фомина\Герб ЮП район (ходовой).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39842" y="188640"/>
            <a:ext cx="785787" cy="980728"/>
          </a:xfrm>
          <a:prstGeom prst="rect">
            <a:avLst/>
          </a:prstGeom>
          <a:noFill/>
          <a:extLst>
            <a:ext uri="{909E8E84-426E-40DD-AFC4-6F175D3DCCD1}">
              <a14:hiddenFill xmlns:a14="http://schemas.microsoft.com/office/drawing/2010/main">
                <a:solidFill>
                  <a:srgbClr val="FFFFFF"/>
                </a:solidFill>
              </a14:hiddenFill>
            </a:ext>
          </a:extLst>
        </p:spPr>
      </p:pic>
      <p:pic>
        <p:nvPicPr>
          <p:cNvPr id="38" name="Рисунок 37" descr="http://vbryanske.com/media/imgs2018/avtobusjpg.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7638" y="4257398"/>
            <a:ext cx="1340866" cy="827786"/>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674938"/>
            <a:ext cx="29797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2"/>
          <p:cNvSpPr txBox="1">
            <a:spLocks noChangeArrowheads="1"/>
          </p:cNvSpPr>
          <p:nvPr/>
        </p:nvSpPr>
        <p:spPr bwMode="auto">
          <a:xfrm>
            <a:off x="457200" y="333375"/>
            <a:ext cx="822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2000" i="1" dirty="0">
                <a:solidFill>
                  <a:srgbClr val="7030A0"/>
                </a:solidFill>
                <a:latin typeface="Times New Roman" pitchFamily="16" charset="0"/>
                <a:cs typeface="Times New Roman" pitchFamily="16" charset="0"/>
              </a:rPr>
              <a:t>ЧТО ТАКОЕ «ДЕФИЦИТ» И «ПРОФИЦИТ» БЮДЖЕТА?</a:t>
            </a: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r>
              <a:rPr lang="ru-RU" altLang="ru-RU" sz="1400" dirty="0">
                <a:solidFill>
                  <a:srgbClr val="000000"/>
                </a:solidFill>
                <a:latin typeface="Times New Roman" pitchFamily="16" charset="0"/>
                <a:cs typeface="Times New Roman" pitchFamily="16" charset="0"/>
              </a:rPr>
              <a:t>Не всегда доходы бывают равны расходам, поэтому бюджет бывает</a:t>
            </a:r>
            <a:r>
              <a:rPr lang="ru-RU" altLang="ru-RU" sz="3600" dirty="0">
                <a:solidFill>
                  <a:srgbClr val="000000"/>
                </a:solidFill>
                <a:latin typeface="Times New Roman" pitchFamily="16" charset="0"/>
                <a:cs typeface="Times New Roman" pitchFamily="16" charset="0"/>
              </a:rPr>
              <a:t> </a:t>
            </a:r>
          </a:p>
        </p:txBody>
      </p:sp>
      <p:sp>
        <p:nvSpPr>
          <p:cNvPr id="19460" name="Oval 3"/>
          <p:cNvSpPr>
            <a:spLocks noChangeArrowheads="1"/>
          </p:cNvSpPr>
          <p:nvPr/>
        </p:nvSpPr>
        <p:spPr bwMode="auto">
          <a:xfrm>
            <a:off x="179388" y="1863725"/>
            <a:ext cx="2736850" cy="1512888"/>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err="1" smtClean="0">
                <a:solidFill>
                  <a:srgbClr val="262626"/>
                </a:solidFill>
              </a:rPr>
              <a:t>Профицитный</a:t>
            </a:r>
            <a:endParaRPr lang="ru-RU" altLang="ru-RU" sz="1800" u="sng" dirty="0" smtClean="0">
              <a:solidFill>
                <a:srgbClr val="262626"/>
              </a:solidFill>
            </a:endParaRPr>
          </a:p>
          <a:p>
            <a:pPr algn="ctr" eaLnBrk="1" hangingPunct="1">
              <a:buClrTx/>
              <a:buFontTx/>
              <a:buNone/>
              <a:defRPr/>
            </a:pPr>
            <a:r>
              <a:rPr lang="ru-RU" altLang="ru-RU" sz="1800" dirty="0" smtClean="0">
                <a:solidFill>
                  <a:srgbClr val="262626"/>
                </a:solidFill>
              </a:rPr>
              <a:t>Превышение доходов</a:t>
            </a:r>
          </a:p>
          <a:p>
            <a:pPr algn="ctr" eaLnBrk="1" hangingPunct="1">
              <a:buClrTx/>
              <a:buFontTx/>
              <a:buNone/>
              <a:defRPr/>
            </a:pPr>
            <a:r>
              <a:rPr lang="ru-RU" altLang="ru-RU" sz="1800" dirty="0" smtClean="0">
                <a:solidFill>
                  <a:srgbClr val="262626"/>
                </a:solidFill>
              </a:rPr>
              <a:t>бюджета над его </a:t>
            </a:r>
          </a:p>
          <a:p>
            <a:pPr algn="ctr" eaLnBrk="1" hangingPunct="1">
              <a:buClrTx/>
              <a:buFontTx/>
              <a:buNone/>
              <a:defRPr/>
            </a:pPr>
            <a:r>
              <a:rPr lang="ru-RU" altLang="ru-RU" sz="1800" dirty="0" smtClean="0">
                <a:solidFill>
                  <a:srgbClr val="262626"/>
                </a:solidFill>
              </a:rPr>
              <a:t>расходами</a:t>
            </a:r>
          </a:p>
        </p:txBody>
      </p:sp>
      <p:sp>
        <p:nvSpPr>
          <p:cNvPr id="19461" name="AutoShape 4"/>
          <p:cNvSpPr>
            <a:spLocks noChangeArrowheads="1"/>
          </p:cNvSpPr>
          <p:nvPr/>
        </p:nvSpPr>
        <p:spPr bwMode="auto">
          <a:xfrm>
            <a:off x="1331913" y="3500438"/>
            <a:ext cx="485775" cy="976312"/>
          </a:xfrm>
          <a:prstGeom prst="downArrow">
            <a:avLst>
              <a:gd name="adj1" fmla="val 50000"/>
              <a:gd name="adj2" fmla="val 50245"/>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2" name="Oval 5"/>
          <p:cNvSpPr>
            <a:spLocks noChangeArrowheads="1"/>
          </p:cNvSpPr>
          <p:nvPr/>
        </p:nvSpPr>
        <p:spPr bwMode="auto">
          <a:xfrm>
            <a:off x="6199188" y="2620963"/>
            <a:ext cx="2736850" cy="1368425"/>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smtClean="0">
                <a:solidFill>
                  <a:srgbClr val="262626"/>
                </a:solidFill>
              </a:rPr>
              <a:t>Дефицитный</a:t>
            </a:r>
          </a:p>
          <a:p>
            <a:pPr algn="ctr" eaLnBrk="1" hangingPunct="1">
              <a:buClrTx/>
              <a:buFontTx/>
              <a:buNone/>
              <a:defRPr/>
            </a:pPr>
            <a:r>
              <a:rPr lang="ru-RU" altLang="ru-RU" sz="1800" dirty="0" smtClean="0">
                <a:solidFill>
                  <a:srgbClr val="262626"/>
                </a:solidFill>
              </a:rPr>
              <a:t>Превышение расходов</a:t>
            </a:r>
          </a:p>
          <a:p>
            <a:pPr algn="ctr" eaLnBrk="1" hangingPunct="1">
              <a:buClrTx/>
              <a:buFontTx/>
              <a:buNone/>
              <a:defRPr/>
            </a:pPr>
            <a:r>
              <a:rPr lang="ru-RU" altLang="ru-RU" sz="1800" dirty="0" smtClean="0">
                <a:solidFill>
                  <a:srgbClr val="262626"/>
                </a:solidFill>
              </a:rPr>
              <a:t>бюджета над </a:t>
            </a:r>
          </a:p>
          <a:p>
            <a:pPr algn="ctr" eaLnBrk="1" hangingPunct="1">
              <a:buClrTx/>
              <a:buFontTx/>
              <a:buNone/>
              <a:defRPr/>
            </a:pPr>
            <a:r>
              <a:rPr lang="ru-RU" altLang="ru-RU" sz="1800" dirty="0" smtClean="0">
                <a:solidFill>
                  <a:srgbClr val="262626"/>
                </a:solidFill>
              </a:rPr>
              <a:t>его доходами</a:t>
            </a:r>
          </a:p>
        </p:txBody>
      </p:sp>
      <p:sp>
        <p:nvSpPr>
          <p:cNvPr id="19463" name="AutoShape 6"/>
          <p:cNvSpPr>
            <a:spLocks noChangeArrowheads="1"/>
          </p:cNvSpPr>
          <p:nvPr/>
        </p:nvSpPr>
        <p:spPr bwMode="auto">
          <a:xfrm>
            <a:off x="7353300" y="4395788"/>
            <a:ext cx="485775" cy="977900"/>
          </a:xfrm>
          <a:prstGeom prst="upArrow">
            <a:avLst>
              <a:gd name="adj1" fmla="val 50000"/>
              <a:gd name="adj2" fmla="val 50327"/>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4" name="Text Box 7"/>
          <p:cNvSpPr txBox="1">
            <a:spLocks noChangeArrowheads="1"/>
          </p:cNvSpPr>
          <p:nvPr/>
        </p:nvSpPr>
        <p:spPr bwMode="auto">
          <a:xfrm>
            <a:off x="323850" y="4884738"/>
            <a:ext cx="295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Свободные средства</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направляются на покрытие</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 долга</a:t>
            </a:r>
          </a:p>
        </p:txBody>
      </p:sp>
      <p:sp>
        <p:nvSpPr>
          <p:cNvPr id="19465" name="Text Box 8"/>
          <p:cNvSpPr txBox="1">
            <a:spLocks noChangeArrowheads="1"/>
          </p:cNvSpPr>
          <p:nvPr/>
        </p:nvSpPr>
        <p:spPr bwMode="auto">
          <a:xfrm>
            <a:off x="6516688" y="5492750"/>
            <a:ext cx="22320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Недостающие средства берутся в долг</a:t>
            </a:r>
          </a:p>
        </p:txBody>
      </p:sp>
      <p:pic>
        <p:nvPicPr>
          <p:cNvPr id="11"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381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Территориальное </a:t>
            </a:r>
            <a:r>
              <a:rPr lang="ru-RU" altLang="ru-RU" sz="2000" dirty="0" smtClean="0">
                <a:solidFill>
                  <a:srgbClr val="7030A0"/>
                </a:solidFill>
                <a:latin typeface="Times New Roman" pitchFamily="16" charset="0"/>
                <a:cs typeface="Times New Roman" pitchFamily="16" charset="0"/>
              </a:rPr>
              <a:t>расположение </a:t>
            </a:r>
            <a:r>
              <a:rPr lang="ru-RU" altLang="ru-RU" sz="2000" dirty="0">
                <a:solidFill>
                  <a:srgbClr val="7030A0"/>
                </a:solidFill>
                <a:latin typeface="Times New Roman" pitchFamily="16" charset="0"/>
                <a:cs typeface="Times New Roman" pitchFamily="16" charset="0"/>
              </a:rPr>
              <a:t>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09688"/>
            <a:ext cx="5233988" cy="542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4" name="Picture 3"/>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43600" y="2266950"/>
            <a:ext cx="2305050" cy="927100"/>
          </a:xfrm>
          <a:prstGeom prst="rect">
            <a:avLst/>
          </a:prstGeom>
          <a:solidFill>
            <a:schemeClr val="accent4">
              <a:lumMod val="60000"/>
              <a:lumOff val="40000"/>
            </a:schemeClr>
          </a:solidFill>
          <a:ln>
            <a:noFill/>
          </a:ln>
          <a:extLst/>
        </p:spPr>
      </p:pic>
      <p:pic>
        <p:nvPicPr>
          <p:cNvPr id="20485" name="Picture 4"/>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0536" y="5911428"/>
            <a:ext cx="2303463" cy="927100"/>
          </a:xfrm>
          <a:prstGeom prst="rect">
            <a:avLst/>
          </a:prstGeom>
          <a:solidFill>
            <a:schemeClr val="accent4">
              <a:lumMod val="60000"/>
              <a:lumOff val="40000"/>
            </a:schemeClr>
          </a:solidFill>
          <a:ln>
            <a:noFill/>
          </a:ln>
          <a:extLst/>
        </p:spPr>
      </p:pic>
      <p:pic>
        <p:nvPicPr>
          <p:cNvPr id="20486"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27881" y="885825"/>
            <a:ext cx="2303463" cy="927100"/>
          </a:xfrm>
          <a:prstGeom prst="rect">
            <a:avLst/>
          </a:prstGeom>
          <a:solidFill>
            <a:schemeClr val="accent4">
              <a:lumMod val="60000"/>
              <a:lumOff val="40000"/>
            </a:schemeClr>
          </a:solidFill>
          <a:ln w="9525">
            <a:solidFill>
              <a:schemeClr val="tx2">
                <a:lumMod val="75000"/>
              </a:schemeClr>
            </a:solidFill>
            <a:round/>
            <a:headEnd/>
            <a:tailEnd/>
          </a:ln>
          <a:extLst/>
        </p:spPr>
      </p:pic>
      <p:pic>
        <p:nvPicPr>
          <p:cNvPr id="20487" name="Picture 6"/>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23850" y="3419475"/>
            <a:ext cx="2303463" cy="927100"/>
          </a:xfrm>
          <a:prstGeom prst="rect">
            <a:avLst/>
          </a:prstGeom>
          <a:solidFill>
            <a:schemeClr val="accent4">
              <a:lumMod val="60000"/>
              <a:lumOff val="40000"/>
            </a:schemeClr>
          </a:solidFill>
          <a:ln>
            <a:noFill/>
          </a:ln>
          <a:extLst/>
        </p:spPr>
      </p:pic>
      <p:cxnSp>
        <p:nvCxnSpPr>
          <p:cNvPr id="20488" name="AutoShape 7"/>
          <p:cNvCxnSpPr>
            <a:cxnSpLocks noChangeShapeType="1"/>
          </p:cNvCxnSpPr>
          <p:nvPr/>
        </p:nvCxnSpPr>
        <p:spPr bwMode="auto">
          <a:xfrm flipH="1">
            <a:off x="1979613" y="3767138"/>
            <a:ext cx="2781300" cy="30162"/>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89" name="AutoShape 8"/>
          <p:cNvCxnSpPr>
            <a:cxnSpLocks noChangeShapeType="1"/>
          </p:cNvCxnSpPr>
          <p:nvPr/>
        </p:nvCxnSpPr>
        <p:spPr bwMode="auto">
          <a:xfrm flipH="1" flipV="1">
            <a:off x="2714625" y="1646238"/>
            <a:ext cx="1903413" cy="1914525"/>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90" name="AutoShape 9"/>
          <p:cNvCxnSpPr>
            <a:cxnSpLocks noChangeShapeType="1"/>
          </p:cNvCxnSpPr>
          <p:nvPr/>
        </p:nvCxnSpPr>
        <p:spPr bwMode="auto">
          <a:xfrm flipV="1">
            <a:off x="5241925" y="2716213"/>
            <a:ext cx="1346200" cy="844550"/>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91" name="AutoShape 10"/>
          <p:cNvCxnSpPr>
            <a:cxnSpLocks noChangeShapeType="1"/>
          </p:cNvCxnSpPr>
          <p:nvPr/>
        </p:nvCxnSpPr>
        <p:spPr bwMode="auto">
          <a:xfrm>
            <a:off x="5348581" y="4077072"/>
            <a:ext cx="1728788" cy="2160587"/>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pic>
        <p:nvPicPr>
          <p:cNvPr id="20492" name="Picture 11"/>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06813" y="3519488"/>
            <a:ext cx="23034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2" descr="H:\Фомина\Герб ЮП район (ходовой).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7" name="Picture 3" descr="D:\Марина\Бюджет для граждан 2018\Юрьев-Польский\00202_20180902_215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622"/>
            <a:ext cx="9144000" cy="6112062"/>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1"/>
          <p:cNvSpPr txBox="1">
            <a:spLocks noChangeArrowheads="1"/>
          </p:cNvSpPr>
          <p:nvPr/>
        </p:nvSpPr>
        <p:spPr bwMode="auto">
          <a:xfrm>
            <a:off x="971600" y="278092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1507" name="Text Box 2"/>
          <p:cNvSpPr txBox="1">
            <a:spLocks noChangeArrowheads="1"/>
          </p:cNvSpPr>
          <p:nvPr/>
        </p:nvSpPr>
        <p:spPr bwMode="auto">
          <a:xfrm>
            <a:off x="323850" y="260350"/>
            <a:ext cx="836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Показатели характеризующие Юрьев- Польский район</a:t>
            </a:r>
          </a:p>
        </p:txBody>
      </p:sp>
      <p:sp>
        <p:nvSpPr>
          <p:cNvPr id="21509" name="Oval 4"/>
          <p:cNvSpPr>
            <a:spLocks noChangeArrowheads="1"/>
          </p:cNvSpPr>
          <p:nvPr/>
        </p:nvSpPr>
        <p:spPr bwMode="auto">
          <a:xfrm>
            <a:off x="323850" y="3786887"/>
            <a:ext cx="3671888" cy="1150937"/>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0" name="Oval 5"/>
          <p:cNvSpPr>
            <a:spLocks noChangeArrowheads="1"/>
          </p:cNvSpPr>
          <p:nvPr/>
        </p:nvSpPr>
        <p:spPr bwMode="auto">
          <a:xfrm>
            <a:off x="5331375" y="5655890"/>
            <a:ext cx="3812625" cy="1202110"/>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1" name="Oval 6"/>
          <p:cNvSpPr>
            <a:spLocks noChangeArrowheads="1"/>
          </p:cNvSpPr>
          <p:nvPr/>
        </p:nvSpPr>
        <p:spPr bwMode="auto">
          <a:xfrm>
            <a:off x="539552" y="5238513"/>
            <a:ext cx="4712329" cy="1419535"/>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2" name="Text Box 7"/>
          <p:cNvSpPr txBox="1">
            <a:spLocks noChangeArrowheads="1"/>
          </p:cNvSpPr>
          <p:nvPr/>
        </p:nvSpPr>
        <p:spPr bwMode="auto">
          <a:xfrm>
            <a:off x="871537" y="3991932"/>
            <a:ext cx="2810533"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        Площадь территории</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Юрьев-Польского района</a:t>
            </a:r>
          </a:p>
          <a:p>
            <a:pPr eaLnBrk="1" hangingPunct="1">
              <a:spcBef>
                <a:spcPct val="0"/>
              </a:spcBef>
              <a:spcAft>
                <a:spcPct val="0"/>
              </a:spcAft>
              <a:buClrTx/>
              <a:buSzPct val="100000"/>
              <a:buFontTx/>
              <a:buNone/>
            </a:pPr>
            <a:r>
              <a:rPr lang="ru-RU" altLang="ru-RU" sz="1400" b="1" dirty="0">
                <a:solidFill>
                  <a:srgbClr val="262626"/>
                </a:solidFill>
                <a:latin typeface="Arial" charset="0"/>
              </a:rPr>
              <a:t>               – </a:t>
            </a:r>
            <a:r>
              <a:rPr lang="ru-RU" altLang="ru-RU" sz="1400" b="1" dirty="0" smtClean="0">
                <a:solidFill>
                  <a:srgbClr val="262626"/>
                </a:solidFill>
                <a:latin typeface="Arial" charset="0"/>
              </a:rPr>
              <a:t>1903,46 кв. км.</a:t>
            </a:r>
            <a:endParaRPr lang="ru-RU" altLang="ru-RU" sz="1400" b="1" dirty="0">
              <a:solidFill>
                <a:srgbClr val="262626"/>
              </a:solidFill>
              <a:latin typeface="Arial" charset="0"/>
            </a:endParaRPr>
          </a:p>
        </p:txBody>
      </p:sp>
      <p:sp>
        <p:nvSpPr>
          <p:cNvPr id="21513" name="Text Box 8"/>
          <p:cNvSpPr txBox="1">
            <a:spLocks noChangeArrowheads="1"/>
          </p:cNvSpPr>
          <p:nvPr/>
        </p:nvSpPr>
        <p:spPr bwMode="auto">
          <a:xfrm>
            <a:off x="5535515" y="5963429"/>
            <a:ext cx="3513824"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Численность постоянного населения</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по состоянию на </a:t>
            </a:r>
            <a:r>
              <a:rPr lang="ru-RU" altLang="ru-RU" sz="1400" b="1" dirty="0" smtClean="0">
                <a:solidFill>
                  <a:srgbClr val="262626"/>
                </a:solidFill>
                <a:latin typeface="Arial" charset="0"/>
              </a:rPr>
              <a:t>01.01.2019</a:t>
            </a:r>
            <a:endParaRPr lang="ru-RU" altLang="ru-RU" sz="1400" b="1" dirty="0">
              <a:solidFill>
                <a:srgbClr val="262626"/>
              </a:solidFill>
              <a:latin typeface="Arial" charset="0"/>
            </a:endParaRPr>
          </a:p>
          <a:p>
            <a:pPr algn="ctr" eaLnBrk="1" hangingPunct="1">
              <a:spcBef>
                <a:spcPct val="0"/>
              </a:spcBef>
              <a:spcAft>
                <a:spcPct val="0"/>
              </a:spcAft>
              <a:buClrTx/>
              <a:buSzPct val="100000"/>
              <a:buFontTx/>
              <a:buNone/>
            </a:pPr>
            <a:r>
              <a:rPr lang="ru-RU" altLang="ru-RU" sz="1400" b="1" dirty="0">
                <a:solidFill>
                  <a:srgbClr val="262626"/>
                </a:solidFill>
                <a:latin typeface="Arial" charset="0"/>
              </a:rPr>
              <a:t>– </a:t>
            </a:r>
            <a:r>
              <a:rPr lang="ru-RU" altLang="ru-RU" sz="1400" b="1" dirty="0" smtClean="0">
                <a:solidFill>
                  <a:srgbClr val="262626"/>
                </a:solidFill>
                <a:latin typeface="Arial" charset="0"/>
              </a:rPr>
              <a:t>34,4 тыс. </a:t>
            </a:r>
            <a:r>
              <a:rPr lang="ru-RU" altLang="ru-RU" sz="1400" b="1" dirty="0">
                <a:solidFill>
                  <a:srgbClr val="262626"/>
                </a:solidFill>
                <a:latin typeface="Arial" charset="0"/>
              </a:rPr>
              <a:t>человек</a:t>
            </a:r>
          </a:p>
        </p:txBody>
      </p:sp>
      <p:sp>
        <p:nvSpPr>
          <p:cNvPr id="21514" name="Rectangle 9"/>
          <p:cNvSpPr>
            <a:spLocks noChangeArrowheads="1"/>
          </p:cNvSpPr>
          <p:nvPr/>
        </p:nvSpPr>
        <p:spPr bwMode="auto">
          <a:xfrm>
            <a:off x="689406" y="5540375"/>
            <a:ext cx="45624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Муниципальные учреждения муниципального образования Юрьев-Польский район – </a:t>
            </a:r>
            <a:r>
              <a:rPr lang="ru-RU" altLang="ru-RU" sz="1400" b="1" dirty="0" smtClean="0">
                <a:solidFill>
                  <a:schemeClr val="tx1">
                    <a:lumMod val="95000"/>
                    <a:lumOff val="5000"/>
                  </a:schemeClr>
                </a:solidFill>
                <a:latin typeface="Arial" charset="0"/>
              </a:rPr>
              <a:t>46:</a:t>
            </a:r>
            <a:endParaRPr lang="ru-RU" altLang="ru-RU" sz="1400" b="1" dirty="0">
              <a:solidFill>
                <a:schemeClr val="tx1">
                  <a:lumMod val="95000"/>
                  <a:lumOff val="5000"/>
                </a:schemeClr>
              </a:solidFill>
              <a:latin typeface="Arial" charset="0"/>
            </a:endParaRP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-Бюджетных – 32</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-Казенных – </a:t>
            </a:r>
            <a:r>
              <a:rPr lang="ru-RU" altLang="ru-RU" sz="1400" b="1" dirty="0" smtClean="0">
                <a:solidFill>
                  <a:schemeClr val="tx1">
                    <a:lumMod val="95000"/>
                    <a:lumOff val="5000"/>
                  </a:schemeClr>
                </a:solidFill>
                <a:latin typeface="Arial" charset="0"/>
              </a:rPr>
              <a:t>8</a:t>
            </a:r>
          </a:p>
          <a:p>
            <a:pPr algn="ctr" eaLnBrk="1" hangingPunct="1">
              <a:spcBef>
                <a:spcPct val="0"/>
              </a:spcBef>
              <a:spcAft>
                <a:spcPct val="0"/>
              </a:spcAft>
              <a:buClrTx/>
              <a:buSzPct val="100000"/>
              <a:buFontTx/>
              <a:buNone/>
            </a:pPr>
            <a:r>
              <a:rPr lang="ru-RU" altLang="ru-RU" sz="1400" b="1" dirty="0" smtClean="0">
                <a:solidFill>
                  <a:schemeClr val="tx1">
                    <a:lumMod val="95000"/>
                    <a:lumOff val="5000"/>
                  </a:schemeClr>
                </a:solidFill>
                <a:latin typeface="Arial" charset="0"/>
              </a:rPr>
              <a:t>-ГРБС-6</a:t>
            </a:r>
            <a:endParaRPr lang="ru-RU" altLang="ru-RU" sz="1400" b="1" dirty="0">
              <a:solidFill>
                <a:schemeClr val="tx1">
                  <a:lumMod val="95000"/>
                  <a:lumOff val="5000"/>
                </a:schemeClr>
              </a:solidFill>
              <a:latin typeface="Arial" charset="0"/>
            </a:endParaRPr>
          </a:p>
        </p:txBody>
      </p:sp>
      <p:pic>
        <p:nvPicPr>
          <p:cNvPr id="1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104466"/>
            <a:ext cx="745230" cy="930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28638" y="392113"/>
            <a:ext cx="8229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показатели социально-экономического развития муниципального развития Юрьев- Польский район</a:t>
            </a:r>
          </a:p>
        </p:txBody>
      </p:sp>
      <p:sp>
        <p:nvSpPr>
          <p:cNvPr id="22531" name="AutoShape 2"/>
          <p:cNvSpPr>
            <a:spLocks noChangeArrowheads="1"/>
          </p:cNvSpPr>
          <p:nvPr/>
        </p:nvSpPr>
        <p:spPr bwMode="auto">
          <a:xfrm>
            <a:off x="1231532" y="1681163"/>
            <a:ext cx="3856406" cy="720725"/>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Индекс потребительский </a:t>
            </a:r>
            <a:r>
              <a:rPr lang="ru-RU" altLang="ru-RU" sz="1600" dirty="0" smtClean="0">
                <a:solidFill>
                  <a:srgbClr val="000000"/>
                </a:solidFill>
                <a:latin typeface="Tahoma" pitchFamily="32" charset="0"/>
              </a:rPr>
              <a:t>цен- 3,8 %</a:t>
            </a:r>
            <a:endParaRPr lang="ru-RU" altLang="ru-RU" sz="1600" dirty="0">
              <a:solidFill>
                <a:srgbClr val="000000"/>
              </a:solidFill>
              <a:latin typeface="Tahoma" pitchFamily="32" charset="0"/>
            </a:endParaRPr>
          </a:p>
        </p:txBody>
      </p:sp>
      <p:sp>
        <p:nvSpPr>
          <p:cNvPr id="22533" name="AutoShape 4"/>
          <p:cNvSpPr>
            <a:spLocks noChangeArrowheads="1"/>
          </p:cNvSpPr>
          <p:nvPr/>
        </p:nvSpPr>
        <p:spPr bwMode="auto">
          <a:xfrm>
            <a:off x="1231532" y="4653136"/>
            <a:ext cx="6575425" cy="10795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Среднемесячная номинальная начисленная заработная плата </a:t>
            </a:r>
          </a:p>
          <a:p>
            <a:pPr eaLnBrk="1" hangingPunct="1">
              <a:spcBef>
                <a:spcPct val="0"/>
              </a:spcBef>
              <a:spcAft>
                <a:spcPct val="0"/>
              </a:spcAft>
              <a:buClrTx/>
              <a:buSzPct val="100000"/>
              <a:buFontTx/>
              <a:buNone/>
            </a:pPr>
            <a:r>
              <a:rPr lang="ru-RU" altLang="ru-RU" sz="1600" dirty="0" smtClean="0">
                <a:solidFill>
                  <a:srgbClr val="000000"/>
                </a:solidFill>
                <a:latin typeface="Tahoma" pitchFamily="32" charset="0"/>
              </a:rPr>
              <a:t>работника </a:t>
            </a:r>
            <a:r>
              <a:rPr lang="ru-RU" altLang="ru-RU" sz="1600" dirty="0">
                <a:solidFill>
                  <a:srgbClr val="000000"/>
                </a:solidFill>
                <a:latin typeface="Tahoma" pitchFamily="32" charset="0"/>
              </a:rPr>
              <a:t>организаций (без учета субъектов малого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предпринимательства) </a:t>
            </a:r>
            <a:r>
              <a:rPr lang="ru-RU" altLang="ru-RU" sz="1600" dirty="0" smtClean="0">
                <a:solidFill>
                  <a:srgbClr val="000000"/>
                </a:solidFill>
                <a:latin typeface="Tahoma" pitchFamily="32" charset="0"/>
              </a:rPr>
              <a:t>-</a:t>
            </a:r>
            <a:r>
              <a:rPr lang="ru-RU" altLang="ru-RU" sz="1600" dirty="0" smtClean="0">
                <a:solidFill>
                  <a:srgbClr val="000000"/>
                </a:solidFill>
                <a:latin typeface="Tahoma" pitchFamily="32" charset="0"/>
              </a:rPr>
              <a:t>30675 </a:t>
            </a:r>
            <a:r>
              <a:rPr lang="ru-RU" altLang="ru-RU" sz="1600" dirty="0">
                <a:solidFill>
                  <a:srgbClr val="000000"/>
                </a:solidFill>
                <a:latin typeface="Tahoma" pitchFamily="32" charset="0"/>
              </a:rPr>
              <a:t>руб.</a:t>
            </a:r>
          </a:p>
        </p:txBody>
      </p:sp>
      <p:sp>
        <p:nvSpPr>
          <p:cNvPr id="22534" name="AutoShape 5"/>
          <p:cNvSpPr>
            <a:spLocks noChangeArrowheads="1"/>
          </p:cNvSpPr>
          <p:nvPr/>
        </p:nvSpPr>
        <p:spPr bwMode="auto">
          <a:xfrm>
            <a:off x="1259632" y="2636912"/>
            <a:ext cx="4895850" cy="580231"/>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Объем жилищного строительства – </a:t>
            </a:r>
            <a:r>
              <a:rPr lang="ru-RU" altLang="ru-RU" sz="1600" dirty="0" smtClean="0">
                <a:solidFill>
                  <a:schemeClr val="tx1">
                    <a:lumMod val="95000"/>
                    <a:lumOff val="5000"/>
                  </a:schemeClr>
                </a:solidFill>
                <a:latin typeface="Tahoma" pitchFamily="32" charset="0"/>
              </a:rPr>
              <a:t>14500 </a:t>
            </a:r>
            <a:r>
              <a:rPr lang="ru-RU" altLang="ru-RU" sz="1600" dirty="0">
                <a:solidFill>
                  <a:schemeClr val="tx1">
                    <a:lumMod val="95000"/>
                    <a:lumOff val="5000"/>
                  </a:schemeClr>
                </a:solidFill>
                <a:latin typeface="Tahoma" pitchFamily="32" charset="0"/>
              </a:rPr>
              <a:t>кв. м </a:t>
            </a:r>
          </a:p>
        </p:txBody>
      </p:sp>
      <p:sp>
        <p:nvSpPr>
          <p:cNvPr id="22535" name="AutoShape 6"/>
          <p:cNvSpPr>
            <a:spLocks noChangeArrowheads="1"/>
          </p:cNvSpPr>
          <p:nvPr/>
        </p:nvSpPr>
        <p:spPr bwMode="auto">
          <a:xfrm>
            <a:off x="1259632" y="3562350"/>
            <a:ext cx="5691188" cy="8636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Численность постоянного населения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по состоянию на </a:t>
            </a:r>
            <a:r>
              <a:rPr lang="ru-RU" altLang="ru-RU" sz="1600" dirty="0" smtClean="0">
                <a:solidFill>
                  <a:srgbClr val="000000"/>
                </a:solidFill>
                <a:latin typeface="Tahoma" pitchFamily="32" charset="0"/>
              </a:rPr>
              <a:t>01.01.2019 </a:t>
            </a:r>
            <a:r>
              <a:rPr lang="ru-RU" altLang="ru-RU" sz="1600" dirty="0">
                <a:solidFill>
                  <a:srgbClr val="000000"/>
                </a:solidFill>
                <a:latin typeface="Tahoma" pitchFamily="32" charset="0"/>
              </a:rPr>
              <a:t>года - </a:t>
            </a:r>
            <a:r>
              <a:rPr lang="ru-RU" altLang="ru-RU" sz="1600" dirty="0" smtClean="0">
                <a:solidFill>
                  <a:srgbClr val="000000"/>
                </a:solidFill>
                <a:latin typeface="Tahoma" pitchFamily="32" charset="0"/>
              </a:rPr>
              <a:t>34363 </a:t>
            </a:r>
            <a:r>
              <a:rPr lang="ru-RU" altLang="ru-RU" sz="1600" dirty="0">
                <a:solidFill>
                  <a:srgbClr val="000000"/>
                </a:solidFill>
                <a:latin typeface="Tahoma" pitchFamily="32" charset="0"/>
              </a:rPr>
              <a:t>человек</a:t>
            </a:r>
          </a:p>
        </p:txBody>
      </p:sp>
      <p:pic>
        <p:nvPicPr>
          <p:cNvPr id="8"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476250"/>
            <a:ext cx="82248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Административно-территориальное деление муниципального образования Юрьев-Польский район </a:t>
            </a:r>
          </a:p>
        </p:txBody>
      </p:sp>
      <p:sp>
        <p:nvSpPr>
          <p:cNvPr id="23555" name="Rectangle 3"/>
          <p:cNvSpPr>
            <a:spLocks noChangeArrowheads="1"/>
          </p:cNvSpPr>
          <p:nvPr/>
        </p:nvSpPr>
        <p:spPr bwMode="auto">
          <a:xfrm>
            <a:off x="179388" y="2133600"/>
            <a:ext cx="4572000" cy="24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buClr>
                <a:srgbClr val="000000"/>
              </a:buClr>
              <a:buSzPct val="100000"/>
              <a:buNone/>
            </a:pPr>
            <a:r>
              <a:rPr lang="ru-RU" altLang="ru-RU" sz="1600" dirty="0">
                <a:solidFill>
                  <a:srgbClr val="000000"/>
                </a:solidFill>
                <a:latin typeface="Times New Roman" pitchFamily="16" charset="0"/>
                <a:cs typeface="Times New Roman" pitchFamily="16" charset="0"/>
              </a:rPr>
              <a:t> </a:t>
            </a:r>
            <a:r>
              <a:rPr lang="ru-RU" altLang="ru-RU" sz="1600" dirty="0" smtClean="0">
                <a:solidFill>
                  <a:srgbClr val="00000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В состав Юрьев-Польского района входят: муниципальное образование Юрьев-Польский район, 1 городское  и 3 сельских поселения. </a:t>
            </a:r>
          </a:p>
          <a:p>
            <a:pPr>
              <a:buClr>
                <a:srgbClr val="000000"/>
              </a:buClr>
              <a:buSzPct val="100000"/>
              <a:buFont typeface="Times New Roman" pitchFamily="16" charset="0"/>
              <a:buNone/>
            </a:pPr>
            <a:r>
              <a:rPr lang="ru-RU" altLang="ru-RU" sz="1600" dirty="0" smtClean="0">
                <a:solidFill>
                  <a:srgbClr val="000000"/>
                </a:solidFill>
                <a:latin typeface="Times New Roman" pitchFamily="16" charset="0"/>
                <a:cs typeface="Times New Roman" pitchFamily="16" charset="0"/>
              </a:rPr>
              <a:t>      Численность населения, проживающего в муниципальных образованиях, на 01.01.2019 года составляет 34,4 тыс. человек, в том числе </a:t>
            </a:r>
          </a:p>
          <a:p>
            <a:pPr eaLnBrk="1" hangingPunct="1">
              <a:spcBef>
                <a:spcPct val="0"/>
              </a:spcBef>
              <a:spcAft>
                <a:spcPct val="0"/>
              </a:spcAft>
              <a:buClrTx/>
              <a:buSzPct val="100000"/>
              <a:buFontTx/>
              <a:buNone/>
            </a:pPr>
            <a:r>
              <a:rPr lang="ru-RU" altLang="ru-RU" sz="1600" dirty="0" smtClean="0">
                <a:solidFill>
                  <a:srgbClr val="000000"/>
                </a:solidFill>
                <a:latin typeface="Times New Roman" pitchFamily="16" charset="0"/>
                <a:cs typeface="Times New Roman" pitchFamily="16" charset="0"/>
              </a:rPr>
              <a:t>городское </a:t>
            </a:r>
            <a:r>
              <a:rPr lang="ru-RU" altLang="ru-RU" sz="1600" dirty="0">
                <a:solidFill>
                  <a:srgbClr val="000000"/>
                </a:solidFill>
                <a:latin typeface="Times New Roman" pitchFamily="16" charset="0"/>
                <a:cs typeface="Times New Roman" pitchFamily="16" charset="0"/>
              </a:rPr>
              <a:t>население составляет </a:t>
            </a:r>
            <a:r>
              <a:rPr lang="ru-RU" altLang="ru-RU" sz="1600" dirty="0" smtClean="0">
                <a:solidFill>
                  <a:srgbClr val="000000"/>
                </a:solidFill>
                <a:latin typeface="Times New Roman" pitchFamily="16" charset="0"/>
                <a:cs typeface="Times New Roman" pitchFamily="16" charset="0"/>
              </a:rPr>
              <a:t>18,2 </a:t>
            </a:r>
            <a:r>
              <a:rPr lang="ru-RU" altLang="ru-RU" sz="1600" dirty="0">
                <a:solidFill>
                  <a:srgbClr val="000000"/>
                </a:solidFill>
                <a:latin typeface="Times New Roman" pitchFamily="16" charset="0"/>
                <a:cs typeface="Times New Roman" pitchFamily="16" charset="0"/>
              </a:rPr>
              <a:t>тыс. человек (53%),  сельское население – </a:t>
            </a:r>
            <a:r>
              <a:rPr lang="ru-RU" altLang="ru-RU" sz="1600" dirty="0" smtClean="0">
                <a:solidFill>
                  <a:srgbClr val="000000"/>
                </a:solidFill>
                <a:latin typeface="Times New Roman" pitchFamily="16" charset="0"/>
                <a:cs typeface="Times New Roman" pitchFamily="16" charset="0"/>
              </a:rPr>
              <a:t>16,2  </a:t>
            </a:r>
            <a:r>
              <a:rPr lang="ru-RU" altLang="ru-RU" sz="1600" dirty="0">
                <a:solidFill>
                  <a:srgbClr val="000000"/>
                </a:solidFill>
                <a:latin typeface="Times New Roman" pitchFamily="16" charset="0"/>
                <a:cs typeface="Times New Roman" pitchFamily="16" charset="0"/>
              </a:rPr>
              <a:t>тыс. человек (47%).</a:t>
            </a:r>
          </a:p>
        </p:txBody>
      </p:sp>
      <p:pic>
        <p:nvPicPr>
          <p:cNvPr id="23556" name="Picture 5" descr="D:\Марина\ЮП\Ю-П район_схем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1773238"/>
            <a:ext cx="4700588"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2263" y="404813"/>
            <a:ext cx="8447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80000"/>
              </a:lnSpc>
              <a:spcBef>
                <a:spcPts val="1525"/>
              </a:spcBef>
              <a:spcAft>
                <a:spcPct val="0"/>
              </a:spcAft>
              <a:buClrTx/>
              <a:buSzPct val="100000"/>
              <a:buFontTx/>
              <a:buNone/>
            </a:pPr>
            <a:r>
              <a:rPr lang="ru-RU" altLang="ru-RU" sz="5400" dirty="0">
                <a:solidFill>
                  <a:srgbClr val="7030A0"/>
                </a:solidFill>
                <a:latin typeface="Candara" pitchFamily="32" charset="0"/>
              </a:rPr>
              <a:t>Вводная часть</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images.myshared.ru/29/1306413/slide_1.jpg"/>
          <p:cNvPicPr/>
          <p:nvPr/>
        </p:nvPicPr>
        <p:blipFill>
          <a:blip r:embed="rId4">
            <a:extLst>
              <a:ext uri="{28A0092B-C50C-407E-A947-70E740481C1C}">
                <a14:useLocalDpi xmlns:a14="http://schemas.microsoft.com/office/drawing/2010/main" val="0"/>
              </a:ext>
            </a:extLst>
          </a:blip>
          <a:srcRect/>
          <a:stretch>
            <a:fillRect/>
          </a:stretch>
        </p:blipFill>
        <p:spPr bwMode="auto">
          <a:xfrm>
            <a:off x="585179" y="1169368"/>
            <a:ext cx="8019269" cy="5499992"/>
          </a:xfrm>
          <a:prstGeom prst="rect">
            <a:avLst/>
          </a:prstGeom>
          <a:noFill/>
          <a:ln>
            <a:noFill/>
          </a:ln>
        </p:spPr>
      </p:pic>
      <p:pic>
        <p:nvPicPr>
          <p:cNvPr id="6"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33375"/>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Общие характеристики проекта бюджета муниципального образования </a:t>
            </a:r>
            <a:endParaRPr lang="ru-RU" altLang="ru-RU" sz="3200" dirty="0" smtClean="0">
              <a:solidFill>
                <a:srgbClr val="073E87"/>
              </a:solidFill>
              <a:latin typeface="Times New Roman" pitchFamily="16" charset="0"/>
              <a:cs typeface="Times New Roman" pitchFamily="16" charset="0"/>
            </a:endParaRP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Юрьев-Польский </a:t>
            </a:r>
            <a:r>
              <a:rPr lang="ru-RU" altLang="ru-RU" sz="3200" dirty="0">
                <a:solidFill>
                  <a:srgbClr val="073E87"/>
                </a:solidFill>
                <a:latin typeface="Times New Roman" pitchFamily="16" charset="0"/>
                <a:cs typeface="Times New Roman" pitchFamily="16" charset="0"/>
              </a:rPr>
              <a:t>район на </a:t>
            </a:r>
            <a:r>
              <a:rPr lang="ru-RU" altLang="ru-RU" sz="3200" dirty="0" smtClean="0">
                <a:solidFill>
                  <a:srgbClr val="073E87"/>
                </a:solidFill>
                <a:latin typeface="Times New Roman" pitchFamily="16" charset="0"/>
                <a:cs typeface="Times New Roman" pitchFamily="16" charset="0"/>
              </a:rPr>
              <a:t>2020 </a:t>
            </a:r>
            <a:r>
              <a:rPr lang="ru-RU" altLang="ru-RU" sz="3200" dirty="0">
                <a:solidFill>
                  <a:srgbClr val="073E87"/>
                </a:solidFill>
                <a:latin typeface="Times New Roman" pitchFamily="16" charset="0"/>
                <a:cs typeface="Times New Roman" pitchFamily="16" charset="0"/>
              </a:rPr>
              <a:t>год</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132856"/>
            <a:ext cx="5821908" cy="4536504"/>
          </a:xfrm>
          <a:prstGeom prst="rect">
            <a:avLst/>
          </a:prstGeom>
          <a:noFill/>
          <a:ln>
            <a:noFill/>
          </a:ln>
          <a:effectLst>
            <a:outerShdw dist="228593" dir="2700000" algn="ctr" rotWithShape="0">
              <a:srgbClr val="808080">
                <a:alpha val="89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74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0" indent="0" algn="ctr" eaLnBrk="1" hangingPunct="1">
              <a:spcBef>
                <a:spcPct val="0"/>
              </a:spcBef>
              <a:spcAft>
                <a:spcPct val="0"/>
              </a:spcAft>
              <a:buClrTx/>
              <a:buSzPct val="100000"/>
              <a:buFont typeface="Georgia" pitchFamily="18" charset="0"/>
              <a:buNone/>
              <a:tabLst/>
            </a:pPr>
            <a:r>
              <a:rPr lang="ru-RU" altLang="ru-RU" sz="2000" dirty="0">
                <a:solidFill>
                  <a:srgbClr val="7030A0"/>
                </a:solidFill>
                <a:latin typeface="Times New Roman" panose="02020603050405020304" pitchFamily="18" charset="0"/>
                <a:cs typeface="Times New Roman" panose="02020603050405020304" pitchFamily="18" charset="0"/>
              </a:rPr>
              <a:t>Основные направления налоговой политики  муниципального образования Юрьев-Польский район на </a:t>
            </a:r>
            <a:r>
              <a:rPr lang="ru-RU" altLang="ru-RU" sz="2000" dirty="0" smtClean="0">
                <a:solidFill>
                  <a:srgbClr val="7030A0"/>
                </a:solidFill>
                <a:latin typeface="Times New Roman" panose="02020603050405020304" pitchFamily="18" charset="0"/>
                <a:cs typeface="Times New Roman" panose="02020603050405020304" pitchFamily="18" charset="0"/>
              </a:rPr>
              <a:t>2020 </a:t>
            </a:r>
            <a:r>
              <a:rPr lang="ru-RU" altLang="ru-RU" sz="2000" dirty="0">
                <a:solidFill>
                  <a:srgbClr val="7030A0"/>
                </a:solidFill>
                <a:latin typeface="Times New Roman" panose="02020603050405020304" pitchFamily="18" charset="0"/>
                <a:cs typeface="Times New Roman" panose="02020603050405020304" pitchFamily="18" charset="0"/>
              </a:rPr>
              <a:t>год</a:t>
            </a:r>
          </a:p>
        </p:txBody>
      </p:sp>
      <p:sp>
        <p:nvSpPr>
          <p:cNvPr id="2" name="Прямоугольник 1"/>
          <p:cNvSpPr/>
          <p:nvPr/>
        </p:nvSpPr>
        <p:spPr>
          <a:xfrm>
            <a:off x="395536" y="1057721"/>
            <a:ext cx="8424936" cy="5663089"/>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направления налоговой политики муниципального образования Юрьев-Польский район на 2020 год разработаны в соответствии со статьей 172 Бюджетного кодекса Российской Федерации, Посланием Президента Российской Федерации Федеральному Собранию от 20 февраля 2019 года, Указом Президента Российской Федерации от 07.05.2018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Юрьев-Польский район от 31.08.2005 №85 «Об утверждении положения о бюджетном процессе в муниципальном образовании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Результатом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реализации налоговой политики должно стать повышение налогового потенциала муниципального образования Юрьев-Польский район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Предполагается</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что в 2020 году общие контуры сформированной к настоящему моменту налоговой системы останутся без изменений.</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I. Основные итоги и приоритеты налоговой политики</a:t>
            </a:r>
          </a:p>
          <a:p>
            <a:pPr algn="ctr"/>
            <a:endParaRPr lang="ru-RU"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году обеспечено выполнение условий соглашения по социально-экономическому развитию и оздоровлению муниципальных финансов. План мероприятий по оздоровлению муниципальных финансов муниципального образования Юрьев-Польский район, направленный на повышение налогового потенциала выполнен за счет увеличения налогооблагаемой базы, улучшения администрирования платежей, увеличения собираемости налогов.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За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 поступило налоговых и неналоговых доходов в бюджет муниципального образования Юрьев-Польский район 944369 тыс. рублей с ростом 126,6 % к уровню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Такие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результаты достигнуты благодаря системе муниципальной поддержки инвестиционных проектов, принятию мер по снижению налоговой нагрузки, которые позволили расширить налоговую </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базу</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100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10754"/>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305768"/>
            <a:ext cx="8568952" cy="5909310"/>
          </a:xfrm>
          <a:prstGeom prst="rect">
            <a:avLst/>
          </a:prstGeom>
        </p:spPr>
        <p:txBody>
          <a:bodyPr wrap="square">
            <a:spAutoFit/>
          </a:bodyPr>
          <a:lstStyle/>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и привлечь дополнительные доходы в бюджет муниципального образования Юрьев-Польский район. В 2018 году обеспечена позитивная динамика основных показателей, характеризующих социально-экономическое развитие Юрьев-Польского района. </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Важным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аспектом в настоящее время является поддержка малого и среднего бизнеса, так как именно данная категория субъектов хозяйствования больше подвержена экономическим рискам. </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Удалось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значительно улучшить возможности для развития предпринимательства:</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усовершенствована система налогообложения малого и среднего бизнеса;</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впервые зарегистрированным индивидуальным предпринимателям предоставлены двухлетние «налоговые каникулы» при применении упрощенной и патентной систем налогообложения;</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снижена ставка для организаций и индивидуальных предпринимателей с 6% до 4% по упрощенной системе налогообложения с налогооблагаемой базой в виде доходов, с 15% до 8% - по упрощенной системе налогообложения с налогооблагаемой базой в виде доходов за вычетом расходов;</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введена в действие патентная система налогообложения, которой могут воспользоваться индивидуальные предприниматели по 63 видам деятельности.  С 1 января 2018 года введен дополнительный перечень видов деятельности, относящихся к бытовым услугам.</a:t>
            </a:r>
          </a:p>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муниципальном образовании Юрьев-Польский район принимаются меры по легализации «теневой» заработной платы. В муниципальном образовании Юрьев-Польский район постановлением администрации муниципального образования Юрьев-Польский район от 23 января 2013 года № 74 создана и работает комиссия по увеличению поступлений налоговых и неналоговых доходов. Было проведено 4 заседания, на которые явились 4 юридических и 8 физических лиц. В результате проведенных заседаний в 2018 году поступило в бюджет 737,7 тыс. рублей, в том числе налога на доходы физических лиц 289 тыс. рублей, налога в связи с применением упрощенной системы налогообложения 43,2 тыс. рублей, единого налога на вмененный доход 78,7 тыс. рублей, налога на имущество физических лиц 42,3 тыс. рублей, земельного налога 284,5 тыс. рублей. Всем юридическим и физическим лицам, выплачивающим заработную плату ниже минимального уровня и прожиточного минимума, даны рекомендации о выплате заработной платы в соответствии с законодательством. Также в администрации муниципального образования Юрьев-Польский район установлен телефон «горячей линии» по сообщениям о выплате заработной платы «в конверте».</a:t>
            </a:r>
          </a:p>
        </p:txBody>
      </p:sp>
    </p:spTree>
    <p:extLst>
      <p:ext uri="{BB962C8B-B14F-4D97-AF65-F5344CB8AC3E}">
        <p14:creationId xmlns:p14="http://schemas.microsoft.com/office/powerpoint/2010/main" val="1170803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467544" y="404664"/>
            <a:ext cx="8208912" cy="6340197"/>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муниципальном образовании Юрьев-Польский район реализуется 5 «дорожных карт» разработанных межведомственной рабочей группой по повышению собираемости местных налогов:</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оценке эффективности налоговых льгот;</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организации муниципального земельного контроля;</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выявлению не состоящих на кадастровом и налоговом учетах объектов недвижимости и земельных участков;</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организации работы по сверке земельных участков с налоговыми органами и органами кадастра;</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мобилизации в бюджет муниципального образования Юрьев-Польский район налога на доходы физических лиц.</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ходе реализации мероприятий, утвержденных «дорожными картами», органами местного самоуправления проведена работа по выявлению объектов недвижимости, не поставленных на кадастровый и налоговый учеты, а также разъяснительная работа по побуждению лиц к регистрации прав на имущество. В ходе проведенных в 2018 году 303 мероприятий выявлено 121 объект, не поставленных на кадастровый и налоговый учеты. По 18 объектам выставлены претензии по вводу их в эксплуатацию, в отношении 12 объектов зарегистрированы права собственности, 16 объектов введены в эксплуатацию,  остальным 75 владельцам направлены письма о необходимости  регистрации прав. Органами, осуществляющими муниципальный земельный контроль проведено 130 проверок по поводу соблюдения сроков и видов использования земельных участков. Выявлено 78 нарушений, правообладателям земельных участков составлены протоколы об административных правонарушениях.                          </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Приоритетами налоговой политики муниципального образования Юрьев-Польского район в среднесрочной перспективе являются дальнейшее повышение эффективности налоговой системы без роста существующей налоговой нагрузки на экономику по основным видам налогов, а также совершенствование и оптимизация системы налогового администрирования, стимулирование развития малого и среднего предпринимательства через специальные налоговые режимы. Сохранение всех предоставляемых областным законодательством эффективных налоговых льгот. Вопросы любых форм муниципальной поддержки, заключения договоров и соглашений, выдачи лицензий в районе должны решаться только с теми организациями, у которых отсутствует задолженность по налогам в бюджеты всех уровней и средняя заработная плата которых составляет не ниже среднеотраслевого уровня.       </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7786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40"/>
            <a:ext cx="8568952" cy="4370427"/>
          </a:xfrm>
          <a:prstGeom prst="rect">
            <a:avLst/>
          </a:prstGeom>
        </p:spPr>
        <p:txBody>
          <a:bodyPr wrap="square">
            <a:spAutoFit/>
          </a:bodyPr>
          <a:lstStyle/>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 II. Макроэкономические показатели социально-экономического        развития муниципального образования Юрьев-Польского район</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году обеспечен рост основных показателей, характеризующих социально-экономическое развитие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Муниципальное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образование Юрьев-Польский район располагает достаточным производственным потенциалом. Доминирующими в экономике  являются промышленный комплекс и сельское хозяйство.</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Прибыль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прибыльных организаций по итогам  2018 года сложилась в размере 933,2 млн. рублей  или на 46,4% выше уровня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Объем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фонда заработной платы составил 2741 млн. рублей (108% к уровню 2017 года). Произошло увеличение инвестиций  в основной капитал на 67,4%.</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Показатели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прогноза социально-экономического развития района на 2019-2024 годы утверждены постановлением администрации муниципального образования Юрьев-Польский район от 24.08.2018 №1061. Ожидаемое исполнение показателей социально-экономического развития муниципального образования Юрьев-Польский район в 2019 году представлено в таблице 1.</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Таблица 1</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Ожидаемые итоги социально-экономического развития муниципального образования Юрьев-Польский район за 2019 год</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0681317"/>
              </p:ext>
            </p:extLst>
          </p:nvPr>
        </p:nvGraphicFramePr>
        <p:xfrm>
          <a:off x="344614" y="4293096"/>
          <a:ext cx="8619875" cy="2293201"/>
        </p:xfrm>
        <a:graphic>
          <a:graphicData uri="http://schemas.openxmlformats.org/drawingml/2006/table">
            <a:tbl>
              <a:tblPr>
                <a:tableStyleId>{5C22544A-7EE6-4342-B048-85BDC9FD1C3A}</a:tableStyleId>
              </a:tblPr>
              <a:tblGrid>
                <a:gridCol w="2251376"/>
                <a:gridCol w="2073727"/>
                <a:gridCol w="2073727"/>
                <a:gridCol w="2221045"/>
              </a:tblGrid>
              <a:tr h="254888">
                <a:tc>
                  <a:txBody>
                    <a:bodyPr/>
                    <a:lstStyle/>
                    <a:p>
                      <a:pPr algn="ctr">
                        <a:spcAft>
                          <a:spcPts val="0"/>
                        </a:spcAft>
                      </a:pPr>
                      <a:r>
                        <a:rPr lang="ru-RU" sz="1200" dirty="0">
                          <a:effectLst/>
                        </a:rPr>
                        <a:t>Показатели</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2018 год</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a:effectLst/>
                        </a:rPr>
                        <a:t>2019 год</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роста (снижения)</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8345">
                <a:tc>
                  <a:txBody>
                    <a:bodyPr/>
                    <a:lstStyle/>
                    <a:p>
                      <a:pPr>
                        <a:spcAft>
                          <a:spcPts val="0"/>
                        </a:spcAft>
                      </a:pPr>
                      <a:r>
                        <a:rPr lang="ru-RU" sz="1200" dirty="0">
                          <a:effectLst/>
                        </a:rPr>
                        <a:t>Прибыль прибыльных организаций  млн. рублей</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933,2</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1026,5</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108,0</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50551">
                <a:tc>
                  <a:txBody>
                    <a:bodyPr/>
                    <a:lstStyle/>
                    <a:p>
                      <a:pPr>
                        <a:spcAft>
                          <a:spcPts val="0"/>
                        </a:spcAft>
                      </a:pPr>
                      <a:r>
                        <a:rPr lang="ru-RU" sz="1200">
                          <a:effectLst/>
                        </a:rPr>
                        <a:t>Фонд заработной платы работников  млн. рублей</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2741</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2905</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106,0</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0482">
                <a:tc>
                  <a:txBody>
                    <a:bodyPr/>
                    <a:lstStyle/>
                    <a:p>
                      <a:pPr>
                        <a:spcAft>
                          <a:spcPts val="0"/>
                        </a:spcAft>
                      </a:pPr>
                      <a:r>
                        <a:rPr lang="ru-RU" sz="1200">
                          <a:effectLst/>
                        </a:rPr>
                        <a:t>Индекс потребительских цен, %</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103,4</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104,3</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68832">
                <a:tc>
                  <a:txBody>
                    <a:bodyPr/>
                    <a:lstStyle/>
                    <a:p>
                      <a:pPr>
                        <a:spcAft>
                          <a:spcPts val="0"/>
                        </a:spcAft>
                      </a:pPr>
                      <a:r>
                        <a:rPr lang="ru-RU" sz="1200">
                          <a:effectLst/>
                        </a:rPr>
                        <a:t>Инвестиции в основной капитал, млн. рублей</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1228,7</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1242,2</a:t>
                      </a:r>
                      <a:endParaRPr lang="ru-RU" sz="1000" dirty="0">
                        <a:effectLst/>
                      </a:endParaRPr>
                    </a:p>
                    <a:p>
                      <a:pPr algn="ctr">
                        <a:spcAft>
                          <a:spcPts val="0"/>
                        </a:spcAft>
                      </a:pP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101,1</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3436183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188640"/>
            <a:ext cx="8568952" cy="6432530"/>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Формирование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налоговой политики муниципального образования Юрьев-Польский район на 2020 год осуществлялось на основе показателей прогноза социально-экономического развития  на 2020-2022 годы.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Социально-экономическое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положение муниципального образования Юрьев-Польский район в течение 2018 года характеризовалось положительной  динамикой роста промышленного производства, прибыли, объема торговли. Основные показатели, заложенные прогнозом социально-экономического развития на 2018 год, были достигнуты и будут сохранены в 2019 году и на 2020 год.</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2020 году индекс потребительских цен  составит 103,8%. Возрастет объем отгруженных товаров на 3,4%, объем продукции сельского хозяйства на 8,3%, объем розничной торговли на 7,2%. Фонд заработной платы увеличится на 5,1%.</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Все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данные показатели увеличат налоговый потенциал муниципального образования Юрьев-Польский район, что приведет к увеличению доходов бюджета.</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dirty="0">
                <a:solidFill>
                  <a:prstClr val="black">
                    <a:lumMod val="85000"/>
                    <a:lumOff val="15000"/>
                  </a:prstClr>
                </a:solidFill>
                <a:latin typeface="Times New Roman" panose="02020603050405020304" pitchFamily="18" charset="0"/>
                <a:cs typeface="Times New Roman" panose="02020603050405020304" pitchFamily="18" charset="0"/>
              </a:rPr>
              <a:t>III. Основные направления налоговой политики на 2020 год</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2020 году будет продолжена работа по укреплению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Основными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задачами  в перспективе являются:</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ориентация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приоритетов налоговой политики на достижение национальных целей развития;</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повышение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реалистичности прогнозирования и минимизация рисков несбалансированности при бюджетном планировании;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формирование прозрачной системы регулирования неналоговых платежей;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поддержка субъектов малого и среднего предпринимательства.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усилия должны быть направлены на мобилизацию всех резервов повышения налоговых поступлений. Основными направлениями, по которым предполагается реализовать налоговую политику в 2020 году, являются</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93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40"/>
            <a:ext cx="8568952" cy="6555641"/>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совершенствование методов налогового администрирования,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усиление работы администраторов по сокращению неплатежей в бюджет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выявление и пресечение схем минимизации налогов, совершенствование методов контроля легализации «теневой» заработной платы;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создание благоприятных условий для расширения производства, новых рабочих мест, инвестиционной и инновационной активности;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осуществление содействия среднему и малому бизнесу для развития предпринимательской деятельности;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разработка порядка формирования перечня налоговых расходов (налоговых льгот);</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проведение оценки социальной и бюджетной эффективности установленных на местном уровне налоговых льгот и отмены неэффективных налоговых льгот;</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совершенствование управления  муниципальной собственностью путем: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а</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повышения эффективности управления муниципальным имуществом и земельными участками;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б</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проведение инвентаризации муниципального недвижимого имущества и внесение предложений по результатам инвентаризации в части дальнейшего использования имущества;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обеспечение сохранности муниципального имущества.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формировании основных направлений налоговой политики муниципального образования Юрьев-Польский район учтены изменения в налоговое и бюджетное законодательство, вносимые и планируемые к принятию на местном уровне.</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Внесены изменения в Бюджетный Кодекс Российской Федерации: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 1 января 2020 года изменяется порядок зачисления штрафных санкций в соответствующий бюджет в зависимости от нормативно-правового акта, на основании которого налагается штраф, а также от финансового обеспечения деятельности органа, должностные лица которого налагают штраф (Федеральный закон от 15 апреля 2019 года № 62-ФЗ);</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установлен с 1 января 2020 года норматив зачисления в бюджеты городских округов и муниципальных районов платы за негативное воздействие на окружающую среду в размере 60% (Федеральный закон от 15 апреля 2019 года № 62-ФЗ</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801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260648"/>
            <a:ext cx="8763892" cy="2862322"/>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проектом федерального закона №573902-7 «О внесении изменений в Бюджетный кодекс Российской Федерации и отдельные законодательные акты Российской Федерации в целях совершенствования межбюджетных отношений», принятым Государственной Думой Федерального Собрания РФ в 1 чтении, предусматривается возможность передачи части транспортного налога с физических лиц в муниципальные дорожные фонды.</a:t>
            </a:r>
          </a:p>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a:t>
            </a:r>
          </a:p>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IV. Основные параметры налоговых и неналоговых доходов бюджета    муниципального образования Юрьев-Польский район</a:t>
            </a:r>
          </a:p>
          <a:p>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Поступление налоговых и неналоговых доходов</a:t>
            </a:r>
          </a:p>
          <a:p>
            <a:pPr algn="ct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бюджет муниципального образования Юрьев-Польский район </a:t>
            </a:r>
          </a:p>
          <a:p>
            <a:pPr algn="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за 2018 </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год                                                                       тыс</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рублей</a:t>
            </a:r>
          </a:p>
        </p:txBody>
      </p:sp>
      <p:graphicFrame>
        <p:nvGraphicFramePr>
          <p:cNvPr id="3" name="Таблица 2"/>
          <p:cNvGraphicFramePr>
            <a:graphicFrameLocks noGrp="1"/>
          </p:cNvGraphicFramePr>
          <p:nvPr>
            <p:extLst>
              <p:ext uri="{D42A27DB-BD31-4B8C-83A1-F6EECF244321}">
                <p14:modId xmlns:p14="http://schemas.microsoft.com/office/powerpoint/2010/main" val="1493405267"/>
              </p:ext>
            </p:extLst>
          </p:nvPr>
        </p:nvGraphicFramePr>
        <p:xfrm>
          <a:off x="259233" y="3122970"/>
          <a:ext cx="8705255" cy="3580336"/>
        </p:xfrm>
        <a:graphic>
          <a:graphicData uri="http://schemas.openxmlformats.org/drawingml/2006/table">
            <a:tbl>
              <a:tblPr>
                <a:tableStyleId>{5C22544A-7EE6-4342-B048-85BDC9FD1C3A}</a:tableStyleId>
              </a:tblPr>
              <a:tblGrid>
                <a:gridCol w="1745341"/>
                <a:gridCol w="1289928"/>
                <a:gridCol w="1408088"/>
                <a:gridCol w="1289928"/>
                <a:gridCol w="1381829"/>
                <a:gridCol w="1590141"/>
              </a:tblGrid>
              <a:tr h="288032">
                <a:tc rowSpan="2">
                  <a:txBody>
                    <a:bodyPr/>
                    <a:lstStyle/>
                    <a:p>
                      <a:pPr algn="ctr">
                        <a:spcAft>
                          <a:spcPts val="0"/>
                        </a:spcAft>
                      </a:pPr>
                      <a:r>
                        <a:rPr lang="ru-RU" sz="1000" dirty="0">
                          <a:effectLst/>
                        </a:rPr>
                        <a:t>Показатели</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rowSpan="2">
                  <a:txBody>
                    <a:bodyPr/>
                    <a:lstStyle/>
                    <a:p>
                      <a:pPr algn="ctr">
                        <a:spcAft>
                          <a:spcPts val="0"/>
                        </a:spcAft>
                      </a:pPr>
                      <a:r>
                        <a:rPr lang="ru-RU" sz="1000">
                          <a:effectLst/>
                        </a:rPr>
                        <a:t>Исполнено за 2018 год</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rowSpan="2">
                  <a:txBody>
                    <a:bodyPr/>
                    <a:lstStyle/>
                    <a:p>
                      <a:pPr algn="ctr">
                        <a:spcAft>
                          <a:spcPts val="0"/>
                        </a:spcAft>
                      </a:pPr>
                      <a:r>
                        <a:rPr lang="ru-RU" sz="1000" dirty="0">
                          <a:effectLst/>
                        </a:rPr>
                        <a:t>Уточненный план на 2018 год</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rowSpan="2">
                  <a:txBody>
                    <a:bodyPr/>
                    <a:lstStyle/>
                    <a:p>
                      <a:pPr algn="ctr">
                        <a:spcAft>
                          <a:spcPts val="0"/>
                        </a:spcAft>
                      </a:pPr>
                      <a:r>
                        <a:rPr lang="ru-RU" sz="1000" dirty="0">
                          <a:effectLst/>
                        </a:rPr>
                        <a:t>Исполнено за 2017</a:t>
                      </a:r>
                      <a:endParaRPr lang="ru-RU" sz="800" dirty="0">
                        <a:effectLst/>
                      </a:endParaRPr>
                    </a:p>
                    <a:p>
                      <a:pPr algn="ctr">
                        <a:spcAft>
                          <a:spcPts val="0"/>
                        </a:spcAft>
                      </a:pPr>
                      <a:r>
                        <a:rPr lang="ru-RU" sz="1000" dirty="0">
                          <a:effectLst/>
                        </a:rPr>
                        <a:t>год</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gridSpan="2">
                  <a:txBody>
                    <a:bodyPr/>
                    <a:lstStyle/>
                    <a:p>
                      <a:pPr algn="ctr">
                        <a:spcAft>
                          <a:spcPts val="0"/>
                        </a:spcAft>
                      </a:pPr>
                      <a:r>
                        <a:rPr lang="ru-RU" sz="1000" dirty="0">
                          <a:effectLst/>
                        </a:rPr>
                        <a:t>% исполнения факта 2018 года</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hMerge="1">
                  <a:txBody>
                    <a:bodyPr/>
                    <a:lstStyle/>
                    <a:p>
                      <a:endParaRPr lang="ru-RU"/>
                    </a:p>
                  </a:txBody>
                  <a:tcPr/>
                </a:tc>
              </a:tr>
              <a:tr h="3418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a:effectLst/>
                        </a:rPr>
                        <a:t>к уточненному плану на 2018год</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к 2017 году</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378254">
                <a:tc>
                  <a:txBody>
                    <a:bodyPr/>
                    <a:lstStyle/>
                    <a:p>
                      <a:pPr>
                        <a:spcAft>
                          <a:spcPts val="0"/>
                        </a:spcAft>
                      </a:pPr>
                      <a:r>
                        <a:rPr lang="ru-RU" sz="1000">
                          <a:effectLst/>
                        </a:rPr>
                        <a:t>Налоговые и неналоговые доходы, всего</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223812</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215719</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223486</a:t>
                      </a:r>
                      <a:endParaRPr lang="ru-RU" sz="800">
                        <a:effectLst/>
                      </a:endParaRPr>
                    </a:p>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103,8</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100,1</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в том числе:</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252856">
                <a:tc>
                  <a:txBody>
                    <a:bodyPr/>
                    <a:lstStyle/>
                    <a:p>
                      <a:pPr>
                        <a:spcAft>
                          <a:spcPts val="0"/>
                        </a:spcAft>
                      </a:pPr>
                      <a:r>
                        <a:rPr lang="ru-RU" sz="1000">
                          <a:effectLst/>
                        </a:rPr>
                        <a:t>Налоговые доходы</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183044</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178427</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169479</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102,6</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108,0</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из них:</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396872">
                <a:tc>
                  <a:txBody>
                    <a:bodyPr/>
                    <a:lstStyle/>
                    <a:p>
                      <a:pPr>
                        <a:spcAft>
                          <a:spcPts val="0"/>
                        </a:spcAft>
                      </a:pPr>
                      <a:r>
                        <a:rPr lang="ru-RU" sz="1000">
                          <a:effectLst/>
                        </a:rPr>
                        <a:t>Налог на доходы физических лиц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137252</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134458</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125875</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102,1</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109,0</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432048">
                <a:tc>
                  <a:txBody>
                    <a:bodyPr/>
                    <a:lstStyle/>
                    <a:p>
                      <a:pPr>
                        <a:spcAft>
                          <a:spcPts val="0"/>
                        </a:spcAft>
                      </a:pPr>
                      <a:r>
                        <a:rPr lang="ru-RU" sz="1000">
                          <a:effectLst/>
                        </a:rPr>
                        <a:t>Акцизы по подакцизным товарам</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13819</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12790</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13057</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108,0</a:t>
                      </a:r>
                      <a:endParaRPr lang="ru-RU" sz="800">
                        <a:effectLst/>
                      </a:endParaRPr>
                    </a:p>
                    <a:p>
                      <a:pPr algn="ctr">
                        <a:spcAft>
                          <a:spcPts val="0"/>
                        </a:spcAft>
                      </a:pPr>
                      <a:r>
                        <a:rPr lang="ru-RU" sz="1000">
                          <a:effectLst/>
                        </a:rPr>
                        <a:t> </a:t>
                      </a:r>
                      <a:endParaRPr lang="ru-RU" sz="800">
                        <a:effectLst/>
                      </a:endParaRPr>
                    </a:p>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105,8</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406896">
                <a:tc>
                  <a:txBody>
                    <a:bodyPr/>
                    <a:lstStyle/>
                    <a:p>
                      <a:pPr>
                        <a:spcAft>
                          <a:spcPts val="0"/>
                        </a:spcAft>
                      </a:pPr>
                      <a:r>
                        <a:rPr lang="ru-RU" sz="1000">
                          <a:effectLst/>
                        </a:rPr>
                        <a:t>Налоги на совокупный доход</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27110</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26679</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27055</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101,6</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100,2</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Госпошлина</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4863</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4500</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3492</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108,1</a:t>
                      </a:r>
                      <a:endParaRPr lang="ru-RU" sz="80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139,3</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r h="252856">
                <a:tc>
                  <a:txBody>
                    <a:bodyPr/>
                    <a:lstStyle/>
                    <a:p>
                      <a:pPr>
                        <a:spcAft>
                          <a:spcPts val="0"/>
                        </a:spcAft>
                      </a:pPr>
                      <a:r>
                        <a:rPr lang="ru-RU" sz="1000" dirty="0">
                          <a:effectLst/>
                        </a:rPr>
                        <a:t>Неналоговые доходы</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40768</a:t>
                      </a:r>
                      <a:endParaRPr lang="ru-RU" sz="800" dirty="0">
                        <a:effectLst/>
                      </a:endParaRPr>
                    </a:p>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37292</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54007</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109,3</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75,5</a:t>
                      </a:r>
                      <a:endParaRPr lang="ru-RU" sz="800" dirty="0">
                        <a:effectLst/>
                        <a:latin typeface="Times New Roman"/>
                        <a:ea typeface="Times New Roman"/>
                      </a:endParaRPr>
                    </a:p>
                  </a:txBody>
                  <a:tcPr marL="56658" marR="56658" marT="0" marB="0">
                    <a:gradFill>
                      <a:gsLst>
                        <a:gs pos="0">
                          <a:schemeClr val="accent3">
                            <a:lumMod val="60000"/>
                            <a:lumOff val="40000"/>
                          </a:schemeClr>
                        </a:gs>
                        <a:gs pos="91000">
                          <a:schemeClr val="accent1">
                            <a:tint val="44500"/>
                            <a:satMod val="160000"/>
                          </a:schemeClr>
                        </a:gs>
                        <a:gs pos="100000">
                          <a:schemeClr val="accent2">
                            <a:lumMod val="40000"/>
                            <a:lumOff val="60000"/>
                          </a:schemeClr>
                        </a:gs>
                      </a:gsLst>
                      <a:lin ang="5400000" scaled="0"/>
                    </a:gradFill>
                  </a:tcPr>
                </a:tc>
              </a:tr>
            </a:tbl>
          </a:graphicData>
        </a:graphic>
      </p:graphicFrame>
    </p:spTree>
    <p:extLst>
      <p:ext uri="{BB962C8B-B14F-4D97-AF65-F5344CB8AC3E}">
        <p14:creationId xmlns:p14="http://schemas.microsoft.com/office/powerpoint/2010/main" val="40540125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251520" y="260648"/>
            <a:ext cx="8640960" cy="5262979"/>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Собственные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налоговые и неналоговые доходы бюджета муниципального образования Юрьев-Польский район  по итогам 2018 года получены в сумме 223812 тыс. рублей. С приростом на 0,1% к факту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Налоговые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доходы за 2018 год составили 183044 тыс. рублей. Увеличение к уровню 2017 года составило 8%, в абсолютном выражении 13565 тыс. рублей.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Большая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часть налоговых поступлений обеспечена поступлениями налога на доходы физических лиц  75%. </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Поступления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налога на доходы физических лиц за 2018 год в бюджет муниципального образования Юрьев-Польский район составили 137252 тыс. рублей. По сравнению с 2017 годом поступления увеличились на 9%.</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Увеличение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поступлений произошло по акцизам на нефтепродукты на 5,8%, что обусловлено увеличением общего объема дорожного фонда Владимирской области; госпошлины на 39,3%, что объясняется повышением ставок.</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Поступления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неналоговых доходов в бюджет муниципального образования Юрьев-Польский район за 2018 год составили 40768 тыс. рублей. (75,5% к уровню 2017 года). Данное снижение поступлений произошло за счет уменьшения плана продаж.</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Для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привлечения дополнительных неналоговых доходов в  бюджет  муниципального образования Юрьев-Польский район повышена экономическая эффективность  муниципального сектора экономики по следующим направлениям: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ежегодная индексация размеров арендной платы за пользование имуществом;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пересмотр ставок арендной платы за земельные участки исходя из кадастровой стоимости земли;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принятие мер по повышению эффективности деятельности  муниципальных предприятий за счет системного мониторинга результатов их финансово-хозяйственной деятельности, проведения  балансовых комиссий.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Ежегодно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главным администраторам доходов  бюджета муниципального образования Юрьев-Польский район доводится план по мобилизации доходов.</a:t>
            </a:r>
          </a:p>
        </p:txBody>
      </p:sp>
    </p:spTree>
    <p:extLst>
      <p:ext uri="{BB962C8B-B14F-4D97-AF65-F5344CB8AC3E}">
        <p14:creationId xmlns:p14="http://schemas.microsoft.com/office/powerpoint/2010/main" val="1399921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flipV="1">
            <a:off x="-1" y="260049"/>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539552" y="548680"/>
            <a:ext cx="8136904" cy="6063198"/>
          </a:xfrm>
          <a:prstGeom prst="rect">
            <a:avLst/>
          </a:prstGeom>
        </p:spPr>
        <p:txBody>
          <a:bodyPr wrap="square">
            <a:spAutoFit/>
          </a:bodyPr>
          <a:lstStyle/>
          <a:p>
            <a:pPr algn="ctr">
              <a:buClrTx/>
            </a:pPr>
            <a:r>
              <a:rPr lang="ru-RU" altLang="ru-RU" dirty="0">
                <a:solidFill>
                  <a:srgbClr val="7030A0"/>
                </a:solidFill>
                <a:latin typeface="Times New Roman" pitchFamily="18" charset="0"/>
                <a:cs typeface="Times New Roman" pitchFamily="18" charset="0"/>
              </a:rPr>
              <a:t>Основные направления бюджетной политики  муниципального образования Юрьев-Польский район на </a:t>
            </a:r>
            <a:r>
              <a:rPr lang="ru-RU" altLang="ru-RU" dirty="0" smtClean="0">
                <a:solidFill>
                  <a:srgbClr val="7030A0"/>
                </a:solidFill>
                <a:latin typeface="Times New Roman" pitchFamily="18" charset="0"/>
                <a:cs typeface="Times New Roman" pitchFamily="18" charset="0"/>
              </a:rPr>
              <a:t>2020 год</a:t>
            </a:r>
          </a:p>
          <a:p>
            <a:pPr algn="ctr">
              <a:buClrTx/>
            </a:pPr>
            <a:endParaRPr lang="ru-RU" altLang="ru-RU" dirty="0">
              <a:solidFill>
                <a:srgbClr val="7030A0"/>
              </a:solidFill>
              <a:latin typeface="Times New Roman" pitchFamily="18" charset="0"/>
              <a:cs typeface="Times New Roman" pitchFamily="18" charset="0"/>
            </a:endParaRPr>
          </a:p>
          <a:p>
            <a:pPr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Основные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направления бюджетной политики муниципального образования Юрьев-Польский район на 2020 год (далее – основные направления бюджетной политики) разработаны в соответствии со статьей 172 Бюджетного кодекса Российской Федерации с учетом итогов реализации бюджетной политики до 2018 года. При подготовке основных направлений бюджетной политики учтены положения Указа Президента Российской Федерации от 7 мая 2018 г. № 204 «О национальных целях и стратегических задачах развития Российской Федерации на период до 2024 года», Послания Президента Российской Федерации Федеральному Собранию Российской Федерации от 20 февраля 2019 года и Концепции повышения эффективности бюджетных расходов в 2019 - 2024 годах, утвержденной распоряжением Правительства Российской Федерации от 31 декабря 2018 г. № 117-р.</a:t>
            </a:r>
          </a:p>
          <a:p>
            <a:pPr algn="just"/>
            <a:endPar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algn="just"/>
            <a:endPar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I</a:t>
            </a: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 Основные цели и задачи бюджетной политики на 2020 год</a:t>
            </a:r>
          </a:p>
          <a:p>
            <a:pPr algn="just"/>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Целью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основных направлений бюджетной политики является описание основных подходов к формированию проекта бюджета муниципального образования Юрьев-Польский район на 2020 год, а также обеспечение прозрачности и открытости бюджетного планирования.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Президентом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России были поставлены национальные цели развития на ближайшие 6 лет практически во всех сферах общественной жизни – повышение качества жизни и благосостояния граждан, снижение бедности и неравенства, повышение качества и доступности здравоохранения и образования, создание современной инфраструктуры.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Основным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инструментом реализации указанных целей стали национальные проекты (программы) (далее – национальные проекты), реализуемые с учетом накопленного опыта организации проектной деятельности в органах исполнительной власти</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746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1844675"/>
            <a:ext cx="8753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cs typeface="Times New Roman" pitchFamily="16" charset="0"/>
              </a:rPr>
              <a:t>          «Бюджет для граждан» познакомит Вас с положениями основного финансового документа – проектом бюджета муниципального образования Юрьев-Польский район на </a:t>
            </a:r>
            <a:r>
              <a:rPr lang="ru-RU" altLang="ru-RU" sz="2000" dirty="0" smtClean="0">
                <a:solidFill>
                  <a:schemeClr val="tx1">
                    <a:lumMod val="75000"/>
                    <a:lumOff val="25000"/>
                  </a:schemeClr>
                </a:solidFill>
                <a:latin typeface="Times New Roman" pitchFamily="16" charset="0"/>
                <a:cs typeface="Times New Roman" pitchFamily="16" charset="0"/>
              </a:rPr>
              <a:t>2020 </a:t>
            </a:r>
            <a:r>
              <a:rPr lang="ru-RU" altLang="ru-RU" sz="2000" dirty="0">
                <a:solidFill>
                  <a:schemeClr val="tx1">
                    <a:lumMod val="75000"/>
                    <a:lumOff val="25000"/>
                  </a:schemeClr>
                </a:solidFill>
                <a:latin typeface="Times New Roman" pitchFamily="16" charset="0"/>
                <a:cs typeface="Times New Roman" pitchFamily="16" charset="0"/>
              </a:rPr>
              <a:t>год.</a:t>
            </a:r>
          </a:p>
          <a:p>
            <a:pPr algn="just" eaLnBrk="1" hangingPunct="1">
              <a:lnSpc>
                <a:spcPct val="90000"/>
              </a:lnSpc>
              <a:spcBef>
                <a:spcPts val="500"/>
              </a:spcBef>
              <a:spcAft>
                <a:spcPct val="0"/>
              </a:spcAft>
              <a:buClrTx/>
              <a:buSzPct val="100000"/>
              <a:buFontTx/>
              <a:buNone/>
            </a:pP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муниципальным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служащим, пенсионерам  и другим категориям населения, так как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бюджет района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затрагивает интересы каждого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жителя.</a:t>
            </a:r>
          </a:p>
          <a:p>
            <a:pPr algn="just" eaLnBrk="1" hangingPunct="1">
              <a:lnSpc>
                <a:spcPct val="90000"/>
              </a:lnSpc>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      </a:t>
            </a:r>
            <a:endParaRPr lang="ru-RU" altLang="ru-RU" sz="2000" dirty="0">
              <a:solidFill>
                <a:schemeClr val="tx1">
                  <a:lumMod val="75000"/>
                  <a:lumOff val="25000"/>
                </a:schemeClr>
              </a:solidFill>
              <a:latin typeface="Times New Roman" pitchFamily="16" charset="0"/>
              <a:ea typeface="Calibri" pitchFamily="34"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Мы постарались в доступной и понятной для граждан форме показать основные параметры бюджета муниципального образования Юрьев-Польский район.</a:t>
            </a:r>
            <a:endParaRPr lang="ru-RU" altLang="ru-RU" sz="2000" dirty="0">
              <a:solidFill>
                <a:schemeClr val="tx1">
                  <a:lumMod val="75000"/>
                  <a:lumOff val="25000"/>
                </a:schemeClr>
              </a:solidFill>
              <a:latin typeface="Times New Roman" pitchFamily="16" charset="0"/>
              <a:cs typeface="Times New Roman" pitchFamily="16" charset="0"/>
            </a:endParaRPr>
          </a:p>
        </p:txBody>
      </p:sp>
      <p:sp>
        <p:nvSpPr>
          <p:cNvPr id="7171" name="Text Box 2"/>
          <p:cNvSpPr txBox="1">
            <a:spLocks noChangeArrowheads="1"/>
          </p:cNvSpPr>
          <p:nvPr/>
        </p:nvSpPr>
        <p:spPr bwMode="auto">
          <a:xfrm>
            <a:off x="907275" y="404813"/>
            <a:ext cx="7713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цели преследует документ </a:t>
            </a:r>
          </a:p>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 для граждан» :</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95536" y="305767"/>
            <a:ext cx="8352928" cy="6555641"/>
          </a:xfrm>
          <a:prstGeom prst="rect">
            <a:avLst/>
          </a:prstGeom>
        </p:spPr>
        <p:txBody>
          <a:bodyPr wrap="square">
            <a:spAutoFit/>
          </a:bodyPr>
          <a:lstStyle/>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Необходимость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достижения приоритетов и целей в условиях ограниченности бюджетных ресурсов увеличивает актуальность реализации мер по повышению эффективности использования бюджетных средств.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Одним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из приоритетных направлений повышения эффективности бюджетных расходов в предстоящем периоде будет развитие муниципальных программ на проектных принципах управления. С учетом интеграции предусмотренных Указом Президента Российской Федерации от 7 мая 2018 г. № 204 национальных проектов (программ) муниципальные программы должны стать простым и эффективным инструментом организации как проектной, так и процессной (текущей) деятельности муниципальных органов, отражающим взаимосвязь затраченных ресурсов и полученных результатов.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Проектом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федерального закона № 573902-7 «О внесении изменений в Бюджетный кодекс Российской Федерации и отдельные законодательные акты Российской Федерации в целях совершенствования межбюджетных отношений», принятым Государственной Думой Федерального Собрания Российской Федерации в 1 чтении, предусмотрен целый ряд изменений в целях обеспечения сбалансированности местных бюджетов, включая возможность передачи части транспортного налога с физических лиц в муниципальные дорожные фонды, что позволит направить больше средств на ремонт и содержание дорог.</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Предполагается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внедрение комплексного механизма аудита (обзора) бюджетных расходов.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Будет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внедрена система управления налоговыми расходами (выпадающими доходами бюджета, обусловленными налоговыми льготами, преференциями по налогам и сборам, предусмотренными в качестве мер государственной поддержки в соответствии с целями государственных программ) и обеспечена ее интеграция в бюджетный процесс.</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создание условий для инициативного бюджетирования на уровне муниципальных образований. В районе продолжится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Кроме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того, 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 включая:</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расширение практики внедрения обоснований расходов для получателей бюджетных средств;</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введение в процедуру планирования бюджетных инвестиций в объекты капитального строительства механизма обоснования инвестиций и проведения технологического и ценового аудита</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428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395536" y="305767"/>
            <a:ext cx="8424936" cy="6432530"/>
          </a:xfrm>
          <a:prstGeom prst="rect">
            <a:avLst/>
          </a:prstGeom>
        </p:spPr>
        <p:txBody>
          <a:bodyPr wrap="square">
            <a:spAutoFit/>
          </a:bodyPr>
          <a:lstStyle/>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распространение применения механизма казначейского сопровождения;</a:t>
            </a:r>
          </a:p>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обеспечение открытости и прозрачности бюджетных данных.</a:t>
            </a:r>
          </a:p>
          <a:p>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II. Направление бюджетных расходов</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Значимость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национальных целей развития с точки зрения бюджетной политики подчеркивается тем фактом, что для достижения указанных целей при формировании проекта бюджета муниципального образования Юрьев-Польский район бюджетные ассигнования на реализацию национальных проектов предусмотрены в приоритетном порядке.</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Приоритетные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направления в сфере расходов бюджета муниципального образования Юрьев-Польский район:     </a:t>
            </a:r>
          </a:p>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демография; </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образование</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экология</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безопасные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 качественные автомобильные дороги;</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поддержка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занятости;</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культура</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малое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 среднее предпринимательство и поддержка индивидуальной предпринимательской инициативы.</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Реализация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бюджетной политики в сфере образования должна быть направлена на решение задач и достижение стратегических целей национального проекта «Образование».</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общеобразовательных организациях, детских садах необходимо реализовать условия для раннего развития детей в возрасте до трех лет, продолжить внедрение на уровнях основного общего и среднего общего образования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В целях повышения качества исполнения органами местного самоуправления возложенных на них федеральным законодательством полномочий по организации предоставления бесплатного дошкольного и общего образования в муниципальных образовательных организациях, планируется получение бюджетом муниципального образования Юрьев-Польский район единой субвенции на реализацию общеобразовательных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программ</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117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95536" y="260648"/>
            <a:ext cx="8496944" cy="6771084"/>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дошкольного и общего образования.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Следует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работу по повышению доступности качественного образования для детей с ограниченными возможностями здоровья, детей-инвалидов посредством развития программ инклюзивного образования, а также по обеспечению условий, гарантирующих сохранение здоровья детей и безопасность участников образовательного процесса.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вопросом на повестке дня остается безопасность перевозок обучающихся, проживающих в сельской местности. Поэтому актуальным является приобретение новых школьных автобусов, соответствующих требованиям ГОСТ, и поэтапная замена автотранспорта, выработавшего свой ресурс. Как и в предыдущие годы, продолжится финансирование проектов, направленных на поддержку инноваций в муниципальных общеобразовательных организациях, лучших муниципальных загородных оздоровительных лагерей по итогам областного конкурса.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работу по созданию конкурентной среды и повышению доступности и качества дополнительного образования детей, поддержке и развитию способностей и талантов у детей и молодежи.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Предусматриваются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мероприятия по созданию современной и безопасной цифровой образовательной среды, обеспечивающей высокое качество и доступность образования всех уровней, путем обновления информационно-коммуникационной инфраструктуры, подготовки кадров, внедрения инструментов федеральной цифровой платформы в образовательный процесс.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Планируется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реализация программ психолого-педагогической, методической и консультативной помощи родителям детей, получающим образование в семье, а также по созданию условий для раннего развития детей.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кадрового потенциала педагогов следует обеспечить уровень их заработной платы не ниже среднемесячного дохода от трудовой деятельности по региону.</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Должны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сохранится все предусмотренные областным законодательством меры социальной поддержки работников системы образования.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сфере физической культуры и спорта будет направлена на реализацию цели - доведение к 2024 году до 55% доли населения, систематически занимающего физической культурой и спортом.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приоритетом в отрасли станет создание для всех слоев населения возможностей для занятий физической культурой и спортом.</a:t>
            </a:r>
          </a:p>
          <a:p>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532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39"/>
            <a:ext cx="8568952" cy="6555641"/>
          </a:xfrm>
          <a:prstGeom prst="rect">
            <a:avLst/>
          </a:prstGeom>
        </p:spPr>
        <p:txBody>
          <a:bodyPr wrap="square">
            <a:spAutoFit/>
          </a:bodyPr>
          <a:lstStyle/>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Приоритетным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направлением расходов в сфере культуры является поддержка из областного бюджета материально-технической базы муниципальных учреждений культуры. Также планируются гранты на реализацию творческих проектов на селе в сфере культуры.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Продолжится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обеспечение школ искусств музыкальными инструментами и оборудованием.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Должны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быть предусмотрены мероприятия по развитию библиотечного дела в части обеспечения сохранности и пополнения библиотечных фондов.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2020 году в области экологии приоритетом останется создание основ экологической культуры в обществе, воспитание бережного отношения населения к природе, формирование у граждан норм экологического поведения.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качества и безопасности питьевой воды возможно участие муниципального образования Юрьев-Польский район в регионального проекте «Чистая вода».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сфере дорожного хозяйства будет направлена на создание безопасных и качественных дорог. Достижение поставленной цели должно быть обеспечено за средств муниципального дорожного фонда.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За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счет муниципального дорожного фонда планируются мероприятия по ремонту и содержанию автомобильных дорог, что дает возможность увеличить долю автомобильных дорог общего пользования местного значения, отвечающих нормативным требованиям.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доступности транспортных услуг для населения сохранено предоставление гражданам мер социальной поддержки при оплате проезда в общественном транспорте.</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Бюджетная политика в сфере поддержки занятости населения направлена на содействие трудоустройству граждан, ищущих работу, безработных граждан.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области жилищно-коммунального хозяйства будет направлена на </a:t>
            </a:r>
            <a:r>
              <a:rPr lang="ru-RU" sz="1400" dirty="0" err="1" smtClean="0">
                <a:solidFill>
                  <a:schemeClr val="tx1">
                    <a:lumMod val="85000"/>
                    <a:lumOff val="15000"/>
                  </a:schemeClr>
                </a:solidFill>
                <a:latin typeface="Times New Roman" panose="02020603050405020304" pitchFamily="18" charset="0"/>
                <a:cs typeface="Times New Roman" panose="02020603050405020304" pitchFamily="18" charset="0"/>
              </a:rPr>
              <a:t>газифицрование</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твердотопливных котельных, строительство и модернизация объектов теплоснабжения, водоснабжения и водоотведения.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обустройство коммунальной и транспортной инфраструктурой участков, предоставленных под жилищное строительство семьям, имеющим трех и более детей.</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Средства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 для малоимущих граждан  и детей-сирот, детей, оставшихся без попечения родителей, так и на выплаты субсидий различным категориям – молодым семьям, ветеранам, инвалидам, семьям с детьми – инвалидами, многодетным семьям, </a:t>
            </a:r>
          </a:p>
        </p:txBody>
      </p:sp>
    </p:spTree>
    <p:extLst>
      <p:ext uri="{BB962C8B-B14F-4D97-AF65-F5344CB8AC3E}">
        <p14:creationId xmlns:p14="http://schemas.microsoft.com/office/powerpoint/2010/main" val="35059356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260648"/>
            <a:ext cx="8496944" cy="6555641"/>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ветеранам войны и боевых действий, работникам бюджетной сферы, молодым специалистам и гражданам, проживающим на селе.</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Осуществление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бюджетной политики в рамках муниципальной поддержки малого и среднего предпринимательства направлено на создание благоприятных условий для ведения предпринимательской деятельности на территории муниципального образования Юрьев-Польский район и обеспечение устойчивого развития предпринимательства.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2020 году сохранятся основные приоритеты муниципальной поддержки малого и среднего предпринимательства: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оказание организационной, информационной, имущественной и финансовой поддержки;</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поддержка муниципальной программы, направленной на развитие малого и среднего предпринимательства.</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области капитального строительства бюджетная политика должна быть направлена на концентрацию ресурсов на объектах с высокой степенью готовности, на объектах, имеющих большое значение для социально-экономического развития района и муниципальных образований, на объектах, строительство которых осуществляется с привлечением средств федерального  и областного бюджетов.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Согласно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требованиям Бюджетного кодекса Российской Федерации планирование бюджетных ассигнований на капитальные вложения и бюджетные инвестиции, предоставление субсидий бюджетам муниципальных образований на </a:t>
            </a:r>
            <a:r>
              <a:rPr lang="ru-RU" sz="1400" dirty="0" err="1">
                <a:solidFill>
                  <a:schemeClr val="tx1">
                    <a:lumMod val="85000"/>
                    <a:lumOff val="15000"/>
                  </a:schemeClr>
                </a:solidFill>
                <a:latin typeface="Times New Roman" panose="02020603050405020304" pitchFamily="18" charset="0"/>
                <a:cs typeface="Times New Roman" panose="02020603050405020304" pitchFamily="18" charset="0"/>
              </a:rPr>
              <a:t>софинансирование</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строительства (реконструкции) объектов муниципальной собственности и приобретение объектов недвижимого имущества на 2020 год будет осуществляться исключительно при наличии актуализированной проектно-сметной документации, положительного заключения государственной экспертизы, принятых решений о выделении земельных участков под строительство, разработанных и утвержденных графиков работ. Кроме того, капитальные расходы должны быть включены в областной бюджет при наличии информации департамента строительства и архитектуры администрации области о полноте и актуальности проектно-сметной документации по каждому объекту.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Для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обеспечения безопасности населения и территорий области продолжится развитие и совершенствование системы обеспечения вызова экстренных оперативных служб по единому номеру «112».</a:t>
            </a:r>
          </a:p>
          <a:p>
            <a:pPr algn="just"/>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8947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188641"/>
            <a:ext cx="8568952" cy="6524863"/>
          </a:xfrm>
          <a:prstGeom prst="rect">
            <a:avLst/>
          </a:prstGeom>
        </p:spPr>
        <p:txBody>
          <a:bodyPr wrap="square">
            <a:spAutoFit/>
          </a:bodyPr>
          <a:lstStyle/>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III. Основные подходы к формированию бюджетных расходов </a:t>
            </a:r>
          </a:p>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на 2020 год</a:t>
            </a:r>
          </a:p>
          <a:p>
            <a:pPr algn="just"/>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Основой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для формирования расходов бюджета муниципального образования Юрьев-Польский район является реестр действующих расходных обязательств муниципального образования Юрьев-Польский район на 2020 год и плановый период 2021-2022 годы.</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Безвозмездные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поступления в бюджет муниципального образования Юрьев-Польский район на 2020 год планируется включать в доходы и расходы бюджета муниципального образования Юрьев-Польский район в соответствии с показателями областного бюджета на 2019 - 2021 годы, на 2022 год – по предложениям главных администраторов доходов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Предельные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объемы бюджетных ассигнований бюджета муниципального образования Юрьев-Польский район на реализацию муниципальных программ и непрограммных расходов на 2020 год сформированы на основе следующих основных подходов: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1</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действующих расходных обязательств на 2020 год  определены в соответствии с данными реестра расходных обязательств, составленного  главными распорядителями средств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2</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Юрьев-Польский район, принятыми и действующими в 2019 году.</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Особенностью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планирования бюджетных ассигнований на 2020 год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(2012 года). На исполнение изменения действующих расходных обязательств предусмотрено увеличение расходов исходя из показателя среднемесячного дохода от трудовой деятельности по региону на 2019 год по прогнозу социально-экономического развития области;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3</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бюджетных ассигнований на исполнение принимаемых обязательств определяются главными распорядителями в пределах объема действующих расходных обязательств за счет их сокращения или отмены;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4</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 рамках принимаемых обязательств муниципального образования Юрьев-Польский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район</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049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305768"/>
            <a:ext cx="8496944" cy="6124754"/>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определены расходы на индексацию на уровень не ниже инфляции с 1 января 2020 года - оплаты труда работников бюджетной сферы, не подпадающих под действие Указа Президента Российской Федерации от 7 мая 2012 г. № 597.</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распорядителям средств бюджета муниципального образования Юрьев-Польский район при подготовке проектировок бюджета на 2020 год:</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1</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 пределах доведенных бюджетных ассигнований - самостоятельно определить приоритеты бюджетных расходов для финансового обеспечения полномочий муниципального образования Юрьев-Польский район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 № 204;</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2</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принять решения об изменении ранее утвержденных муниципальных программ, в том числе об изменении объема бюджетных ассигнований на финансовое обеспечение реализации программ, в связи с не исполнением целевых показателей основных мероприятий программ;</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3</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включать в проект  бюджета расходные обязательства по строительству объектов, имеющих по состоянию на 1 августа текущего года документы по отводу земельного участка под строительство, проектно-сметную документацию, прошедшую экспертизу, и информацию департамента строительства и архитектуры администрации области о полноте и актуальности проектно-сметной документации;</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4</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подготовить в 2019 году необходимую конкурсную документацию по расходам инвестиционного характера, в том числе осуществляемым в рамках национальных проектов, для проведения контрактации расходов в январе-феврале 2020 года;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5</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учесть заключение Счетной палаты Владимирской области по итогам контрольного и экспертно- аналитического мероприятия, а также заключения муниципального казенного учреждения «Контрольно-счетный орган муниципального образования Юрьев-Польский район» по отчету об исполнении бюджета за 2018 год.</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Долговая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муниципального образования Юрьев-Польский район в 2020 году, как и в предыдущие годы, будет направлена на обеспечение сбалансированности и долговой устойчивости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муниципального образования Юрьев-Польский район на 2020 год планируется без привлечения муниципальных заимствований. </a:t>
            </a:r>
          </a:p>
        </p:txBody>
      </p:sp>
    </p:spTree>
    <p:extLst>
      <p:ext uri="{BB962C8B-B14F-4D97-AF65-F5344CB8AC3E}">
        <p14:creationId xmlns:p14="http://schemas.microsoft.com/office/powerpoint/2010/main" val="1256964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r>
              <a:rPr lang="ru-RU" altLang="ru-RU" sz="2800" dirty="0">
                <a:solidFill>
                  <a:srgbClr val="7030A0"/>
                </a:solidFill>
                <a:latin typeface="Times New Roman" pitchFamily="16" charset="0"/>
                <a:cs typeface="Times New Roman" pitchFamily="16" charset="0"/>
              </a:rPr>
              <a:t>Доходы бюджета муниципального образования Юрьев-Польский район на </a:t>
            </a:r>
            <a:r>
              <a:rPr lang="ru-RU" altLang="ru-RU" sz="2800" dirty="0" smtClean="0">
                <a:solidFill>
                  <a:srgbClr val="7030A0"/>
                </a:solidFill>
                <a:latin typeface="Times New Roman" pitchFamily="16" charset="0"/>
                <a:cs typeface="Times New Roman" pitchFamily="16" charset="0"/>
              </a:rPr>
              <a:t>2020 </a:t>
            </a:r>
            <a:r>
              <a:rPr lang="ru-RU" altLang="ru-RU" sz="2800" dirty="0">
                <a:solidFill>
                  <a:srgbClr val="7030A0"/>
                </a:solidFill>
                <a:latin typeface="Times New Roman" pitchFamily="16" charset="0"/>
                <a:cs typeface="Times New Roman" pitchFamily="16" charset="0"/>
              </a:rPr>
              <a:t>год</a:t>
            </a:r>
            <a:br>
              <a:rPr lang="ru-RU" altLang="ru-RU" sz="2800" dirty="0">
                <a:solidFill>
                  <a:srgbClr val="7030A0"/>
                </a:solidFill>
                <a:latin typeface="Times New Roman" pitchFamily="16" charset="0"/>
                <a:cs typeface="Times New Roman" pitchFamily="16" charset="0"/>
              </a:rPr>
            </a:br>
            <a:endParaRPr lang="ru-RU" altLang="ru-RU" sz="2800" dirty="0">
              <a:solidFill>
                <a:srgbClr val="7030A0"/>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1" y="1741191"/>
            <a:ext cx="6408712" cy="408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738" y="404813"/>
            <a:ext cx="84978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характеристики бюджета муниципального образования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Юрьев- Польский район на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(тыс. рублей)</a:t>
            </a:r>
          </a:p>
        </p:txBody>
      </p:sp>
      <p:graphicFrame>
        <p:nvGraphicFramePr>
          <p:cNvPr id="3" name="Диаграмма 2"/>
          <p:cNvGraphicFramePr/>
          <p:nvPr>
            <p:extLst>
              <p:ext uri="{D42A27DB-BD31-4B8C-83A1-F6EECF244321}">
                <p14:modId xmlns:p14="http://schemas.microsoft.com/office/powerpoint/2010/main" val="3173231760"/>
              </p:ext>
            </p:extLst>
          </p:nvPr>
        </p:nvGraphicFramePr>
        <p:xfrm>
          <a:off x="1645345" y="1916832"/>
          <a:ext cx="7200800" cy="439248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468313" y="404813"/>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Доходы бюджета 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на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год</a:t>
            </a:r>
          </a:p>
        </p:txBody>
      </p:sp>
      <p:sp>
        <p:nvSpPr>
          <p:cNvPr id="2" name="Блок-схема: узел 1"/>
          <p:cNvSpPr/>
          <p:nvPr/>
        </p:nvSpPr>
        <p:spPr>
          <a:xfrm>
            <a:off x="5940152" y="1641770"/>
            <a:ext cx="2448272" cy="1280765"/>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Неналоговые доходы  31252 тыс. руб. </a:t>
            </a:r>
            <a:endParaRPr lang="ru-RU" sz="1400" b="1" dirty="0">
              <a:solidFill>
                <a:schemeClr val="tx1">
                  <a:lumMod val="65000"/>
                  <a:lumOff val="35000"/>
                </a:schemeClr>
              </a:solidFill>
            </a:endParaRPr>
          </a:p>
        </p:txBody>
      </p:sp>
      <p:sp>
        <p:nvSpPr>
          <p:cNvPr id="3" name="Блок-схема: узел 2"/>
          <p:cNvSpPr/>
          <p:nvPr/>
        </p:nvSpPr>
        <p:spPr>
          <a:xfrm>
            <a:off x="344549" y="1639944"/>
            <a:ext cx="2787292" cy="1429597"/>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Налоговые доходы </a:t>
            </a:r>
            <a:r>
              <a:rPr lang="en-US" sz="1400" b="1" dirty="0" smtClean="0">
                <a:solidFill>
                  <a:schemeClr val="tx1">
                    <a:lumMod val="65000"/>
                    <a:lumOff val="35000"/>
                  </a:schemeClr>
                </a:solidFill>
              </a:rPr>
              <a:t> </a:t>
            </a:r>
            <a:r>
              <a:rPr lang="ru-RU" sz="1400" b="1" dirty="0" smtClean="0">
                <a:solidFill>
                  <a:schemeClr val="tx1">
                    <a:lumMod val="65000"/>
                    <a:lumOff val="35000"/>
                  </a:schemeClr>
                </a:solidFill>
              </a:rPr>
              <a:t> 209433тыс. руб.</a:t>
            </a:r>
            <a:endParaRPr lang="ru-RU" sz="1400" b="1" dirty="0">
              <a:solidFill>
                <a:schemeClr val="tx1">
                  <a:lumMod val="65000"/>
                  <a:lumOff val="35000"/>
                </a:schemeClr>
              </a:solidFill>
            </a:endParaRPr>
          </a:p>
        </p:txBody>
      </p:sp>
      <p:sp>
        <p:nvSpPr>
          <p:cNvPr id="4" name="Блок-схема: узел 3"/>
          <p:cNvSpPr/>
          <p:nvPr/>
        </p:nvSpPr>
        <p:spPr>
          <a:xfrm>
            <a:off x="2984922" y="5301208"/>
            <a:ext cx="3391577" cy="1424726"/>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ru-RU" altLang="ru-RU" sz="1400" b="1" dirty="0" smtClean="0">
                <a:solidFill>
                  <a:schemeClr val="tx1">
                    <a:lumMod val="65000"/>
                    <a:lumOff val="35000"/>
                  </a:schemeClr>
                </a:solidFill>
                <a:latin typeface="Candara" pitchFamily="32" charset="0"/>
              </a:rPr>
              <a:t>Безвозмездные поступления</a:t>
            </a:r>
          </a:p>
          <a:p>
            <a:pPr algn="ctr">
              <a:buClrTx/>
            </a:pPr>
            <a:r>
              <a:rPr lang="ru-RU" altLang="ru-RU" sz="1400" b="1" dirty="0" smtClean="0">
                <a:solidFill>
                  <a:schemeClr val="tx1">
                    <a:lumMod val="65000"/>
                    <a:lumOff val="35000"/>
                  </a:schemeClr>
                </a:solidFill>
                <a:latin typeface="Candara" pitchFamily="32" charset="0"/>
              </a:rPr>
              <a:t> </a:t>
            </a:r>
            <a:r>
              <a:rPr lang="ru-RU" altLang="ru-RU" sz="1400" b="1" dirty="0" smtClean="0">
                <a:solidFill>
                  <a:schemeClr val="tx1">
                    <a:lumMod val="65000"/>
                    <a:lumOff val="35000"/>
                  </a:schemeClr>
                </a:solidFill>
              </a:rPr>
              <a:t>639112,4</a:t>
            </a:r>
            <a:r>
              <a:rPr lang="en-US" altLang="ru-RU" sz="1400" b="1" dirty="0" smtClean="0">
                <a:solidFill>
                  <a:schemeClr val="tx1">
                    <a:lumMod val="65000"/>
                    <a:lumOff val="35000"/>
                  </a:schemeClr>
                </a:solidFill>
              </a:rPr>
              <a:t> </a:t>
            </a:r>
            <a:r>
              <a:rPr lang="ru-RU" altLang="ru-RU" sz="1400" b="1" dirty="0" smtClean="0">
                <a:solidFill>
                  <a:schemeClr val="tx1">
                    <a:lumMod val="65000"/>
                    <a:lumOff val="35000"/>
                  </a:schemeClr>
                </a:solidFill>
                <a:latin typeface="Candara" pitchFamily="32" charset="0"/>
              </a:rPr>
              <a:t>тыс. руб</a:t>
            </a:r>
            <a:r>
              <a:rPr lang="ru-RU" altLang="ru-RU" sz="1400" dirty="0" smtClean="0">
                <a:solidFill>
                  <a:schemeClr val="tx1">
                    <a:lumMod val="65000"/>
                    <a:lumOff val="35000"/>
                  </a:schemeClr>
                </a:solidFill>
                <a:latin typeface="Candara" pitchFamily="32" charset="0"/>
              </a:rPr>
              <a:t>.</a:t>
            </a:r>
            <a:endParaRPr lang="ru-RU" altLang="ru-RU" sz="1400" dirty="0">
              <a:solidFill>
                <a:schemeClr val="tx1">
                  <a:lumMod val="65000"/>
                  <a:lumOff val="35000"/>
                </a:schemeClr>
              </a:solidFill>
              <a:latin typeface="Candara" pitchFamily="32" charset="0"/>
            </a:endParaRPr>
          </a:p>
        </p:txBody>
      </p:sp>
      <p:sp>
        <p:nvSpPr>
          <p:cNvPr id="11" name="Стрелка вниз 10"/>
          <p:cNvSpPr/>
          <p:nvPr/>
        </p:nvSpPr>
        <p:spPr>
          <a:xfrm>
            <a:off x="4583112" y="4555570"/>
            <a:ext cx="276920" cy="663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349261" y="2922534"/>
            <a:ext cx="2662898" cy="1564881"/>
          </a:xfrm>
          <a:prstGeom prst="ellipse">
            <a:avLst/>
          </a:prstGeom>
          <a:solidFill>
            <a:srgbClr val="5EA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Доходы бюджета 879797,4</a:t>
            </a:r>
          </a:p>
          <a:p>
            <a:pPr algn="ctr"/>
            <a:r>
              <a:rPr lang="ru-RU" sz="1400" b="1" dirty="0">
                <a:solidFill>
                  <a:schemeClr val="tx1">
                    <a:lumMod val="65000"/>
                    <a:lumOff val="35000"/>
                  </a:schemeClr>
                </a:solidFill>
              </a:rPr>
              <a:t>т</a:t>
            </a:r>
            <a:r>
              <a:rPr lang="ru-RU" sz="1400" b="1" dirty="0" smtClean="0">
                <a:solidFill>
                  <a:schemeClr val="tx1">
                    <a:lumMod val="65000"/>
                    <a:lumOff val="35000"/>
                  </a:schemeClr>
                </a:solidFill>
              </a:rPr>
              <a:t>ыс. руб.</a:t>
            </a:r>
            <a:endParaRPr lang="ru-RU" sz="1400" b="1" dirty="0">
              <a:solidFill>
                <a:schemeClr val="tx1">
                  <a:lumMod val="65000"/>
                  <a:lumOff val="35000"/>
                </a:schemeClr>
              </a:solidFill>
            </a:endParaRPr>
          </a:p>
        </p:txBody>
      </p:sp>
      <p:sp>
        <p:nvSpPr>
          <p:cNvPr id="40974" name="Стрелка вверх 40973"/>
          <p:cNvSpPr/>
          <p:nvPr/>
        </p:nvSpPr>
        <p:spPr>
          <a:xfrm>
            <a:off x="2984922" y="2708920"/>
            <a:ext cx="364339" cy="720080"/>
          </a:xfrm>
          <a:prstGeom prst="upArrow">
            <a:avLst>
              <a:gd name="adj1" fmla="val 26474"/>
              <a:gd name="adj2" fmla="val 50000"/>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5" name="Стрелка вправо 40974"/>
          <p:cNvSpPr/>
          <p:nvPr/>
        </p:nvSpPr>
        <p:spPr>
          <a:xfrm>
            <a:off x="5580112" y="2781448"/>
            <a:ext cx="648072" cy="213613"/>
          </a:xfrm>
          <a:prstGeom prst="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44513" y="328613"/>
            <a:ext cx="80025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Составление проекта бюджета муниципального образования </a:t>
            </a:r>
          </a:p>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основывается </a:t>
            </a:r>
            <a:r>
              <a:rPr lang="ru-RU" altLang="ru-RU" sz="2000" dirty="0" smtClean="0">
                <a:solidFill>
                  <a:srgbClr val="7030A0"/>
                </a:solidFill>
                <a:latin typeface="Times New Roman" pitchFamily="16" charset="0"/>
                <a:cs typeface="Times New Roman" pitchFamily="16" charset="0"/>
              </a:rPr>
              <a:t>на следующих документах:</a:t>
            </a:r>
            <a:endParaRPr lang="ru-RU" altLang="ru-RU" sz="2000" dirty="0">
              <a:solidFill>
                <a:srgbClr val="7030A0"/>
              </a:solidFill>
              <a:latin typeface="Times New Roman" pitchFamily="16" charset="0"/>
              <a:cs typeface="Times New Roman" pitchFamily="16" charset="0"/>
            </a:endParaRPr>
          </a:p>
        </p:txBody>
      </p:sp>
      <p:sp>
        <p:nvSpPr>
          <p:cNvPr id="8195" name="AutoShape 2"/>
          <p:cNvSpPr>
            <a:spLocks noChangeArrowheads="1"/>
          </p:cNvSpPr>
          <p:nvPr/>
        </p:nvSpPr>
        <p:spPr bwMode="auto">
          <a:xfrm>
            <a:off x="4679950" y="1412875"/>
            <a:ext cx="3887788" cy="1368425"/>
          </a:xfrm>
          <a:prstGeom prst="round2DiagRect">
            <a:avLst/>
          </a:prstGeom>
          <a:solidFill>
            <a:srgbClr val="C7F797"/>
          </a:solidFill>
          <a:ln w="9360" cap="sq">
            <a:solidFill>
              <a:srgbClr val="000000"/>
            </a:solidFill>
            <a:miter lim="800000"/>
            <a:headEnd/>
            <a:tailEnd/>
          </a:ln>
          <a:effectLst>
            <a:outerShdw dist="50760" dir="5400000" algn="ctr" rotWithShape="0">
              <a:srgbClr val="000000">
                <a:alpha val="93004"/>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Послание Президента Российской </a:t>
            </a:r>
          </a:p>
          <a:p>
            <a:pPr algn="ctr" eaLnBrk="1" hangingPunct="1">
              <a:buClrTx/>
              <a:buFontTx/>
              <a:buNone/>
              <a:defRPr/>
            </a:pPr>
            <a:r>
              <a:rPr lang="ru-RU" altLang="ru-RU" sz="1400" dirty="0" smtClean="0">
                <a:solidFill>
                  <a:schemeClr val="tx1">
                    <a:lumMod val="75000"/>
                    <a:lumOff val="25000"/>
                  </a:schemeClr>
                </a:solidFill>
              </a:rPr>
              <a:t>Федерации Федеральному</a:t>
            </a:r>
            <a:r>
              <a:rPr lang="ru-RU" altLang="ru-RU" dirty="0" smtClean="0">
                <a:solidFill>
                  <a:schemeClr val="tx1">
                    <a:lumMod val="75000"/>
                    <a:lumOff val="25000"/>
                  </a:schemeClr>
                </a:solidFill>
              </a:rPr>
              <a:t> </a:t>
            </a:r>
            <a:r>
              <a:rPr lang="ru-RU" altLang="ru-RU" sz="1400" dirty="0" smtClean="0">
                <a:solidFill>
                  <a:schemeClr val="tx1">
                    <a:lumMod val="75000"/>
                    <a:lumOff val="25000"/>
                  </a:schemeClr>
                </a:solidFill>
              </a:rPr>
              <a:t>Собранию</a:t>
            </a:r>
            <a:r>
              <a:rPr lang="ru-RU" altLang="ru-RU" dirty="0" smtClean="0">
                <a:solidFill>
                  <a:schemeClr val="tx1">
                    <a:lumMod val="75000"/>
                    <a:lumOff val="25000"/>
                  </a:schemeClr>
                </a:solidFill>
              </a:rPr>
              <a:t> </a:t>
            </a:r>
          </a:p>
        </p:txBody>
      </p:sp>
      <p:sp>
        <p:nvSpPr>
          <p:cNvPr id="8196" name="Rectangle 3"/>
          <p:cNvSpPr>
            <a:spLocks noChangeArrowheads="1"/>
          </p:cNvSpPr>
          <p:nvPr/>
        </p:nvSpPr>
        <p:spPr bwMode="auto">
          <a:xfrm>
            <a:off x="3924300" y="5516563"/>
            <a:ext cx="358775" cy="914400"/>
          </a:xfrm>
          <a:prstGeom prst="rect">
            <a:avLst/>
          </a:prstGeom>
          <a:solidFill>
            <a:srgbClr val="CCCCFF"/>
          </a:solidFill>
          <a:ln w="9360" cap="sq">
            <a:solidFill>
              <a:srgbClr val="000000"/>
            </a:solidFill>
            <a:miter lim="800000"/>
            <a:headEnd/>
            <a:tailEnd/>
          </a:ln>
        </p:spPr>
        <p:txBody>
          <a:bodyPr wrap="none" anchor="ctr"/>
          <a:lstStyle/>
          <a:p>
            <a:endParaRPr lang="ru-RU" altLang="ru-RU"/>
          </a:p>
        </p:txBody>
      </p:sp>
      <p:sp>
        <p:nvSpPr>
          <p:cNvPr id="8197" name="Rectangle 4"/>
          <p:cNvSpPr>
            <a:spLocks noChangeArrowheads="1"/>
          </p:cNvSpPr>
          <p:nvPr/>
        </p:nvSpPr>
        <p:spPr bwMode="auto">
          <a:xfrm>
            <a:off x="3924300" y="4652963"/>
            <a:ext cx="360363" cy="914400"/>
          </a:xfrm>
          <a:prstGeom prst="rect">
            <a:avLst/>
          </a:prstGeom>
          <a:solidFill>
            <a:srgbClr val="FFCCFF"/>
          </a:solidFill>
          <a:ln w="9360" cap="sq">
            <a:solidFill>
              <a:srgbClr val="000000"/>
            </a:solidFill>
            <a:miter lim="800000"/>
            <a:headEnd/>
            <a:tailEnd/>
          </a:ln>
        </p:spPr>
        <p:txBody>
          <a:bodyPr wrap="none" anchor="ctr"/>
          <a:lstStyle/>
          <a:p>
            <a:endParaRPr lang="ru-RU" altLang="ru-RU"/>
          </a:p>
        </p:txBody>
      </p:sp>
      <p:sp>
        <p:nvSpPr>
          <p:cNvPr id="8198" name="Rectangle 5"/>
          <p:cNvSpPr>
            <a:spLocks noChangeArrowheads="1"/>
          </p:cNvSpPr>
          <p:nvPr/>
        </p:nvSpPr>
        <p:spPr bwMode="auto">
          <a:xfrm>
            <a:off x="3924300" y="3789363"/>
            <a:ext cx="360363" cy="914400"/>
          </a:xfrm>
          <a:prstGeom prst="rect">
            <a:avLst/>
          </a:prstGeom>
          <a:solidFill>
            <a:srgbClr val="FFCC66"/>
          </a:solidFill>
          <a:ln w="9360" cap="sq">
            <a:solidFill>
              <a:srgbClr val="000000"/>
            </a:solidFill>
            <a:miter lim="800000"/>
            <a:headEnd/>
            <a:tailEnd/>
          </a:ln>
        </p:spPr>
        <p:txBody>
          <a:bodyPr wrap="none" anchor="ctr"/>
          <a:lstStyle/>
          <a:p>
            <a:endParaRPr lang="ru-RU" altLang="ru-RU"/>
          </a:p>
        </p:txBody>
      </p:sp>
      <p:sp>
        <p:nvSpPr>
          <p:cNvPr id="8199" name="Rectangle 6"/>
          <p:cNvSpPr>
            <a:spLocks noChangeArrowheads="1"/>
          </p:cNvSpPr>
          <p:nvPr/>
        </p:nvSpPr>
        <p:spPr bwMode="auto">
          <a:xfrm>
            <a:off x="3924300" y="2060575"/>
            <a:ext cx="360363" cy="914400"/>
          </a:xfrm>
          <a:prstGeom prst="rect">
            <a:avLst/>
          </a:prstGeom>
          <a:solidFill>
            <a:srgbClr val="66FF99"/>
          </a:solidFill>
          <a:ln w="9360" cap="sq">
            <a:solidFill>
              <a:srgbClr val="000000"/>
            </a:solidFill>
            <a:miter lim="800000"/>
            <a:headEnd/>
            <a:tailEnd/>
          </a:ln>
        </p:spPr>
        <p:txBody>
          <a:bodyPr wrap="none" anchor="ctr"/>
          <a:lstStyle/>
          <a:p>
            <a:endParaRPr lang="ru-RU" altLang="ru-RU"/>
          </a:p>
        </p:txBody>
      </p:sp>
      <p:sp>
        <p:nvSpPr>
          <p:cNvPr id="8200" name="Rectangle 7"/>
          <p:cNvSpPr>
            <a:spLocks noChangeArrowheads="1"/>
          </p:cNvSpPr>
          <p:nvPr/>
        </p:nvSpPr>
        <p:spPr bwMode="auto">
          <a:xfrm>
            <a:off x="3924300" y="2924175"/>
            <a:ext cx="358775" cy="914400"/>
          </a:xfrm>
          <a:prstGeom prst="rect">
            <a:avLst/>
          </a:prstGeom>
          <a:solidFill>
            <a:srgbClr val="66CCFF"/>
          </a:solidFill>
          <a:ln w="9360" cap="sq">
            <a:solidFill>
              <a:srgbClr val="000000"/>
            </a:solidFill>
            <a:miter lim="800000"/>
            <a:headEnd/>
            <a:tailEnd/>
          </a:ln>
        </p:spPr>
        <p:txBody>
          <a:bodyPr wrap="none" anchor="ctr"/>
          <a:lstStyle/>
          <a:p>
            <a:endParaRPr lang="ru-RU" altLang="ru-RU"/>
          </a:p>
        </p:txBody>
      </p:sp>
      <p:sp>
        <p:nvSpPr>
          <p:cNvPr id="8201" name="Rectangle 8"/>
          <p:cNvSpPr>
            <a:spLocks noChangeArrowheads="1"/>
          </p:cNvSpPr>
          <p:nvPr/>
        </p:nvSpPr>
        <p:spPr bwMode="auto">
          <a:xfrm>
            <a:off x="3924300" y="1196975"/>
            <a:ext cx="360363" cy="914400"/>
          </a:xfrm>
          <a:prstGeom prst="rect">
            <a:avLst/>
          </a:prstGeom>
          <a:solidFill>
            <a:srgbClr val="FFFF99"/>
          </a:solidFill>
          <a:ln w="9360" cap="sq">
            <a:solidFill>
              <a:srgbClr val="000000"/>
            </a:solidFill>
            <a:miter lim="800000"/>
            <a:headEnd/>
            <a:tailEnd/>
          </a:ln>
        </p:spPr>
        <p:txBody>
          <a:bodyPr wrap="none" anchor="ctr"/>
          <a:lstStyle/>
          <a:p>
            <a:endParaRPr lang="ru-RU" altLang="ru-RU"/>
          </a:p>
        </p:txBody>
      </p:sp>
      <p:sp>
        <p:nvSpPr>
          <p:cNvPr id="8202" name="AutoShape 9"/>
          <p:cNvSpPr>
            <a:spLocks noChangeArrowheads="1"/>
          </p:cNvSpPr>
          <p:nvPr/>
        </p:nvSpPr>
        <p:spPr bwMode="auto">
          <a:xfrm>
            <a:off x="407988" y="2670175"/>
            <a:ext cx="3240087" cy="1422400"/>
          </a:xfrm>
          <a:prstGeom prst="round2DiagRect">
            <a:avLst/>
          </a:prstGeom>
          <a:solidFill>
            <a:srgbClr val="FAD7C2"/>
          </a:solidFill>
          <a:ln w="9360" cap="sq">
            <a:solidFill>
              <a:srgbClr val="000000"/>
            </a:solidFill>
            <a:miter lim="800000"/>
            <a:headEnd/>
            <a:tailEnd/>
          </a:ln>
          <a:effectLst>
            <a:outerShdw dist="50760" dir="5400000" algn="ctr" rotWithShape="0">
              <a:srgbClr val="000000">
                <a:alpha val="95003"/>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Основные направления бюджетной</a:t>
            </a:r>
          </a:p>
          <a:p>
            <a:pPr algn="ctr" eaLnBrk="1" hangingPunct="1">
              <a:buClrTx/>
              <a:buFontTx/>
              <a:buNone/>
              <a:defRPr/>
            </a:pPr>
            <a:r>
              <a:rPr lang="ru-RU" altLang="ru-RU" sz="1400" dirty="0" smtClean="0">
                <a:solidFill>
                  <a:schemeClr val="tx1">
                    <a:lumMod val="75000"/>
                    <a:lumOff val="25000"/>
                  </a:schemeClr>
                </a:solidFill>
              </a:rPr>
              <a:t> и налоговой политики </a:t>
            </a:r>
          </a:p>
          <a:p>
            <a:pPr algn="ctr" eaLnBrk="1" hangingPunct="1">
              <a:buClrTx/>
              <a:buFontTx/>
              <a:buNone/>
              <a:defRPr/>
            </a:pPr>
            <a:r>
              <a:rPr lang="ru-RU" altLang="ru-RU" sz="1400" dirty="0" smtClean="0">
                <a:solidFill>
                  <a:schemeClr val="tx1">
                    <a:lumMod val="75000"/>
                    <a:lumOff val="25000"/>
                  </a:schemeClr>
                </a:solidFill>
              </a:rPr>
              <a:t>муниципального</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a:t>
            </a:r>
          </a:p>
        </p:txBody>
      </p:sp>
      <p:sp>
        <p:nvSpPr>
          <p:cNvPr id="8203" name="AutoShape 10"/>
          <p:cNvSpPr>
            <a:spLocks noChangeArrowheads="1"/>
          </p:cNvSpPr>
          <p:nvPr/>
        </p:nvSpPr>
        <p:spPr bwMode="auto">
          <a:xfrm>
            <a:off x="4679950" y="3335338"/>
            <a:ext cx="3671888" cy="1368425"/>
          </a:xfrm>
          <a:prstGeom prst="round2DiagRect">
            <a:avLst/>
          </a:prstGeom>
          <a:solidFill>
            <a:schemeClr val="accent2">
              <a:lumMod val="60000"/>
              <a:lumOff val="40000"/>
            </a:schemeClr>
          </a:solidFill>
          <a:ln w="9360" cap="sq">
            <a:solidFill>
              <a:srgbClr val="000000"/>
            </a:solidFill>
            <a:miter lim="800000"/>
            <a:headEnd/>
            <a:tailEnd/>
          </a:ln>
          <a:effectLst>
            <a:outerShdw dist="50760" dir="5400000" algn="ctr" rotWithShape="0">
              <a:srgbClr val="00000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Муниципальные программы</a:t>
            </a:r>
            <a:r>
              <a:rPr lang="ru-RU" altLang="ru-RU" dirty="0" smtClean="0">
                <a:solidFill>
                  <a:schemeClr val="tx1">
                    <a:lumMod val="75000"/>
                    <a:lumOff val="25000"/>
                  </a:schemeClr>
                </a:solidFill>
              </a:rPr>
              <a:t> </a:t>
            </a:r>
          </a:p>
        </p:txBody>
      </p:sp>
      <p:sp>
        <p:nvSpPr>
          <p:cNvPr id="8204" name="AutoShape 11"/>
          <p:cNvSpPr>
            <a:spLocks noChangeArrowheads="1"/>
          </p:cNvSpPr>
          <p:nvPr/>
        </p:nvSpPr>
        <p:spPr bwMode="auto">
          <a:xfrm>
            <a:off x="323850" y="4711700"/>
            <a:ext cx="3313113" cy="1366838"/>
          </a:xfrm>
          <a:prstGeom prst="round2DiagRect">
            <a:avLst/>
          </a:prstGeom>
          <a:solidFill>
            <a:schemeClr val="tx2">
              <a:lumMod val="20000"/>
              <a:lumOff val="80000"/>
            </a:schemeClr>
          </a:solidFill>
          <a:ln w="9360" cap="sq">
            <a:solidFill>
              <a:srgbClr val="000000"/>
            </a:solidFill>
            <a:miter lim="800000"/>
            <a:headEnd/>
            <a:tailEnd/>
          </a:ln>
          <a:effectLst>
            <a:outerShdw dist="50760" dir="5400000" algn="ctr" rotWithShape="0">
              <a:srgbClr val="00000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200" dirty="0" smtClean="0">
              <a:solidFill>
                <a:srgbClr val="000000"/>
              </a:solidFill>
            </a:endParaRPr>
          </a:p>
          <a:p>
            <a:pPr algn="ctr" eaLnBrk="1" hangingPunct="1">
              <a:buClrTx/>
              <a:buFontTx/>
              <a:buNone/>
              <a:defRPr/>
            </a:pPr>
            <a:r>
              <a:rPr lang="ru-RU" altLang="ru-RU" sz="1400" dirty="0" smtClean="0">
                <a:solidFill>
                  <a:schemeClr val="tx1">
                    <a:lumMod val="75000"/>
                    <a:lumOff val="25000"/>
                  </a:schemeClr>
                </a:solidFill>
              </a:rPr>
              <a:t>Прогноз социально-экономического </a:t>
            </a:r>
          </a:p>
          <a:p>
            <a:pPr algn="ctr" eaLnBrk="1" hangingPunct="1">
              <a:buClrTx/>
              <a:buFontTx/>
              <a:buNone/>
              <a:defRPr/>
            </a:pPr>
            <a:r>
              <a:rPr lang="ru-RU" altLang="ru-RU" sz="1400" dirty="0" smtClean="0">
                <a:solidFill>
                  <a:schemeClr val="tx1">
                    <a:lumMod val="75000"/>
                    <a:lumOff val="25000"/>
                  </a:schemeClr>
                </a:solidFill>
              </a:rPr>
              <a:t>развития муниципального </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 </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5516563"/>
            <a:ext cx="10795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800" y="165100"/>
            <a:ext cx="5476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fill="hold" nodeType="clickEffect">
                                  <p:stCondLst>
                                    <p:cond delay="0"/>
                                  </p:stCondLst>
                                  <p:childTnLst>
                                    <p:set>
                                      <p:cBhvr additive="repl">
                                        <p:cTn id="6" dur="1" fill="hold">
                                          <p:stCondLst>
                                            <p:cond delay="0"/>
                                          </p:stCondLst>
                                        </p:cTn>
                                        <p:tgtEl>
                                          <p:spTgt spid="6156"/>
                                        </p:tgtEl>
                                        <p:attrNameLst>
                                          <p:attrName>style.visibility</p:attrName>
                                        </p:attrNameLst>
                                      </p:cBhvr>
                                      <p:to>
                                        <p:strVal val="visible"/>
                                      </p:to>
                                    </p:set>
                                    <p:animEffect transition="in" filter="fade">
                                      <p:cBhvr additive="repl">
                                        <p:cTn id="7" dur="2000"/>
                                        <p:tgtEl>
                                          <p:spTgt spid="6156"/>
                                        </p:tgtEl>
                                      </p:cBhvr>
                                    </p:animEffect>
                                    <p:anim calcmode="lin" valueType="num">
                                      <p:cBhvr additive="repl">
                                        <p:cTn id="8" dur="2000" fill="hold"/>
                                        <p:tgtEl>
                                          <p:spTgt spid="6156"/>
                                        </p:tgtEl>
                                        <p:attrNameLst>
                                          <p:attrName>ppt_w</p:attrName>
                                        </p:attrNameLst>
                                      </p:cBhvr>
                                      <p:tavLst>
                                        <p:tav tm="0" fmla="#ppt_w*sin(2.5*pi*$)">
                                          <p:val>
                                            <p:fltVal val="0"/>
                                          </p:val>
                                        </p:tav>
                                        <p:tav tm="100000">
                                          <p:val>
                                            <p:fltVal val="1"/>
                                          </p:val>
                                        </p:tav>
                                      </p:tavLst>
                                    </p:anim>
                                    <p:anim calcmode="lin" valueType="num">
                                      <p:cBhvr additive="repl">
                                        <p:cTn id="9" dur="2000" fill="hold"/>
                                        <p:tgtEl>
                                          <p:spTgt spid="6156"/>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036596889"/>
              </p:ext>
            </p:extLst>
          </p:nvPr>
        </p:nvGraphicFramePr>
        <p:xfrm>
          <a:off x="179512" y="764704"/>
          <a:ext cx="884611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67544" y="116633"/>
            <a:ext cx="8352928"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налоговых доходов местного бюджета в </a:t>
            </a:r>
            <a:r>
              <a:rPr lang="ru-RU" altLang="ru-RU" sz="1800" dirty="0" smtClean="0">
                <a:solidFill>
                  <a:srgbClr val="7030A0"/>
                </a:solidFill>
                <a:latin typeface="Times New Roman" pitchFamily="16" charset="0"/>
                <a:cs typeface="Times New Roman" pitchFamily="16" charset="0"/>
              </a:rPr>
              <a:t>2020</a:t>
            </a:r>
            <a:r>
              <a:rPr lang="ru-RU" altLang="ru-RU" dirty="0" smtClean="0">
                <a:solidFill>
                  <a:srgbClr val="7030A0"/>
                </a:solidFill>
                <a:latin typeface="Times New Roman" pitchFamily="16" charset="0"/>
                <a:cs typeface="Times New Roman" pitchFamily="16" charset="0"/>
              </a:rPr>
              <a:t> </a:t>
            </a:r>
            <a:r>
              <a:rPr lang="ru-RU" altLang="ru-RU" dirty="0">
                <a:solidFill>
                  <a:srgbClr val="7030A0"/>
                </a:solidFill>
                <a:latin typeface="Times New Roman" pitchFamily="16" charset="0"/>
                <a:cs typeface="Times New Roman" pitchFamily="16" charset="0"/>
              </a:rPr>
              <a:t>году, </a:t>
            </a:r>
          </a:p>
          <a:p>
            <a:pPr algn="ctr">
              <a:buClrTx/>
            </a:pPr>
            <a:r>
              <a:rPr lang="ru-RU" altLang="ru-RU" dirty="0" smtClean="0">
                <a:solidFill>
                  <a:srgbClr val="7030A0"/>
                </a:solidFill>
                <a:latin typeface="Times New Roman" pitchFamily="16" charset="0"/>
                <a:cs typeface="Times New Roman" pitchFamily="16" charset="0"/>
              </a:rPr>
              <a:t>209433 </a:t>
            </a:r>
            <a:r>
              <a:rPr lang="ru-RU" altLang="ru-RU" dirty="0">
                <a:solidFill>
                  <a:srgbClr val="7030A0"/>
                </a:solidFill>
                <a:latin typeface="Times New Roman" pitchFamily="16" charset="0"/>
                <a:cs typeface="Times New Roman" pitchFamily="16" charset="0"/>
              </a:rPr>
              <a:t>тыс. </a:t>
            </a:r>
            <a:r>
              <a:rPr lang="ru-RU" altLang="ru-RU" sz="1800" dirty="0">
                <a:solidFill>
                  <a:srgbClr val="7030A0"/>
                </a:solidFill>
                <a:latin typeface="Times New Roman" pitchFamily="16" charset="0"/>
                <a:cs typeface="Times New Roman" pitchFamily="16" charset="0"/>
              </a:rPr>
              <a:t>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484" y="27996"/>
            <a:ext cx="709214" cy="88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5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04135263"/>
              </p:ext>
            </p:extLst>
          </p:nvPr>
        </p:nvGraphicFramePr>
        <p:xfrm>
          <a:off x="251520" y="1397000"/>
          <a:ext cx="8640960" cy="527236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95536" y="188641"/>
            <a:ext cx="8496944"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неналоговых доходов местного бюджета в </a:t>
            </a:r>
            <a:r>
              <a:rPr lang="ru-RU" altLang="ru-RU" dirty="0" smtClean="0">
                <a:solidFill>
                  <a:srgbClr val="7030A0"/>
                </a:solidFill>
                <a:latin typeface="Times New Roman" pitchFamily="16" charset="0"/>
                <a:cs typeface="Times New Roman" pitchFamily="16" charset="0"/>
              </a:rPr>
              <a:t>2020 </a:t>
            </a:r>
            <a:r>
              <a:rPr lang="ru-RU" altLang="ru-RU" dirty="0">
                <a:solidFill>
                  <a:srgbClr val="7030A0"/>
                </a:solidFill>
                <a:latin typeface="Times New Roman" pitchFamily="16" charset="0"/>
                <a:cs typeface="Times New Roman" pitchFamily="16" charset="0"/>
              </a:rPr>
              <a:t>году,</a:t>
            </a:r>
            <a:br>
              <a:rPr lang="ru-RU" altLang="ru-RU" dirty="0">
                <a:solidFill>
                  <a:srgbClr val="7030A0"/>
                </a:solidFill>
                <a:latin typeface="Times New Roman" pitchFamily="16" charset="0"/>
                <a:cs typeface="Times New Roman" pitchFamily="16" charset="0"/>
              </a:rPr>
            </a:br>
            <a:r>
              <a:rPr lang="ru-RU" altLang="ru-RU" dirty="0" smtClean="0">
                <a:solidFill>
                  <a:srgbClr val="7030A0"/>
                </a:solidFill>
                <a:latin typeface="Times New Roman" pitchFamily="16" charset="0"/>
                <a:cs typeface="Times New Roman" pitchFamily="16" charset="0"/>
              </a:rPr>
              <a:t>31252 </a:t>
            </a:r>
            <a:r>
              <a:rPr lang="ru-RU" altLang="ru-RU" dirty="0">
                <a:solidFill>
                  <a:srgbClr val="7030A0"/>
                </a:solidFill>
                <a:latin typeface="Times New Roman" pitchFamily="16" charset="0"/>
                <a:cs typeface="Times New Roman" pitchFamily="16" charset="0"/>
              </a:rPr>
              <a:t>тыс. 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14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260648"/>
            <a:ext cx="8640960" cy="1323439"/>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поступлений в бюджет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муниципального </a:t>
            </a:r>
            <a:r>
              <a:rPr lang="ru-RU" altLang="ru-RU" dirty="0">
                <a:solidFill>
                  <a:srgbClr val="7030A0"/>
                </a:solidFill>
                <a:latin typeface="Times New Roman" pitchFamily="16" charset="0"/>
                <a:cs typeface="Times New Roman" pitchFamily="16" charset="0"/>
              </a:rPr>
              <a:t>образования Юрьев-Польский район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в 2020 </a:t>
            </a:r>
            <a:r>
              <a:rPr lang="ru-RU" altLang="ru-RU" dirty="0">
                <a:solidFill>
                  <a:srgbClr val="7030A0"/>
                </a:solidFill>
                <a:latin typeface="Times New Roman" pitchFamily="16" charset="0"/>
                <a:cs typeface="Times New Roman" pitchFamily="16" charset="0"/>
              </a:rPr>
              <a:t>году </a:t>
            </a:r>
            <a:r>
              <a:rPr lang="ru-RU" altLang="ru-RU" dirty="0" smtClean="0">
                <a:solidFill>
                  <a:srgbClr val="7030A0"/>
                </a:solidFill>
                <a:latin typeface="Times New Roman" pitchFamily="16" charset="0"/>
                <a:cs typeface="Times New Roman" pitchFamily="16" charset="0"/>
              </a:rPr>
              <a:t> (639112,4</a:t>
            </a:r>
            <a:r>
              <a:rPr lang="en-US" altLang="ru-RU" dirty="0" smtClean="0">
                <a:solidFill>
                  <a:srgbClr val="7030A0"/>
                </a:solidFill>
                <a:latin typeface="Times New Roman" pitchFamily="16" charset="0"/>
                <a:cs typeface="Times New Roman" pitchFamily="16" charset="0"/>
              </a:rPr>
              <a:t> </a:t>
            </a:r>
            <a:r>
              <a:rPr lang="ru-RU" altLang="ru-RU" dirty="0" smtClean="0">
                <a:solidFill>
                  <a:srgbClr val="7030A0"/>
                </a:solidFill>
                <a:latin typeface="Times New Roman" pitchFamily="16" charset="0"/>
                <a:cs typeface="Times New Roman" pitchFamily="16" charset="0"/>
              </a:rPr>
              <a:t>тыс</a:t>
            </a:r>
            <a:r>
              <a:rPr lang="ru-RU" altLang="ru-RU" dirty="0">
                <a:solidFill>
                  <a:srgbClr val="7030A0"/>
                </a:solidFill>
                <a:latin typeface="Times New Roman" pitchFamily="16" charset="0"/>
                <a:cs typeface="Times New Roman" pitchFamily="16" charset="0"/>
              </a:rPr>
              <a:t>. рублей)</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4" name="Диаграмма 3"/>
          <p:cNvGraphicFramePr/>
          <p:nvPr>
            <p:extLst>
              <p:ext uri="{D42A27DB-BD31-4B8C-83A1-F6EECF244321}">
                <p14:modId xmlns:p14="http://schemas.microsoft.com/office/powerpoint/2010/main" val="4141283939"/>
              </p:ext>
            </p:extLst>
          </p:nvPr>
        </p:nvGraphicFramePr>
        <p:xfrm>
          <a:off x="755576" y="1276311"/>
          <a:ext cx="7920880" cy="50330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2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Расходы бюджета муниципального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образования Юрьев-Польский </a:t>
            </a:r>
            <a:r>
              <a:rPr lang="ru-RU" altLang="ru-RU" sz="2800" dirty="0">
                <a:solidFill>
                  <a:srgbClr val="7030A0"/>
                </a:solidFill>
                <a:latin typeface="Times New Roman" pitchFamily="16" charset="0"/>
                <a:cs typeface="Times New Roman" pitchFamily="16" charset="0"/>
              </a:rPr>
              <a:t>район на </a:t>
            </a:r>
            <a:r>
              <a:rPr lang="ru-RU" altLang="ru-RU" sz="2800" dirty="0" smtClean="0">
                <a:solidFill>
                  <a:srgbClr val="7030A0"/>
                </a:solidFill>
                <a:latin typeface="Times New Roman" pitchFamily="16" charset="0"/>
                <a:cs typeface="Times New Roman" pitchFamily="16" charset="0"/>
              </a:rPr>
              <a:t>2020 год</a:t>
            </a:r>
            <a:endParaRPr lang="ru-RU" altLang="ru-RU" sz="2800" dirty="0">
              <a:solidFill>
                <a:srgbClr val="7030A0"/>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lpravda.ru/pictures/news/big/70419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625646"/>
            <a:ext cx="6267835"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Прямоугольник 2"/>
          <p:cNvSpPr/>
          <p:nvPr/>
        </p:nvSpPr>
        <p:spPr>
          <a:xfrm>
            <a:off x="323528" y="260649"/>
            <a:ext cx="8424936" cy="707886"/>
          </a:xfrm>
          <a:prstGeom prst="rect">
            <a:avLst/>
          </a:prstGeom>
        </p:spPr>
        <p:txBody>
          <a:bodyPr wrap="square">
            <a:spAutoFit/>
          </a:bodyPr>
          <a:lstStyle/>
          <a:p>
            <a:pPr algn="ctr">
              <a:buClrTx/>
            </a:pPr>
            <a:r>
              <a:rPr lang="ru-RU" altLang="ru-RU" dirty="0">
                <a:solidFill>
                  <a:srgbClr val="7030A0"/>
                </a:solidFill>
              </a:rPr>
              <a:t>Структура расходов бюджета муниципального образования</a:t>
            </a:r>
          </a:p>
          <a:p>
            <a:pPr algn="ctr">
              <a:buClrTx/>
            </a:pPr>
            <a:r>
              <a:rPr lang="ru-RU" altLang="ru-RU" dirty="0">
                <a:solidFill>
                  <a:srgbClr val="7030A0"/>
                </a:solidFill>
              </a:rPr>
              <a:t> Юрьев-Польский район на </a:t>
            </a:r>
            <a:r>
              <a:rPr lang="ru-RU" altLang="ru-RU" dirty="0" smtClean="0">
                <a:solidFill>
                  <a:srgbClr val="7030A0"/>
                </a:solidFill>
              </a:rPr>
              <a:t>2020 год (%)</a:t>
            </a:r>
            <a:endParaRPr lang="ru-RU" altLang="ru-RU" dirty="0">
              <a:solidFill>
                <a:srgbClr val="7030A0"/>
              </a:solidFill>
            </a:endParaRPr>
          </a:p>
        </p:txBody>
      </p:sp>
      <p:graphicFrame>
        <p:nvGraphicFramePr>
          <p:cNvPr id="4" name="Диаграмма 3"/>
          <p:cNvGraphicFramePr/>
          <p:nvPr>
            <p:extLst>
              <p:ext uri="{D42A27DB-BD31-4B8C-83A1-F6EECF244321}">
                <p14:modId xmlns:p14="http://schemas.microsoft.com/office/powerpoint/2010/main" val="1924087068"/>
              </p:ext>
            </p:extLst>
          </p:nvPr>
        </p:nvGraphicFramePr>
        <p:xfrm>
          <a:off x="267535" y="936932"/>
          <a:ext cx="8856984" cy="573237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971550" y="349250"/>
            <a:ext cx="727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dirty="0">
                <a:solidFill>
                  <a:srgbClr val="7030A0"/>
                </a:solidFill>
                <a:latin typeface="Tahoma" pitchFamily="32" charset="0"/>
              </a:rPr>
              <a:t>Безвозмездные поступления из областного бюджета на </a:t>
            </a:r>
            <a:r>
              <a:rPr lang="ru-RU" altLang="ru-RU" sz="1800" dirty="0" smtClean="0">
                <a:solidFill>
                  <a:srgbClr val="7030A0"/>
                </a:solidFill>
                <a:latin typeface="Tahoma" pitchFamily="32" charset="0"/>
              </a:rPr>
              <a:t>2020 </a:t>
            </a:r>
            <a:r>
              <a:rPr lang="ru-RU" altLang="ru-RU" sz="1800" dirty="0">
                <a:solidFill>
                  <a:srgbClr val="7030A0"/>
                </a:solidFill>
                <a:latin typeface="Tahoma" pitchFamily="32" charset="0"/>
              </a:rPr>
              <a:t>год</a:t>
            </a:r>
          </a:p>
        </p:txBody>
      </p:sp>
      <p:graphicFrame>
        <p:nvGraphicFramePr>
          <p:cNvPr id="45058" name="Group 2"/>
          <p:cNvGraphicFramePr>
            <a:graphicFrameLocks noGrp="1"/>
          </p:cNvGraphicFramePr>
          <p:nvPr>
            <p:extLst>
              <p:ext uri="{D42A27DB-BD31-4B8C-83A1-F6EECF244321}">
                <p14:modId xmlns:p14="http://schemas.microsoft.com/office/powerpoint/2010/main" val="3914087257"/>
              </p:ext>
            </p:extLst>
          </p:nvPr>
        </p:nvGraphicFramePr>
        <p:xfrm>
          <a:off x="323528" y="908720"/>
          <a:ext cx="8356600" cy="5625960"/>
        </p:xfrm>
        <a:graphic>
          <a:graphicData uri="http://schemas.openxmlformats.org/drawingml/2006/table">
            <a:tbl>
              <a:tblPr/>
              <a:tblGrid>
                <a:gridCol w="7564437"/>
                <a:gridCol w="792163"/>
              </a:tblGrid>
              <a:tr h="216024">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639 112,4</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16024">
                <a:tc>
                  <a:txBody>
                    <a:bodyPr/>
                    <a:lstStyle/>
                    <a:p>
                      <a:pPr algn="l" fontAlgn="b"/>
                      <a:r>
                        <a:rPr lang="ru-RU" sz="1200" b="1" i="0" u="none" strike="noStrike">
                          <a:solidFill>
                            <a:srgbClr val="000000"/>
                          </a:solidFill>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a:solidFill>
                            <a:srgbClr val="000000"/>
                          </a:solidFill>
                          <a:effectLst/>
                          <a:latin typeface="Times New Roman" panose="02020603050405020304" pitchFamily="18" charset="0"/>
                          <a:cs typeface="Times New Roman" panose="02020603050405020304" pitchFamily="18" charset="0"/>
                        </a:rPr>
                        <a:t>171 537,0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16024">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110 736,3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обновление материально-технической базы для формирования у обучающихся современных технологических и гуманитарных навыков</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2234,0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внедрение целевой модели цифровой образовательной среды в общеобразовательных организациях и профессиональных образовательных организациях</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2259,2</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оснащение объектов спортивной инфраструктуры спортивно-технологическим оборудованием</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2675,8</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строительство и реконструкцию (модернизацию) объектов питьевого водоснабжения</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89272,0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обустройство и восстановление воинских захоронений, находящихся в государственной собственности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22,3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4405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реализацию мероприятий по обеспечению жильем молодых семей</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1 328,3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63926">
                <a:tc>
                  <a:txBody>
                    <a:bodyPr/>
                    <a:lstStyle/>
                    <a:p>
                      <a:pPr algn="just"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софинансирование мероприятий по обеспечению территорий документацией для осуществления градостроительной деятельности)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261,0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равной доступности услуг транспорта общего пользования для отдельных категорий граждан в муниципальном сообщении)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0,4</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73248">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 597, от 1 июня 2012 года №761</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3735,0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72556">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поддержку приоритетных направлений развития отрасли образования)</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8848,3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512568">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мероприятия по созданию и оборудованию кабинетов наркопрофилактики в образовательных организациях)</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83246189"/>
              </p:ext>
            </p:extLst>
          </p:nvPr>
        </p:nvGraphicFramePr>
        <p:xfrm>
          <a:off x="395536" y="332656"/>
          <a:ext cx="8424935" cy="6328244"/>
        </p:xfrm>
        <a:graphic>
          <a:graphicData uri="http://schemas.openxmlformats.org/drawingml/2006/table">
            <a:tbl>
              <a:tblPr/>
              <a:tblGrid>
                <a:gridCol w="6585964"/>
                <a:gridCol w="1838971"/>
              </a:tblGrid>
              <a:tr h="255789">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cs typeface="Times New Roman" panose="02020603050405020304" pitchFamily="18" charset="0"/>
                        </a:rPr>
                        <a:t>270 276,0</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830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деятельности комиссий по делам несовершеннолетних и защите их прав)</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501,8</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реализацию отдельных государственных полномочий  по вопросам административного законодательства)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456,1</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2088">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полномочий по организации и осуществлению деятельности по опеке и попечительству в отношении несовершеннолетних граждан)</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1924,5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охраны музейных фондов, находящихся в областной собственности)</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430,0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социальную поддержку детей-инвалидов дошкольного возраста)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470,5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28">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компенсацию расходов на оплату жилых помещений, отопления и освещения педагогическим работникам, а также компенсацию по оплате за содержание и ремонт жилья, услуг теплоснабжения (отопления) и электроснабжения другим категориям специалистов, работающих в образовательных организациях, расположенных в сельских населенных пунктах, поселках городского типа)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10 037,1</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70">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 сельских поселений за счет средств областного бюджета)</a:t>
                      </a:r>
                      <a:br>
                        <a:rPr lang="ru-RU" sz="1200" b="0" i="0" u="none" strike="noStrike">
                          <a:solidFill>
                            <a:srgbClr val="000000"/>
                          </a:solidFill>
                          <a:effectLst/>
                          <a:latin typeface="Times New Roman" panose="02020603050405020304" pitchFamily="18" charset="0"/>
                          <a:cs typeface="Times New Roman" panose="02020603050405020304" pitchFamily="18" charset="0"/>
                        </a:rPr>
                      </a:b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3 250,0</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39">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a:t>
                      </a:r>
                      <a:br>
                        <a:rPr lang="ru-RU" sz="1200" b="0" i="0" u="none" strike="noStrike">
                          <a:solidFill>
                            <a:srgbClr val="000000"/>
                          </a:solidFill>
                          <a:effectLst/>
                          <a:latin typeface="Times New Roman" panose="02020603050405020304" pitchFamily="18" charset="0"/>
                          <a:cs typeface="Times New Roman" panose="02020603050405020304" pitchFamily="18" charset="0"/>
                        </a:rPr>
                      </a:br>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отдельных государственных полномочий Владимирской области в сфере обращения с безнадзорными животными)</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369,5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2967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77836627"/>
              </p:ext>
            </p:extLst>
          </p:nvPr>
        </p:nvGraphicFramePr>
        <p:xfrm>
          <a:off x="395536" y="404664"/>
          <a:ext cx="8352927" cy="5870538"/>
        </p:xfrm>
        <a:graphic>
          <a:graphicData uri="http://schemas.openxmlformats.org/drawingml/2006/table">
            <a:tbl>
              <a:tblPr/>
              <a:tblGrid>
                <a:gridCol w="6448279"/>
                <a:gridCol w="1904648"/>
              </a:tblGrid>
              <a:tr h="570521">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отдельных государственных полномочий по региональному государственному жилищному надзору и лицензионному контролю)</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375,0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964">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Федерации(Субвенции бюджетам муниципальных образований на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306,6</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2704">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выполнение передаваемых полномочий субъектов Российской Федерации (Единая субвенция бюджетам муниципальных районов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образовательных организациях, обеспечение дополнительного образования детей в муниципальных общеобразовательных организациях)</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220 723,0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591">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содержание ребенка в семье опекуна и приемной семье, а также  вознаграждение, причитающееся приемному родителю </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11 157,0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54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14 434,5</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56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2 881,1</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56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4,3</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635">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проведение Всероссийской переписи населения 2020 года</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600,0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612">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 </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2 355,0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14710042"/>
              </p:ext>
            </p:extLst>
          </p:nvPr>
        </p:nvGraphicFramePr>
        <p:xfrm>
          <a:off x="467544" y="620688"/>
          <a:ext cx="8280920" cy="4470216"/>
        </p:xfrm>
        <a:graphic>
          <a:graphicData uri="http://schemas.openxmlformats.org/drawingml/2006/table">
            <a:tbl>
              <a:tblPr/>
              <a:tblGrid>
                <a:gridCol w="6392688"/>
                <a:gridCol w="1888232"/>
              </a:tblGrid>
              <a:tr h="102144">
                <a:tc>
                  <a:txBody>
                    <a:bodyPr/>
                    <a:lstStyle/>
                    <a:p>
                      <a:pPr algn="l" fontAlgn="b"/>
                      <a:r>
                        <a:rPr lang="ru-RU" sz="1200" b="1" i="0" u="none" strike="noStrike" baseline="0" dirty="0">
                          <a:solidFill>
                            <a:srgbClr val="000000"/>
                          </a:solidFill>
                          <a:effectLst/>
                          <a:latin typeface="Times New Roman" panose="02020603050405020304" pitchFamily="18" charset="0"/>
                          <a:cs typeface="Times New Roman" panose="02020603050405020304" pitchFamily="18" charset="0"/>
                        </a:rPr>
                        <a:t> </a:t>
                      </a:r>
                      <a:endPar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endParaRPr>
                    </a:p>
                    <a:p>
                      <a:pPr algn="l" fontAlgn="b"/>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И</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ные </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межбюджетные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трансферты</a:t>
                      </a:r>
                    </a:p>
                    <a:p>
                      <a:pPr algn="l" fontAlgn="b"/>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256" marR="4256" marT="4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2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t"/>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86 563,1</a:t>
                      </a:r>
                    </a:p>
                    <a:p>
                      <a:pPr algn="ctr" fontAlgn="t"/>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960">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36 180,5</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47 941,5</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610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организацию видеонаблюдения  в пунктах проведения экзаменов при проведении государственной итоговой аттестации по образовательным программам среднего общего образования)</a:t>
                      </a:r>
                    </a:p>
                  </a:txBody>
                  <a:tcPr marL="4256" marR="4256" marT="4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540,2</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136">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на</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предоставление жилищных субсидий государственным гражданским служащим Владимирской области, работникам государственных учреждений, финансируемых из областного бюджета, муниципальным служащим и работникам учреждений бюджетной сферы, финансируемых из местных бюджетов)</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1 068,9</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80">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мероприятия по укреплению материально-технической базы муниципальных музеев области)</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832,0</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6511" y="333375"/>
            <a:ext cx="918051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330099"/>
                </a:solidFill>
                <a:latin typeface="Tahoma" pitchFamily="32" charset="0"/>
              </a:rPr>
              <a:t> </a:t>
            </a:r>
            <a:r>
              <a:rPr lang="ru-RU" altLang="ru-RU" sz="1800" dirty="0">
                <a:solidFill>
                  <a:srgbClr val="330099"/>
                </a:solidFill>
                <a:latin typeface="Tahoma" pitchFamily="32" charset="0"/>
              </a:rPr>
              <a:t>Безвозмездные поступления из бюджетов</a:t>
            </a:r>
          </a:p>
          <a:p>
            <a:pPr algn="ctr" eaLnBrk="1" hangingPunct="1">
              <a:spcBef>
                <a:spcPct val="0"/>
              </a:spcBef>
              <a:spcAft>
                <a:spcPct val="0"/>
              </a:spcAft>
              <a:buClrTx/>
              <a:buSzPct val="100000"/>
              <a:buFontTx/>
              <a:buNone/>
            </a:pPr>
            <a:r>
              <a:rPr lang="ru-RU" altLang="ru-RU" sz="1800" dirty="0">
                <a:solidFill>
                  <a:srgbClr val="330099"/>
                </a:solidFill>
                <a:latin typeface="Tahoma" pitchFamily="32" charset="0"/>
              </a:rPr>
              <a:t> городского и сельских поселений</a:t>
            </a:r>
          </a:p>
        </p:txBody>
      </p:sp>
      <p:graphicFrame>
        <p:nvGraphicFramePr>
          <p:cNvPr id="49154" name="Group 2"/>
          <p:cNvGraphicFramePr>
            <a:graphicFrameLocks noGrp="1"/>
          </p:cNvGraphicFramePr>
          <p:nvPr>
            <p:extLst>
              <p:ext uri="{D42A27DB-BD31-4B8C-83A1-F6EECF244321}">
                <p14:modId xmlns:p14="http://schemas.microsoft.com/office/powerpoint/2010/main" val="3695745894"/>
              </p:ext>
            </p:extLst>
          </p:nvPr>
        </p:nvGraphicFramePr>
        <p:xfrm>
          <a:off x="1143000" y="1700213"/>
          <a:ext cx="6865938" cy="3585892"/>
        </p:xfrm>
        <a:graphic>
          <a:graphicData uri="http://schemas.openxmlformats.org/drawingml/2006/table">
            <a:tbl>
              <a:tblPr/>
              <a:tblGrid>
                <a:gridCol w="5151438"/>
                <a:gridCol w="1714500"/>
              </a:tblGrid>
              <a:tr h="490603">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Итого безвозмездных поступлений из бюджетов городского и сельских поселений</a:t>
                      </a: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84122</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79333">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Межбюджетные трансферты, передаваемые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 в том числе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Красносельское 12234,6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Небыловское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8765,5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Симское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15180,4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36180,5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4942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Прочие межбюджетные трансферты, передаваемые бюджету муниципального района на исполнение вопросов местного значения муниципального образования г. Юрьев-польский</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47941,5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00050" y="1125538"/>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endParaRPr lang="ru-RU" altLang="ru-RU" sz="1600">
              <a:solidFill>
                <a:srgbClr val="073E87"/>
              </a:solidFill>
              <a:latin typeface="Candara" pitchFamily="32" charset="0"/>
            </a:endParaRPr>
          </a:p>
          <a:p>
            <a:pPr eaLnBrk="1" hangingPunct="1">
              <a:spcBef>
                <a:spcPts val="400"/>
              </a:spcBef>
              <a:spcAft>
                <a:spcPct val="0"/>
              </a:spcAft>
              <a:buClrTx/>
              <a:buSzPct val="100000"/>
              <a:buFontTx/>
              <a:buNone/>
            </a:pPr>
            <a:r>
              <a:rPr lang="ru-RU" altLang="ru-RU" sz="1600">
                <a:solidFill>
                  <a:srgbClr val="073E87"/>
                </a:solidFill>
                <a:latin typeface="Candara" pitchFamily="32" charset="0"/>
              </a:rPr>
              <a:t>                                   </a:t>
            </a:r>
          </a:p>
        </p:txBody>
      </p:sp>
      <p:sp>
        <p:nvSpPr>
          <p:cNvPr id="9219" name="Text Box 2"/>
          <p:cNvSpPr txBox="1">
            <a:spLocks noChangeArrowheads="1"/>
          </p:cNvSpPr>
          <p:nvPr/>
        </p:nvSpPr>
        <p:spPr bwMode="auto">
          <a:xfrm>
            <a:off x="901700" y="366713"/>
            <a:ext cx="73564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этапы проходит бюджет?</a:t>
            </a:r>
          </a:p>
        </p:txBody>
      </p:sp>
      <p:sp>
        <p:nvSpPr>
          <p:cNvPr id="9220" name="AutoShape 3"/>
          <p:cNvSpPr>
            <a:spLocks noChangeArrowheads="1"/>
          </p:cNvSpPr>
          <p:nvPr/>
        </p:nvSpPr>
        <p:spPr bwMode="auto">
          <a:xfrm>
            <a:off x="457200" y="1916832"/>
            <a:ext cx="6131024" cy="576585"/>
          </a:xfrm>
          <a:prstGeom prst="round2DiagRect">
            <a:avLst/>
          </a:prstGeom>
          <a:solidFill>
            <a:srgbClr val="C7F797"/>
          </a:solidFill>
          <a:ln w="38160" cap="sq">
            <a:solidFill>
              <a:schemeClr val="tx1">
                <a:lumMod val="50000"/>
                <a:lumOff val="50000"/>
              </a:schemeClr>
            </a:solidFill>
            <a:miter lim="800000"/>
            <a:headEnd/>
            <a:tailEnd/>
          </a:ln>
          <a:scene3d>
            <a:camera prst="orthographicFront"/>
            <a:lightRig rig="chilly" dir="t"/>
          </a:scene3d>
          <a:sp3d prstMaterial="translucentPowder"/>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Составление проекта бюджета(планирование)</a:t>
            </a:r>
          </a:p>
        </p:txBody>
      </p:sp>
      <p:sp>
        <p:nvSpPr>
          <p:cNvPr id="9221" name="AutoShape 4"/>
          <p:cNvSpPr>
            <a:spLocks noChangeArrowheads="1"/>
          </p:cNvSpPr>
          <p:nvPr/>
        </p:nvSpPr>
        <p:spPr bwMode="auto">
          <a:xfrm>
            <a:off x="423863" y="3011488"/>
            <a:ext cx="5688012" cy="677862"/>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Рассмотрение и утверждение бюджета</a:t>
            </a:r>
          </a:p>
        </p:txBody>
      </p:sp>
      <p:sp>
        <p:nvSpPr>
          <p:cNvPr id="9222" name="AutoShape 5"/>
          <p:cNvSpPr>
            <a:spLocks noChangeArrowheads="1"/>
          </p:cNvSpPr>
          <p:nvPr/>
        </p:nvSpPr>
        <p:spPr bwMode="auto">
          <a:xfrm>
            <a:off x="406400" y="4213225"/>
            <a:ext cx="5688013" cy="72231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Исполнение бюджета</a:t>
            </a:r>
          </a:p>
        </p:txBody>
      </p:sp>
      <p:sp>
        <p:nvSpPr>
          <p:cNvPr id="9223" name="AutoShape 6"/>
          <p:cNvSpPr>
            <a:spLocks noChangeArrowheads="1"/>
          </p:cNvSpPr>
          <p:nvPr/>
        </p:nvSpPr>
        <p:spPr bwMode="auto">
          <a:xfrm>
            <a:off x="457200" y="5387975"/>
            <a:ext cx="5961063" cy="69056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Муниципальный финансовый контроль</a:t>
            </a:r>
          </a:p>
        </p:txBody>
      </p:sp>
      <p:pic>
        <p:nvPicPr>
          <p:cNvPr id="92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613" y="188913"/>
            <a:ext cx="530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http://kuzbassmayak.ru/wp-content/uploads/2018/09/%D0%91%D0%AE%D0%94%D0%96%D0%95%D0%A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263" y="2703037"/>
            <a:ext cx="2555283" cy="1734076"/>
          </a:xfrm>
          <a:prstGeom prst="rect">
            <a:avLst/>
          </a:prstGeom>
          <a:noFill/>
          <a:ln>
            <a:noFill/>
          </a:ln>
        </p:spPr>
      </p:pic>
      <p:pic>
        <p:nvPicPr>
          <p:cNvPr id="11"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80480" y="187325"/>
            <a:ext cx="8496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7030A0"/>
                </a:solidFill>
                <a:latin typeface="Times New Roman" pitchFamily="16" charset="0"/>
              </a:rPr>
              <a:t>РАСПРЕДЕЛЕНИЕ РАСХОДОВ БЮДЖЕТА МУНИЦИПАЛЬНОГО ОБРАЗОВАНИЯ ЮРЬЕВ-ПОЛЬСКИЙ РАЙОН ПО РАЗДЕЛАМ БЮДЖЕТНОЙ КЛАССИФИКАЦИИ (тыс. руб.)</a:t>
            </a:r>
          </a:p>
        </p:txBody>
      </p:sp>
      <p:sp>
        <p:nvSpPr>
          <p:cNvPr id="52292" name="Line 153"/>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50178" name="Group 2"/>
          <p:cNvGraphicFramePr>
            <a:graphicFrameLocks noGrp="1"/>
          </p:cNvGraphicFramePr>
          <p:nvPr>
            <p:extLst>
              <p:ext uri="{D42A27DB-BD31-4B8C-83A1-F6EECF244321}">
                <p14:modId xmlns:p14="http://schemas.microsoft.com/office/powerpoint/2010/main" val="2024784527"/>
              </p:ext>
            </p:extLst>
          </p:nvPr>
        </p:nvGraphicFramePr>
        <p:xfrm>
          <a:off x="539553" y="908720"/>
          <a:ext cx="8064896" cy="5451809"/>
        </p:xfrm>
        <a:graphic>
          <a:graphicData uri="http://schemas.openxmlformats.org/drawingml/2006/table">
            <a:tbl>
              <a:tblPr/>
              <a:tblGrid>
                <a:gridCol w="5457514"/>
                <a:gridCol w="1227817"/>
                <a:gridCol w="1379565"/>
              </a:tblGrid>
              <a:tr h="37171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Наименование показателя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Раздел</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2020 год</a:t>
                      </a:r>
                    </a:p>
                  </a:txBody>
                  <a:tcPr marL="90000" marR="90000" marT="185815"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26356">
                <a:tc vMerge="1">
                  <a:txBody>
                    <a:bodyPr/>
                    <a:lstStyle/>
                    <a:p>
                      <a:endParaRPr lang="ru-RU"/>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normalizeH="0" baseline="0" dirty="0" smtClean="0">
                        <a:ln>
                          <a:noFill/>
                        </a:ln>
                        <a:solidFill>
                          <a:srgbClr val="7030A0"/>
                        </a:solidFill>
                        <a:effectLst>
                          <a:outerShdw blurRad="38100" dist="38100" dir="2700000" algn="tl">
                            <a:srgbClr val="000000"/>
                          </a:outerShdw>
                        </a:effectLst>
                        <a:latin typeface="Tahoma" pitchFamily="32" charset="0"/>
                        <a:cs typeface="Arial Unicode MS" pitchFamily="32" charset="0"/>
                      </a:endParaRPr>
                    </a:p>
                  </a:txBody>
                  <a:tcPr marL="90000" marR="90000" marT="45718"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Сумма</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475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Расходы бюджета - ИТОГО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90000" marR="90000" marT="45718"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887297,4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5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Общегосударственные вопросы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56144,3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5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оборона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154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5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4014,9</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5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экономика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33501,5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Жилищно-коммунальное хозяйство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112675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Охрана окружающей среды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4730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Образование</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07</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506126,5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Культура,  кинематография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94579,8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385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Социальная политика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40432,7</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Физическая культура и спорт</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3430,4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Средства массовой информации</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934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203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35209,3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93" name="Line 154"/>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765175"/>
            <a:ext cx="82296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rgbClr val="66CCFF"/>
                </a:solidFill>
                <a:latin typeface="Candara" pitchFamily="32" charset="0"/>
              </a:rPr>
              <a:t>	</a:t>
            </a:r>
          </a:p>
          <a:p>
            <a:pPr algn="just" eaLnBrk="1" hangingPunct="1">
              <a:spcBef>
                <a:spcPts val="400"/>
              </a:spcBef>
              <a:spcAft>
                <a:spcPct val="0"/>
              </a:spcAft>
              <a:buClrTx/>
              <a:buSzPct val="100000"/>
              <a:buFontTx/>
              <a:buNone/>
            </a:pPr>
            <a:endParaRPr lang="ru-RU" altLang="ru-RU" sz="1600" b="1" dirty="0">
              <a:solidFill>
                <a:srgbClr val="66CCFF"/>
              </a:solidFill>
              <a:latin typeface="Candara" pitchFamily="32" charset="0"/>
            </a:endParaRPr>
          </a:p>
          <a:p>
            <a:pPr algn="just" eaLnBrk="1" hangingPunct="1">
              <a:spcBef>
                <a:spcPts val="400"/>
              </a:spcBef>
              <a:spcAft>
                <a:spcPct val="0"/>
              </a:spcAft>
              <a:buClrTx/>
              <a:buSzPct val="100000"/>
              <a:buFontTx/>
              <a:buNone/>
            </a:pPr>
            <a:endParaRPr lang="ru-RU" altLang="ru-RU" sz="1600" b="1" dirty="0">
              <a:solidFill>
                <a:srgbClr val="FF0000"/>
              </a:solidFill>
              <a:latin typeface="Candara" pitchFamily="32" charset="0"/>
            </a:endParaRPr>
          </a:p>
          <a:p>
            <a:pPr algn="just" eaLnBrk="1" hangingPunct="1">
              <a:spcBef>
                <a:spcPts val="400"/>
              </a:spcBef>
              <a:spcAft>
                <a:spcPct val="0"/>
              </a:spcAft>
              <a:buClrTx/>
              <a:buSzPct val="100000"/>
              <a:buFontTx/>
              <a:buNone/>
            </a:pPr>
            <a:r>
              <a:rPr lang="ru-RU" altLang="ru-RU" sz="1600" b="1" dirty="0">
                <a:solidFill>
                  <a:srgbClr val="FF0000"/>
                </a:solidFill>
                <a:latin typeface="Times New Roman" pitchFamily="16" charset="0"/>
                <a:cs typeface="Times New Roman" pitchFamily="16" charset="0"/>
              </a:rPr>
              <a:t>                     Программный бюджет </a:t>
            </a:r>
            <a:r>
              <a:rPr lang="ru-RU" altLang="ru-RU" sz="1600" b="1" dirty="0">
                <a:solidFill>
                  <a:srgbClr val="0D0D0D"/>
                </a:solidFill>
                <a:latin typeface="Times New Roman" pitchFamily="16" charset="0"/>
                <a:cs typeface="Times New Roman" pitchFamily="16" charset="0"/>
              </a:rPr>
              <a:t>отличается от традиционного тем, что все или почти все расходы включены в программы и каждая программа своей целью прямо увязана с тем или иным стратегическим итогом деятельности </a:t>
            </a:r>
            <a:r>
              <a:rPr lang="ru-RU" altLang="ru-RU" sz="1600" b="1" dirty="0" smtClean="0">
                <a:solidFill>
                  <a:srgbClr val="0D0D0D"/>
                </a:solidFill>
                <a:latin typeface="Times New Roman" pitchFamily="16" charset="0"/>
                <a:cs typeface="Times New Roman" pitchFamily="16" charset="0"/>
              </a:rPr>
              <a:t>главных распорядителей.</a:t>
            </a:r>
            <a:endParaRPr lang="ru-RU" altLang="ru-RU" sz="1600" b="1" dirty="0">
              <a:solidFill>
                <a:srgbClr val="0D0D0D"/>
              </a:solidFill>
              <a:latin typeface="Times New Roman" pitchFamily="16" charset="0"/>
              <a:cs typeface="Times New Roman" pitchFamily="16" charset="0"/>
            </a:endParaRPr>
          </a:p>
          <a:p>
            <a:pPr algn="just" eaLnBrk="1" hangingPunct="1">
              <a:spcBef>
                <a:spcPts val="400"/>
              </a:spcBef>
              <a:spcAft>
                <a:spcPct val="0"/>
              </a:spcAft>
              <a:buClrTx/>
              <a:buSzPct val="100000"/>
              <a:buFontTx/>
              <a:buNone/>
            </a:pPr>
            <a:r>
              <a:rPr lang="ru-RU" altLang="ru-RU" sz="1600" b="1" dirty="0">
                <a:solidFill>
                  <a:srgbClr val="073E87"/>
                </a:solidFill>
                <a:latin typeface="Times New Roman" pitchFamily="16" charset="0"/>
                <a:cs typeface="Times New Roman" pitchFamily="16" charset="0"/>
              </a:rPr>
              <a:t>    	             </a:t>
            </a:r>
            <a:r>
              <a:rPr lang="ru-RU" altLang="ru-RU" sz="1600" b="1" dirty="0">
                <a:solidFill>
                  <a:srgbClr val="FF0000"/>
                </a:solidFill>
                <a:latin typeface="Times New Roman" pitchFamily="16" charset="0"/>
                <a:cs typeface="Times New Roman" pitchFamily="16" charset="0"/>
              </a:rPr>
              <a:t>Программное бюджетирование </a:t>
            </a:r>
            <a:r>
              <a:rPr lang="ru-RU" altLang="ru-RU" sz="1600" b="1" dirty="0">
                <a:solidFill>
                  <a:srgbClr val="0D0D0D"/>
                </a:solidFill>
                <a:latin typeface="Times New Roman" pitchFamily="16" charset="0"/>
                <a:cs typeface="Times New Roman" pitchFamily="16"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расходов с результатами от реализации программ, разрабатываемых на основе стратегических целей, целей социально-экономического развития муниципального образования Юрьев- Польский с учетом приоритетов государственной политики, задач органа местного самоуправления, общественной значимости ожидаемых и конечных результатов использования средств</a:t>
            </a:r>
          </a:p>
        </p:txBody>
      </p:sp>
      <p:sp>
        <p:nvSpPr>
          <p:cNvPr id="53251" name="Text Box 2"/>
          <p:cNvSpPr txBox="1">
            <a:spLocks noChangeArrowheads="1"/>
          </p:cNvSpPr>
          <p:nvPr/>
        </p:nvSpPr>
        <p:spPr bwMode="auto">
          <a:xfrm>
            <a:off x="457200" y="26035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ЧТО ТАКОЕ ПРОГРАММНЫЙ БЮДЖЕТ?</a:t>
            </a:r>
          </a:p>
        </p:txBody>
      </p:sp>
      <p:sp>
        <p:nvSpPr>
          <p:cNvPr id="53252" name="AutoShape 3"/>
          <p:cNvSpPr>
            <a:spLocks noChangeArrowheads="1"/>
          </p:cNvSpPr>
          <p:nvPr/>
        </p:nvSpPr>
        <p:spPr bwMode="auto">
          <a:xfrm>
            <a:off x="539750" y="4724400"/>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Осуществление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посредством</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финансирования</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3" name="AutoShape 4"/>
          <p:cNvSpPr>
            <a:spLocks noChangeArrowheads="1"/>
          </p:cNvSpPr>
          <p:nvPr/>
        </p:nvSpPr>
        <p:spPr bwMode="auto">
          <a:xfrm>
            <a:off x="3276600" y="4581525"/>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Взаимосвязь</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с результатами</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4" name="AutoShape 5"/>
          <p:cNvSpPr>
            <a:spLocks noChangeArrowheads="1"/>
          </p:cNvSpPr>
          <p:nvPr/>
        </p:nvSpPr>
        <p:spPr bwMode="auto">
          <a:xfrm>
            <a:off x="6084888" y="4437063"/>
            <a:ext cx="2233612"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Повышение качества</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бюджетного</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планирования и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исполнения бюджета</a:t>
            </a:r>
          </a:p>
        </p:txBody>
      </p:sp>
      <p:sp>
        <p:nvSpPr>
          <p:cNvPr id="53255" name="AutoShape 6"/>
          <p:cNvSpPr>
            <a:spLocks noChangeArrowheads="1"/>
          </p:cNvSpPr>
          <p:nvPr/>
        </p:nvSpPr>
        <p:spPr bwMode="auto">
          <a:xfrm>
            <a:off x="2771775" y="5084763"/>
            <a:ext cx="503238" cy="485775"/>
          </a:xfrm>
          <a:prstGeom prst="rightArrow">
            <a:avLst>
              <a:gd name="adj1" fmla="val 50000"/>
              <a:gd name="adj2" fmla="val 25899"/>
            </a:avLst>
          </a:prstGeom>
          <a:solidFill>
            <a:srgbClr val="31B6FD"/>
          </a:solidFill>
          <a:ln w="9360" cap="sq">
            <a:solidFill>
              <a:srgbClr val="000000"/>
            </a:solidFill>
            <a:miter lim="800000"/>
            <a:headEnd/>
            <a:tailEnd/>
          </a:ln>
        </p:spPr>
        <p:txBody>
          <a:bodyPr wrap="none" anchor="ctr"/>
          <a:lstStyle/>
          <a:p>
            <a:endParaRPr lang="ru-RU" altLang="ru-RU"/>
          </a:p>
        </p:txBody>
      </p:sp>
      <p:sp>
        <p:nvSpPr>
          <p:cNvPr id="53256" name="AutoShape 7"/>
          <p:cNvSpPr>
            <a:spLocks noChangeArrowheads="1"/>
          </p:cNvSpPr>
          <p:nvPr/>
        </p:nvSpPr>
        <p:spPr bwMode="auto">
          <a:xfrm>
            <a:off x="5508625" y="4941888"/>
            <a:ext cx="576263" cy="485775"/>
          </a:xfrm>
          <a:prstGeom prst="rightArrow">
            <a:avLst>
              <a:gd name="adj1" fmla="val 50000"/>
              <a:gd name="adj2" fmla="val 29657"/>
            </a:avLst>
          </a:prstGeom>
          <a:solidFill>
            <a:srgbClr val="31B6FD"/>
          </a:solidFill>
          <a:ln w="9360" cap="sq">
            <a:solidFill>
              <a:srgbClr val="000000"/>
            </a:solidFill>
            <a:miter lim="800000"/>
            <a:headEnd/>
            <a:tailEnd/>
          </a:ln>
        </p:spPr>
        <p:txBody>
          <a:bodyPr wrap="none" anchor="ctr"/>
          <a:lstStyle/>
          <a:p>
            <a:endParaRPr lang="ru-RU" altLang="ru-RU"/>
          </a:p>
        </p:txBody>
      </p:sp>
      <p:pic>
        <p:nvPicPr>
          <p:cNvPr id="5325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255588"/>
            <a:ext cx="9890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68313" y="114300"/>
            <a:ext cx="80502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b="1" dirty="0">
                <a:solidFill>
                  <a:srgbClr val="7030A0"/>
                </a:solidFill>
                <a:latin typeface="Arial" panose="020B0604020202020204" pitchFamily="34" charset="0"/>
                <a:cs typeface="Arial" panose="020B0604020202020204" pitchFamily="34" charset="0"/>
              </a:rPr>
              <a:t>      </a:t>
            </a:r>
            <a:r>
              <a:rPr lang="ru-RU" altLang="ru-RU" sz="2400" dirty="0">
                <a:solidFill>
                  <a:srgbClr val="7030A0"/>
                </a:solidFill>
                <a:latin typeface="Arial" panose="020B0604020202020204" pitchFamily="34" charset="0"/>
                <a:cs typeface="Arial" panose="020B0604020202020204" pitchFamily="34" charset="0"/>
              </a:rPr>
              <a:t>Программный бюджет на </a:t>
            </a:r>
            <a:r>
              <a:rPr lang="ru-RU" altLang="ru-RU" sz="2400" dirty="0" smtClean="0">
                <a:solidFill>
                  <a:srgbClr val="7030A0"/>
                </a:solidFill>
                <a:latin typeface="Arial" panose="020B0604020202020204" pitchFamily="34" charset="0"/>
                <a:cs typeface="Arial" panose="020B0604020202020204" pitchFamily="34" charset="0"/>
              </a:rPr>
              <a:t>2020 </a:t>
            </a:r>
            <a:r>
              <a:rPr lang="ru-RU" altLang="ru-RU" sz="2400" dirty="0">
                <a:solidFill>
                  <a:srgbClr val="7030A0"/>
                </a:solidFill>
                <a:latin typeface="Arial" panose="020B0604020202020204" pitchFamily="34" charset="0"/>
                <a:cs typeface="Arial" panose="020B0604020202020204" pitchFamily="34" charset="0"/>
              </a:rPr>
              <a:t>год</a:t>
            </a:r>
          </a:p>
        </p:txBody>
      </p:sp>
      <p:sp>
        <p:nvSpPr>
          <p:cNvPr id="54275" name="Text Box 2"/>
          <p:cNvSpPr txBox="1">
            <a:spLocks noChangeArrowheads="1"/>
          </p:cNvSpPr>
          <p:nvPr/>
        </p:nvSpPr>
        <p:spPr bwMode="auto">
          <a:xfrm>
            <a:off x="0" y="9810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r>
              <a:rPr lang="ru-RU" altLang="ru-RU" sz="1600" dirty="0">
                <a:solidFill>
                  <a:srgbClr val="073E87"/>
                </a:solidFill>
                <a:latin typeface="Candara" pitchFamily="32" charset="0"/>
              </a:rPr>
              <a:t>	</a:t>
            </a:r>
          </a:p>
        </p:txBody>
      </p:sp>
      <p:graphicFrame>
        <p:nvGraphicFramePr>
          <p:cNvPr id="52227" name="Group 3"/>
          <p:cNvGraphicFramePr>
            <a:graphicFrameLocks noGrp="1"/>
          </p:cNvGraphicFramePr>
          <p:nvPr>
            <p:extLst>
              <p:ext uri="{D42A27DB-BD31-4B8C-83A1-F6EECF244321}">
                <p14:modId xmlns:p14="http://schemas.microsoft.com/office/powerpoint/2010/main" val="2737306043"/>
              </p:ext>
            </p:extLst>
          </p:nvPr>
        </p:nvGraphicFramePr>
        <p:xfrm>
          <a:off x="539750" y="692150"/>
          <a:ext cx="8145463" cy="5011806"/>
        </p:xfrm>
        <a:graphic>
          <a:graphicData uri="http://schemas.openxmlformats.org/drawingml/2006/table">
            <a:tbl>
              <a:tblPr/>
              <a:tblGrid>
                <a:gridCol w="5480050"/>
                <a:gridCol w="2665413"/>
              </a:tblGrid>
              <a:tr h="432594">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chemeClr val="tx1">
                              <a:lumMod val="75000"/>
                              <a:lumOff val="25000"/>
                            </a:schemeClr>
                          </a:solidFill>
                          <a:effectLst/>
                          <a:latin typeface="Tahoma" pitchFamily="32" charset="0"/>
                          <a:cs typeface="Arial Unicode MS" pitchFamily="32" charset="0"/>
                        </a:rPr>
                        <a:t>2020 год</a:t>
                      </a: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Сумма (тыс. руб.)</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6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Расходы  на реализацию муниципальных программ</a:t>
                      </a:r>
                    </a:p>
                  </a:txBody>
                  <a:tcPr marL="90000" marR="90000" marT="150525" marB="4571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811565,3</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"Управление муниципальными финансами и муниципальным долгом Юрьев-Польского района на 2020-2022 годы"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47342,3</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информатизации администрации  МО Юрьев- Польский 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420,0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19915">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«Содействие развитию малого и среднего предпринимательства в муниципальном образовании Юрьев- Польский</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45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общественного порядка и профилактики правонарушений на территории муниципального образования Юрьев- Польский район на 2017-2020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45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«Экологическая</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безопасность территории муниципального образования Юрьев- Польский</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2017-2020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95,0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образования на территории муниципального</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образования Юрьев- Польский район на 2015-2020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517473,4</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планирования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301,0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53249" name="Group 1"/>
          <p:cNvGraphicFramePr>
            <a:graphicFrameLocks noGrp="1"/>
          </p:cNvGraphicFramePr>
          <p:nvPr>
            <p:extLst>
              <p:ext uri="{D42A27DB-BD31-4B8C-83A1-F6EECF244321}">
                <p14:modId xmlns:p14="http://schemas.microsoft.com/office/powerpoint/2010/main" val="1132079178"/>
              </p:ext>
            </p:extLst>
          </p:nvPr>
        </p:nvGraphicFramePr>
        <p:xfrm>
          <a:off x="611188" y="188913"/>
          <a:ext cx="7999412" cy="5539134"/>
        </p:xfrm>
        <a:graphic>
          <a:graphicData uri="http://schemas.openxmlformats.org/drawingml/2006/table">
            <a:tbl>
              <a:tblPr/>
              <a:tblGrid>
                <a:gridCol w="6489700"/>
                <a:gridCol w="1509712"/>
              </a:tblGrid>
              <a:tr h="4953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физической культуры и спорта на территории</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муниципального образования Юрьев- Польский район на 2018-2020годы»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3430,4  </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79533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 Польский район на 2017-2020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885,0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«Модернизация и развитие коммунальной инфраструктуры МО Юрьев-польский район на 2020-2024 </a:t>
                      </a:r>
                      <a:r>
                        <a:rPr kumimoji="0" lang="ru-RU" sz="1200" b="1" i="0" u="none" strike="noStrike" cap="none" normalizeH="0" baseline="0" dirty="0" err="1" smtClean="0">
                          <a:ln>
                            <a:noFill/>
                          </a:ln>
                          <a:solidFill>
                            <a:schemeClr val="tx1">
                              <a:lumMod val="75000"/>
                              <a:lumOff val="25000"/>
                            </a:schemeClr>
                          </a:solidFill>
                          <a:effectLst/>
                          <a:latin typeface="Times New Roman" pitchFamily="16" charset="0"/>
                          <a:cs typeface="Times New Roman" pitchFamily="16" charset="0"/>
                        </a:rPr>
                        <a:t>г.г</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98590,0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a:t>
                      </a:r>
                      <a:r>
                        <a:rPr kumimoji="0" lang="ru-RU" sz="1000" b="0" i="0" u="none" strike="noStrike" cap="none" normalizeH="0" baseline="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smtClean="0">
                          <a:ln>
                            <a:noFill/>
                          </a:ln>
                          <a:solidFill>
                            <a:schemeClr val="tx1">
                              <a:lumMod val="75000"/>
                              <a:lumOff val="25000"/>
                            </a:schemeClr>
                          </a:solidFill>
                          <a:effectLst/>
                          <a:latin typeface="Times New Roman" pitchFamily="16" charset="0"/>
                          <a:cs typeface="Times New Roman" pitchFamily="16" charset="0"/>
                        </a:rPr>
                        <a:t>район на 2014-2020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115057,3</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сети автомобильных дорог общего пользования местного значения  муниципального образования Юрьев- Польский район на 2017-2021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21475,0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муниципальной службы в муниципальном образовании Юрьев- Польский район на 2020-2022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243,0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агропромышленного комплекса муниципального образования Юрьев- Польский район на 2014-2020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6010,0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 территории МО Юрьев- Польский район на 2017-2020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132,9</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818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Непрограммные расходы </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75732,1</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Всего расходов</a:t>
                      </a:r>
                    </a:p>
                  </a:txBody>
                  <a:tcPr marL="90000" marR="90000" marT="15052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887297,4</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1125538"/>
            <a:ext cx="864076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необходимых условий для достижения открытости, результативности и эффективности при осуществлении должностных обязанностей;</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-обеспечение оперативности и полноты общественного контроля над деятельностью органов местного саморегулирования;</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-обеспечение актуальности, целостности и безопасности информационных систем и ресурсов МО Юрьев- польский район;</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квалификации сотрудников администрации района в области использования информационных технологий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420,0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информатизации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администрации МО Юрьев- Польский район </a:t>
            </a:r>
            <a:r>
              <a:rPr lang="ru-RU" altLang="ru-RU" sz="2000" dirty="0" smtClean="0">
                <a:solidFill>
                  <a:srgbClr val="7030A0"/>
                </a:solidFill>
                <a:latin typeface="Times New Roman" pitchFamily="16" charset="0"/>
              </a:rPr>
              <a:t>2020-2022 </a:t>
            </a:r>
            <a:r>
              <a:rPr lang="ru-RU" altLang="ru-RU" sz="2000" dirty="0">
                <a:solidFill>
                  <a:srgbClr val="7030A0"/>
                </a:solidFill>
                <a:latin typeface="Candara" pitchFamily="32" charset="0"/>
              </a:rPr>
              <a:t>годы»</a:t>
            </a:r>
          </a:p>
        </p:txBody>
      </p:sp>
      <p:pic>
        <p:nvPicPr>
          <p:cNvPr id="563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350" y="4735513"/>
            <a:ext cx="31099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555" y="3659880"/>
            <a:ext cx="2684414" cy="17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6" name="Text Box 1"/>
          <p:cNvSpPr txBox="1">
            <a:spLocks noChangeArrowheads="1"/>
          </p:cNvSpPr>
          <p:nvPr/>
        </p:nvSpPr>
        <p:spPr bwMode="auto">
          <a:xfrm>
            <a:off x="755576" y="1341439"/>
            <a:ext cx="8388424" cy="482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p>
          <a:p>
            <a:pPr algn="ct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Цель программы</a:t>
            </a: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 содействие </a:t>
            </a:r>
            <a:r>
              <a:rPr lang="ru-RU" altLang="ru-RU" sz="1800" dirty="0">
                <a:solidFill>
                  <a:srgbClr val="000000"/>
                </a:solidFill>
                <a:latin typeface="Times New Roman" pitchFamily="16" charset="0"/>
                <a:cs typeface="Times New Roman" pitchFamily="16" charset="0"/>
              </a:rPr>
              <a:t>развитию субъектов малого и среднего предпринимательства </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Юрьев- Польского района;</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содействие повышению конкурентоспособности малого и среднего бизнеса</a:t>
            </a:r>
            <a:endParaRPr lang="ru-RU" altLang="ru-RU" sz="1800" dirty="0">
              <a:solidFill>
                <a:srgbClr val="000000"/>
              </a:solidFill>
              <a:latin typeface="Times New Roman" pitchFamily="16" charset="0"/>
              <a:cs typeface="Times New Roman" pitchFamily="16" charset="0"/>
            </a:endParaRP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100,0 тыс. рублей</a:t>
            </a:r>
          </a:p>
          <a:p>
            <a:pPr eaLnBrk="1" hangingPunct="1">
              <a:lnSpc>
                <a:spcPct val="90000"/>
              </a:lnSpc>
              <a:spcBef>
                <a:spcPts val="700"/>
              </a:spcBef>
              <a:spcAft>
                <a:spcPct val="0"/>
              </a:spcAft>
              <a:buClrTx/>
              <a:buSzPct val="100000"/>
              <a:buFontTx/>
              <a:buNone/>
            </a:pP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57347" name="Text Box 2"/>
          <p:cNvSpPr txBox="1">
            <a:spLocks noChangeArrowheads="1"/>
          </p:cNvSpPr>
          <p:nvPr/>
        </p:nvSpPr>
        <p:spPr bwMode="auto">
          <a:xfrm>
            <a:off x="384175" y="404813"/>
            <a:ext cx="8291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«Содействие развитию малого 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среднего </a:t>
            </a:r>
            <a:r>
              <a:rPr lang="ru-RU" altLang="ru-RU" sz="2000" dirty="0" smtClean="0">
                <a:solidFill>
                  <a:srgbClr val="7030A0"/>
                </a:solidFill>
                <a:latin typeface="Candara" pitchFamily="32" charset="0"/>
              </a:rPr>
              <a:t>предпринимательства в </a:t>
            </a:r>
            <a:r>
              <a:rPr lang="ru-RU" altLang="ru-RU" sz="2000" dirty="0">
                <a:solidFill>
                  <a:srgbClr val="7030A0"/>
                </a:solidFill>
                <a:latin typeface="Candara" pitchFamily="32" charset="0"/>
              </a:rPr>
              <a:t>муниципальном образовании Юрьев-Польский район </a:t>
            </a:r>
            <a:r>
              <a:rPr lang="ru-RU" altLang="ru-RU" sz="2000" dirty="0" smtClean="0">
                <a:solidFill>
                  <a:srgbClr val="7030A0"/>
                </a:solidFill>
                <a:latin typeface="Candara" pitchFamily="32" charset="0"/>
              </a:rPr>
              <a:t>на </a:t>
            </a:r>
            <a:r>
              <a:rPr lang="ru-RU" altLang="ru-RU" sz="2000" dirty="0" smtClean="0">
                <a:solidFill>
                  <a:srgbClr val="7030A0"/>
                </a:solidFill>
                <a:latin typeface="Times New Roman" pitchFamily="16" charset="0"/>
              </a:rPr>
              <a:t>2020-2022</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541" y="3631996"/>
            <a:ext cx="3089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104466"/>
            <a:ext cx="709213" cy="885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3850" y="1125538"/>
            <a:ext cx="83629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-совершенствование системы профилактики </a:t>
            </a:r>
            <a:r>
              <a:rPr lang="ru-RU" altLang="ru-RU" sz="2000" dirty="0" smtClean="0">
                <a:solidFill>
                  <a:srgbClr val="000000"/>
                </a:solidFill>
                <a:latin typeface="Candara" pitchFamily="32" charset="0"/>
              </a:rPr>
              <a:t>правонарушений;</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-комплексное обеспечения </a:t>
            </a:r>
            <a:r>
              <a:rPr lang="ru-RU" altLang="ru-RU" sz="2000" dirty="0" smtClean="0">
                <a:solidFill>
                  <a:srgbClr val="000000"/>
                </a:solidFill>
                <a:latin typeface="Candara" pitchFamily="32" charset="0"/>
              </a:rPr>
              <a:t>правопорядка;</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личной безопасности граждан и их </a:t>
            </a:r>
            <a:r>
              <a:rPr lang="ru-RU" altLang="ru-RU" sz="2000" dirty="0" smtClean="0">
                <a:solidFill>
                  <a:srgbClr val="000000"/>
                </a:solidFill>
                <a:latin typeface="Candara" pitchFamily="32" charset="0"/>
              </a:rPr>
              <a:t>собственности;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-снижение уровня </a:t>
            </a:r>
            <a:r>
              <a:rPr lang="ru-RU" altLang="ru-RU" sz="2000" dirty="0" smtClean="0">
                <a:solidFill>
                  <a:srgbClr val="000000"/>
                </a:solidFill>
                <a:latin typeface="Candara" pitchFamily="32" charset="0"/>
              </a:rPr>
              <a:t>коррупции;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доверия населения к органам </a:t>
            </a:r>
            <a:r>
              <a:rPr lang="ru-RU" altLang="ru-RU" sz="2000" dirty="0" smtClean="0">
                <a:solidFill>
                  <a:srgbClr val="000000"/>
                </a:solidFill>
                <a:latin typeface="Candara" pitchFamily="32" charset="0"/>
              </a:rPr>
              <a:t>государственной</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Candara" pitchFamily="32" charset="0"/>
              </a:rPr>
              <a:t>власти </a:t>
            </a:r>
            <a:r>
              <a:rPr lang="ru-RU" altLang="ru-RU" sz="2000" dirty="0">
                <a:solidFill>
                  <a:srgbClr val="000000"/>
                </a:solidFill>
                <a:latin typeface="Candara" pitchFamily="32" charset="0"/>
              </a:rPr>
              <a:t>в сфере обеспечения безопасности</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10,0 тыс. рублей</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8371" name="Text Box 2"/>
          <p:cNvSpPr txBox="1">
            <a:spLocks noChangeArrowheads="1"/>
          </p:cNvSpPr>
          <p:nvPr/>
        </p:nvSpPr>
        <p:spPr bwMode="auto">
          <a:xfrm>
            <a:off x="457200" y="2476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«Обеспечение общественного порядка</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 и профилактики правонарушений на территории муниципального образования Юрьев-Польский район на </a:t>
            </a:r>
            <a:r>
              <a:rPr lang="ru-RU" altLang="ru-RU" sz="2000" dirty="0">
                <a:solidFill>
                  <a:srgbClr val="7030A0"/>
                </a:solidFill>
                <a:latin typeface="Times New Roman" pitchFamily="16" charset="0"/>
              </a:rPr>
              <a:t>2017-2020 </a:t>
            </a:r>
            <a:r>
              <a:rPr lang="ru-RU" altLang="ru-RU" sz="2000" dirty="0">
                <a:solidFill>
                  <a:srgbClr val="7030A0"/>
                </a:solidFill>
                <a:latin typeface="Candara" pitchFamily="32" charset="0"/>
              </a:rPr>
              <a:t>годы»</a:t>
            </a: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03675"/>
            <a:ext cx="20161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83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860800"/>
            <a:ext cx="34337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3544" y="104465"/>
            <a:ext cx="702086" cy="87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79387" y="1125537"/>
            <a:ext cx="87137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Цель программы</a:t>
            </a:r>
            <a:r>
              <a:rPr lang="ru-RU" altLang="ru-RU" sz="2800" dirty="0" smtClean="0">
                <a:solidFill>
                  <a:srgbClr val="073E87"/>
                </a:solidFill>
                <a:latin typeface="Candara" pitchFamily="32" charset="0"/>
              </a:rPr>
              <a:t> </a:t>
            </a:r>
          </a:p>
          <a:p>
            <a:pPr algn="just" eaLnBrk="1" hangingPunct="1">
              <a:spcBef>
                <a:spcPts val="450"/>
              </a:spcBef>
              <a:spcAft>
                <a:spcPct val="0"/>
              </a:spcAft>
              <a:buClrTx/>
              <a:buSzPct val="100000"/>
              <a:buFontTx/>
              <a:buNone/>
            </a:pPr>
            <a:r>
              <a:rPr lang="ru-RU" altLang="ru-RU" sz="2000" dirty="0" smtClean="0">
                <a:solidFill>
                  <a:srgbClr val="073E87"/>
                </a:solidFill>
                <a:latin typeface="Times New Roman" panose="02020603050405020304" pitchFamily="18" charset="0"/>
                <a:cs typeface="Times New Roman" panose="02020603050405020304" pitchFamily="18" charset="0"/>
              </a:rPr>
              <a:t>Повышение качества управления муниципальными финансами</a:t>
            </a:r>
            <a:endParaRPr lang="ru-RU" altLang="ru-RU" sz="2000" dirty="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1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47342,3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457200" y="18891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a:t>
            </a:r>
            <a:r>
              <a:rPr lang="ru-RU" altLang="ru-RU" sz="2000" dirty="0" smtClean="0">
                <a:solidFill>
                  <a:srgbClr val="5D2466"/>
                </a:solidFill>
                <a:latin typeface="Candara" pitchFamily="32" charset="0"/>
              </a:rPr>
              <a:t>«Управление муниципальными </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финансами и муниципальным долгом Юрьев-Польского района</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 на </a:t>
            </a:r>
            <a:r>
              <a:rPr lang="ru-RU" altLang="ru-RU" sz="2000" dirty="0" smtClean="0">
                <a:solidFill>
                  <a:srgbClr val="5D2466"/>
                </a:solidFill>
                <a:latin typeface="Times New Roman" pitchFamily="16" charset="0"/>
              </a:rPr>
              <a:t>2020-2022</a:t>
            </a:r>
            <a:r>
              <a:rPr lang="ru-RU" altLang="ru-RU" sz="2000" dirty="0" smtClean="0">
                <a:solidFill>
                  <a:srgbClr val="5D2466"/>
                </a:solidFill>
                <a:latin typeface="Candara" pitchFamily="32" charset="0"/>
              </a:rPr>
              <a:t> </a:t>
            </a:r>
            <a:r>
              <a:rPr lang="ru-RU" altLang="ru-RU" sz="2000" dirty="0">
                <a:solidFill>
                  <a:srgbClr val="5D2466"/>
                </a:solidFill>
                <a:latin typeface="Candara" pitchFamily="32"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6416" y="4888228"/>
            <a:ext cx="2779213" cy="185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2636912"/>
            <a:ext cx="599063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50825" y="1125538"/>
            <a:ext cx="84359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Цель программы </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lnSpc>
                <a:spcPct val="90000"/>
              </a:lnSpc>
              <a:spcBef>
                <a:spcPts val="6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Оздоровление окружающей среды на территории муниципального образования Юрьев-Польский район</a:t>
            </a: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95,0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60419" name="Text Box 2"/>
          <p:cNvSpPr txBox="1">
            <a:spLocks noChangeArrowheads="1"/>
          </p:cNvSpPr>
          <p:nvPr/>
        </p:nvSpPr>
        <p:spPr bwMode="auto">
          <a:xfrm>
            <a:off x="323850" y="188913"/>
            <a:ext cx="856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«Экологическая безопасность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территории муниципального образования Юрьев-Польский район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2017-2020 годы»</a:t>
            </a:r>
          </a:p>
        </p:txBody>
      </p:sp>
      <p:pic>
        <p:nvPicPr>
          <p:cNvPr id="604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889" y="3825081"/>
            <a:ext cx="3713789" cy="278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028" y="104465"/>
            <a:ext cx="759602" cy="948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632943"/>
            <a:ext cx="3852936" cy="288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0" y="851035"/>
            <a:ext cx="896461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80000"/>
              </a:lnSpc>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lnSpc>
                <a:spcPct val="80000"/>
              </a:lnSpc>
              <a:spcBef>
                <a:spcPts val="700"/>
              </a:spcBef>
              <a:spcAft>
                <a:spcPct val="0"/>
              </a:spcAft>
              <a:buClrTx/>
              <a:buSzPct val="100000"/>
              <a:buFontTx/>
              <a:buNone/>
            </a:pPr>
            <a:r>
              <a:rPr lang="ru-RU" altLang="ru-RU" sz="2400" dirty="0">
                <a:solidFill>
                  <a:srgbClr val="FF5050"/>
                </a:solidFill>
                <a:latin typeface="Candara" pitchFamily="32" charset="0"/>
              </a:rPr>
              <a:t>                                            </a:t>
            </a:r>
            <a:r>
              <a:rPr lang="ru-RU" altLang="ru-RU" sz="2800" dirty="0">
                <a:solidFill>
                  <a:srgbClr val="FF5050"/>
                </a:solidFill>
                <a:latin typeface="Candara" pitchFamily="32" charset="0"/>
              </a:rPr>
              <a:t>Цель программы</a:t>
            </a:r>
            <a:r>
              <a:rPr lang="ru-RU" altLang="ru-RU" sz="2800" dirty="0">
                <a:solidFill>
                  <a:srgbClr val="073E87"/>
                </a:solidFill>
                <a:latin typeface="Candara" pitchFamily="32" charset="0"/>
              </a:rPr>
              <a:t> </a:t>
            </a:r>
          </a:p>
          <a:p>
            <a:pPr algn="just" eaLnBrk="1" hangingPunct="1">
              <a:lnSpc>
                <a:spcPct val="80000"/>
              </a:lnSpc>
              <a:spcBef>
                <a:spcPts val="450"/>
              </a:spcBef>
              <a:spcAft>
                <a:spcPct val="0"/>
              </a:spcAft>
              <a:buClrTx/>
              <a:buSzPct val="100000"/>
              <a:buFontTx/>
              <a:buNone/>
            </a:pPr>
            <a:r>
              <a:rPr lang="ru-RU" altLang="ru-RU" sz="2400" dirty="0">
                <a:solidFill>
                  <a:srgbClr val="073E87"/>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доступности, высокого качества, равных возможностей, позитивной социализации детей в системе дошкольного, общего и дополнительного образования в соответствии с меняющимся запросами населения и перспективными задачами развития общества и экономики</a:t>
            </a: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80000"/>
              </a:lnSpc>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517473,4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p:txBody>
      </p:sp>
      <p:sp>
        <p:nvSpPr>
          <p:cNvPr id="61443" name="Text Box 2"/>
          <p:cNvSpPr txBox="1">
            <a:spLocks noChangeArrowheads="1"/>
          </p:cNvSpPr>
          <p:nvPr/>
        </p:nvSpPr>
        <p:spPr bwMode="auto">
          <a:xfrm>
            <a:off x="457200" y="33337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образования на территории муниципального образования Юрьев- Польский район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2015-2020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61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9" y="2996952"/>
            <a:ext cx="4005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077" y="4221088"/>
            <a:ext cx="3561500" cy="237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042988" y="377825"/>
            <a:ext cx="75723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Гражданин, его участие в бюджетном процессе</a:t>
            </a:r>
          </a:p>
        </p:txBody>
      </p:sp>
      <p:sp>
        <p:nvSpPr>
          <p:cNvPr id="10243" name="AutoShape 2"/>
          <p:cNvSpPr>
            <a:spLocks noChangeArrowheads="1"/>
          </p:cNvSpPr>
          <p:nvPr/>
        </p:nvSpPr>
        <p:spPr bwMode="auto">
          <a:xfrm>
            <a:off x="764797" y="3478212"/>
            <a:ext cx="2016125" cy="1706563"/>
          </a:xfrm>
          <a:prstGeom prst="roundRect">
            <a:avLst>
              <a:gd name="adj" fmla="val 16667"/>
            </a:avLst>
          </a:prstGeom>
          <a:solidFill>
            <a:schemeClr val="accent4">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Гражданин </a:t>
            </a:r>
          </a:p>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как налогоплательщик</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(помогает</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формировать </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доходную часть бюджета</a:t>
            </a:r>
          </a:p>
        </p:txBody>
      </p:sp>
      <p:sp>
        <p:nvSpPr>
          <p:cNvPr id="10246" name="AutoShape 5"/>
          <p:cNvSpPr>
            <a:spLocks noChangeArrowheads="1"/>
          </p:cNvSpPr>
          <p:nvPr/>
        </p:nvSpPr>
        <p:spPr bwMode="auto">
          <a:xfrm>
            <a:off x="6227763" y="3478214"/>
            <a:ext cx="2664717" cy="1706562"/>
          </a:xfrm>
          <a:prstGeom prst="roundRect">
            <a:avLst>
              <a:gd name="adj" fmla="val 16667"/>
            </a:avLst>
          </a:prstGeom>
          <a:solidFill>
            <a:srgbClr val="C7F797"/>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как получатель </a:t>
            </a:r>
          </a:p>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социальных гарантий</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(расходная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часть бюджета- образование, ЖКХ,</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социальные льготы и другие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направления социальных гарантий)</a:t>
            </a:r>
          </a:p>
          <a:p>
            <a:pPr algn="ctr" eaLnBrk="1" hangingPunct="1">
              <a:spcBef>
                <a:spcPct val="0"/>
              </a:spcBef>
              <a:spcAft>
                <a:spcPct val="0"/>
              </a:spcAft>
              <a:buClrTx/>
              <a:buSzPct val="100000"/>
              <a:buFontTx/>
              <a:buNone/>
            </a:pP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48" name="Oval 7"/>
          <p:cNvSpPr>
            <a:spLocks noChangeArrowheads="1"/>
          </p:cNvSpPr>
          <p:nvPr/>
        </p:nvSpPr>
        <p:spPr bwMode="auto">
          <a:xfrm>
            <a:off x="764797" y="2420888"/>
            <a:ext cx="1646963" cy="936104"/>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Прочие налоговые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платежи</a:t>
            </a:r>
          </a:p>
        </p:txBody>
      </p:sp>
      <p:sp>
        <p:nvSpPr>
          <p:cNvPr id="10249" name="Oval 8"/>
          <p:cNvSpPr>
            <a:spLocks noChangeArrowheads="1"/>
          </p:cNvSpPr>
          <p:nvPr/>
        </p:nvSpPr>
        <p:spPr bwMode="auto">
          <a:xfrm>
            <a:off x="2642222" y="1096963"/>
            <a:ext cx="1313676" cy="588925"/>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err="1">
                <a:solidFill>
                  <a:srgbClr val="000000"/>
                </a:solidFill>
                <a:latin typeface="Times New Roman" panose="02020603050405020304" pitchFamily="18" charset="0"/>
                <a:cs typeface="Times New Roman" panose="02020603050405020304" pitchFamily="18" charset="0"/>
              </a:rPr>
              <a:t>Гос.пошлина</a:t>
            </a: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50" name="Oval 9"/>
          <p:cNvSpPr>
            <a:spLocks noChangeArrowheads="1"/>
          </p:cNvSpPr>
          <p:nvPr/>
        </p:nvSpPr>
        <p:spPr bwMode="auto">
          <a:xfrm>
            <a:off x="4242022" y="1071664"/>
            <a:ext cx="1409700" cy="531812"/>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НДФЛ</a:t>
            </a:r>
          </a:p>
        </p:txBody>
      </p:sp>
      <p:sp>
        <p:nvSpPr>
          <p:cNvPr id="10251" name="Oval 10"/>
          <p:cNvSpPr>
            <a:spLocks noChangeArrowheads="1"/>
          </p:cNvSpPr>
          <p:nvPr/>
        </p:nvSpPr>
        <p:spPr bwMode="auto">
          <a:xfrm>
            <a:off x="1259632" y="1484784"/>
            <a:ext cx="1351708" cy="788143"/>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Штрафы,</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санкции</a:t>
            </a:r>
          </a:p>
        </p:txBody>
      </p:sp>
      <p:pic>
        <p:nvPicPr>
          <p:cNvPr id="102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141663"/>
            <a:ext cx="1703388" cy="1924050"/>
          </a:xfrm>
          <a:prstGeom prst="rect">
            <a:avLst/>
          </a:prstGeom>
          <a:noFill/>
          <a:ln>
            <a:noFill/>
          </a:ln>
          <a:effectLst>
            <a:outerShdw dist="139498" dir="2700000" algn="ctr" rotWithShape="0">
              <a:srgbClr val="808080">
                <a:alpha val="91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8363" y="188913"/>
            <a:ext cx="4762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низ 1"/>
          <p:cNvSpPr/>
          <p:nvPr/>
        </p:nvSpPr>
        <p:spPr>
          <a:xfrm rot="13822365">
            <a:off x="3081436" y="3783040"/>
            <a:ext cx="265981" cy="91809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18352916">
            <a:off x="5738896" y="3738440"/>
            <a:ext cx="311229" cy="83812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50825" y="1125538"/>
            <a:ext cx="8435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Формирование правовой основы для осуществления градостроительной деятельности на территории района, создание благоприятных условий для: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-устойчивого развития территории Юрьев-Польского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-привлечения внебюджетных инвестиций в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экономики и в строительство жилья;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-улучшения среды жизнедеятельности человека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на территории района</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a:solidFill>
                  <a:srgbClr val="03706D"/>
                </a:solidFill>
                <a:latin typeface="Times New Roman" pitchFamily="18" charset="0"/>
                <a:cs typeface="Times New Roman" pitchFamily="18" charset="0"/>
              </a:rPr>
              <a:t>Расходы на реализацию </a:t>
            </a:r>
            <a:r>
              <a:rPr lang="ru-RU" altLang="ru-RU" sz="2000" dirty="0" smtClean="0">
                <a:solidFill>
                  <a:srgbClr val="03706D"/>
                </a:solidFill>
                <a:latin typeface="Times New Roman" pitchFamily="18" charset="0"/>
                <a:cs typeface="Times New Roman" pitchFamily="18" charset="0"/>
              </a:rPr>
              <a:t>301,0 </a:t>
            </a:r>
            <a:r>
              <a:rPr lang="ru-RU" altLang="ru-RU" sz="2000" dirty="0">
                <a:solidFill>
                  <a:srgbClr val="03706D"/>
                </a:solidFill>
                <a:latin typeface="Times New Roman" pitchFamily="18" charset="0"/>
                <a:cs typeface="Times New Roman"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itchFamily="18" charset="0"/>
              <a:cs typeface="Times New Roman" pitchFamily="18" charset="0"/>
            </a:endParaRPr>
          </a:p>
        </p:txBody>
      </p:sp>
      <p:sp>
        <p:nvSpPr>
          <p:cNvPr id="62467" name="Text Box 2"/>
          <p:cNvSpPr txBox="1">
            <a:spLocks noChangeArrowheads="1"/>
          </p:cNvSpPr>
          <p:nvPr/>
        </p:nvSpPr>
        <p:spPr bwMode="auto">
          <a:xfrm>
            <a:off x="107950" y="188913"/>
            <a:ext cx="90360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b="1" dirty="0">
                <a:solidFill>
                  <a:srgbClr val="F69200"/>
                </a:solidFill>
                <a:latin typeface="Times New Roman" pitchFamily="16" charset="0"/>
                <a:cs typeface="Times New Roman" pitchFamily="16" charset="0"/>
              </a:rPr>
              <a:t/>
            </a:r>
            <a:br>
              <a:rPr lang="ru-RU" altLang="ru-RU" sz="1600" b="1" dirty="0">
                <a:solidFill>
                  <a:srgbClr val="F69200"/>
                </a:solidFill>
                <a:latin typeface="Times New Roman" pitchFamily="16" charset="0"/>
                <a:cs typeface="Times New Roman" pitchFamily="16" charset="0"/>
              </a:rPr>
            </a:br>
            <a:r>
              <a:rPr lang="ru-RU" altLang="ru-RU" sz="2000" b="1" dirty="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планирования  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609975"/>
            <a:ext cx="1946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239" y="104466"/>
            <a:ext cx="644390" cy="804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r>
              <a:rPr lang="ru-RU" altLang="ru-RU" sz="2800" dirty="0">
                <a:solidFill>
                  <a:srgbClr val="073E87"/>
                </a:solidFill>
                <a:latin typeface="Candara" pitchFamily="32" charset="0"/>
              </a:rPr>
              <a:t> </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Создание условий для развития на территории муниципального </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образования массовой физической культуры и спорта,</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работы по подготовке спортивного резерва</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3430,4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p:txBody>
      </p:sp>
      <p:sp>
        <p:nvSpPr>
          <p:cNvPr id="64515" name="Text Box 2"/>
          <p:cNvSpPr txBox="1">
            <a:spLocks noChangeArrowheads="1"/>
          </p:cNvSpPr>
          <p:nvPr/>
        </p:nvSpPr>
        <p:spPr bwMode="auto">
          <a:xfrm>
            <a:off x="390525" y="368300"/>
            <a:ext cx="8507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Candara" pitchFamily="32" charset="0"/>
              </a:rPr>
              <a:t>Муниципальная программа «Развитие физической культуры </a:t>
            </a:r>
          </a:p>
          <a:p>
            <a:pPr algn="ctr" eaLnBrk="1" hangingPunct="1">
              <a:spcBef>
                <a:spcPct val="0"/>
              </a:spcBef>
              <a:spcAft>
                <a:spcPct val="0"/>
              </a:spcAft>
              <a:buClrTx/>
              <a:buSzPct val="100000"/>
              <a:buFontTx/>
              <a:buNone/>
            </a:pPr>
            <a:r>
              <a:rPr lang="ru-RU" altLang="ru-RU" sz="2000">
                <a:solidFill>
                  <a:srgbClr val="7030A0"/>
                </a:solidFill>
                <a:latin typeface="Candara" pitchFamily="32" charset="0"/>
              </a:rPr>
              <a:t>и спорта на территории муниципального образования </a:t>
            </a:r>
          </a:p>
          <a:p>
            <a:pPr algn="ctr" eaLnBrk="1" hangingPunct="1">
              <a:spcBef>
                <a:spcPct val="0"/>
              </a:spcBef>
              <a:spcAft>
                <a:spcPct val="0"/>
              </a:spcAft>
              <a:buClrTx/>
              <a:buSzPct val="100000"/>
              <a:buFontTx/>
              <a:buNone/>
            </a:pPr>
            <a:r>
              <a:rPr lang="ru-RU" altLang="ru-RU" sz="2000">
                <a:solidFill>
                  <a:srgbClr val="7030A0"/>
                </a:solidFill>
                <a:latin typeface="Candara" pitchFamily="32" charset="0"/>
              </a:rPr>
              <a:t>Юрьев-Польский район на </a:t>
            </a:r>
            <a:r>
              <a:rPr lang="ru-RU" altLang="ru-RU" sz="2000">
                <a:solidFill>
                  <a:srgbClr val="7030A0"/>
                </a:solidFill>
                <a:latin typeface="Times New Roman" pitchFamily="16" charset="0"/>
              </a:rPr>
              <a:t>2018-2020</a:t>
            </a:r>
            <a:r>
              <a:rPr lang="ru-RU" altLang="ru-RU" sz="2000">
                <a:solidFill>
                  <a:srgbClr val="7030A0"/>
                </a:solidFill>
                <a:latin typeface="Candara" pitchFamily="32" charset="0"/>
              </a:rPr>
              <a:t> годы»</a:t>
            </a:r>
          </a:p>
        </p:txBody>
      </p:sp>
      <p:pic>
        <p:nvPicPr>
          <p:cNvPr id="645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2592387"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656" y="3140969"/>
            <a:ext cx="2606849" cy="164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D:\Марина\Бюджет для граждан 2018\стадион\i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3136777"/>
            <a:ext cx="2479339" cy="16541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Фомина\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008" y="4831691"/>
            <a:ext cx="2699792" cy="1837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50826" y="1268413"/>
            <a:ext cx="87264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spcBef>
                <a:spcPts val="450"/>
              </a:spcBef>
              <a:spcAft>
                <a:spcPct val="0"/>
              </a:spcAft>
              <a:buClrTx/>
              <a:buSzPct val="100000"/>
              <a:buFontTx/>
              <a:buNone/>
            </a:pPr>
            <a:r>
              <a:rPr lang="ru-RU" altLang="ru-RU" sz="1800" dirty="0">
                <a:solidFill>
                  <a:srgbClr val="000000"/>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комплексной безопасности, минимизация, экономического и экологического ущерба наносимого населению, экономике и природной среде муниципального образования Юрьев-Польский район от чрезвычайных ситуаций природного и техногенного характера, пожаров, происшествий на водных объектах, биологической и химической опасности.</a:t>
            </a: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885,0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p:txBody>
      </p:sp>
      <p:sp>
        <p:nvSpPr>
          <p:cNvPr id="65539" name="Text Box 2"/>
          <p:cNvSpPr txBox="1">
            <a:spLocks noChangeArrowheads="1"/>
          </p:cNvSpPr>
          <p:nvPr/>
        </p:nvSpPr>
        <p:spPr bwMode="auto">
          <a:xfrm>
            <a:off x="250825" y="188913"/>
            <a:ext cx="8713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системы гражданской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обороны, безопасности на водных объектах, защиты населения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от чрезвычайных ситуаций и снижения рисков их возникновения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на территории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на 2017-2020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290" y="5013175"/>
            <a:ext cx="2596340" cy="17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55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100115"/>
            <a:ext cx="2881312"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4131791"/>
            <a:ext cx="2877396" cy="161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smtClean="0">
                <a:solidFill>
                  <a:srgbClr val="FF0000"/>
                </a:solidFill>
                <a:latin typeface="Candara" pitchFamily="32" charset="0"/>
              </a:rPr>
              <a:t>Цели </a:t>
            </a:r>
            <a:r>
              <a:rPr lang="ru-RU" altLang="ru-RU" sz="2800" dirty="0">
                <a:solidFill>
                  <a:srgbClr val="FF0000"/>
                </a:solidFill>
                <a:latin typeface="Candara" pitchFamily="32" charset="0"/>
              </a:rPr>
              <a:t>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Обеспечение эффективного устойчивого функционирования и развития коммунальной инфраструктуры района. Строительство, модернизация (реконструкция) и капитальный ремонт объектов коммунальной инфраструктуры.</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smtClean="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98590,0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«Модернизация и развитие коммунальной инфраструктуры МО Юрьев-Польский район на 2020-2024 </a:t>
            </a:r>
            <a:r>
              <a:rPr lang="ru-RU" altLang="ru-RU" sz="2000" dirty="0" err="1" smtClean="0">
                <a:solidFill>
                  <a:srgbClr val="7030A0"/>
                </a:solidFill>
                <a:latin typeface="Times New Roman" pitchFamily="16" charset="0"/>
                <a:cs typeface="Times New Roman" pitchFamily="16" charset="0"/>
              </a:rPr>
              <a:t>г.г</a:t>
            </a:r>
            <a:r>
              <a:rPr lang="ru-RU" altLang="ru-RU" sz="2000" dirty="0" smtClean="0">
                <a:solidFill>
                  <a:srgbClr val="7030A0"/>
                </a:solidFill>
                <a:latin typeface="Times New Roman" pitchFamily="16" charset="0"/>
                <a:cs typeface="Times New Roman" pitchFamily="16" charset="0"/>
              </a:rPr>
              <a:t>.»</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421902"/>
            <a:ext cx="2952327" cy="220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3" y="4002137"/>
            <a:ext cx="4693679" cy="194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a:solidFill>
                  <a:srgbClr val="FF0000"/>
                </a:solidFill>
                <a:latin typeface="Candara" pitchFamily="32" charset="0"/>
              </a:rPr>
              <a:t>Цель 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Сохранение и развитие сети автомобильных дорог  местного значения в границах муниципального образования Юрьев-Польский район</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21475,0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«Развитие сети автомобильных дорог</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общего пользования местного значения муниципального образования  Юрьев-Польский район на 2017-2021 годы»</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150" y="4509120"/>
            <a:ext cx="3436758" cy="21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https://avatars.mds.yandex.net/get-pdb/1649566/2b6baf0d-bb6f-4278-95f8-a6f274312015/s12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645024"/>
            <a:ext cx="3381350" cy="1924658"/>
          </a:xfrm>
          <a:prstGeom prst="rect">
            <a:avLst/>
          </a:prstGeom>
          <a:noFill/>
          <a:ln>
            <a:noFill/>
          </a:ln>
        </p:spPr>
      </p:pic>
    </p:spTree>
    <p:extLst>
      <p:ext uri="{BB962C8B-B14F-4D97-AF65-F5344CB8AC3E}">
        <p14:creationId xmlns:p14="http://schemas.microsoft.com/office/powerpoint/2010/main" val="2811480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250825" y="1557338"/>
            <a:ext cx="856932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Цель программы</a:t>
            </a:r>
            <a:r>
              <a:rPr lang="ru-RU" altLang="ru-RU" sz="2000" dirty="0">
                <a:solidFill>
                  <a:srgbClr val="073E87"/>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Реализация стратегической роли культуры как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духовно-нравственного основания развития личности и государства,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единства российского общества, развитие туризма на территории</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Юрьев- Польский район</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115057,3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p:txBody>
      </p:sp>
      <p:sp>
        <p:nvSpPr>
          <p:cNvPr id="67587" name="Text Box 2"/>
          <p:cNvSpPr txBox="1">
            <a:spLocks noChangeArrowheads="1"/>
          </p:cNvSpPr>
          <p:nvPr/>
        </p:nvSpPr>
        <p:spPr bwMode="auto">
          <a:xfrm>
            <a:off x="465138" y="333375"/>
            <a:ext cx="8291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2014-2020 годы»</a:t>
            </a:r>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835" y="3598416"/>
            <a:ext cx="3073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75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56" y="3573016"/>
            <a:ext cx="30972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53340" y="1125538"/>
            <a:ext cx="8435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a:t>
            </a:r>
            <a:r>
              <a:rPr lang="ru-RU" altLang="ru-RU" sz="2000" dirty="0">
                <a:solidFill>
                  <a:srgbClr val="000000"/>
                </a:solidFill>
                <a:latin typeface="Times New Roman" pitchFamily="16" charset="0"/>
                <a:cs typeface="Times New Roman" pitchFamily="16" charset="0"/>
              </a:rPr>
              <a:t>повышение устойчивости </a:t>
            </a:r>
            <a:r>
              <a:rPr lang="ru-RU" altLang="ru-RU" sz="2000" dirty="0" smtClean="0">
                <a:solidFill>
                  <a:srgbClr val="000000"/>
                </a:solidFill>
                <a:latin typeface="Times New Roman" pitchFamily="16" charset="0"/>
                <a:cs typeface="Times New Roman" pitchFamily="16" charset="0"/>
              </a:rPr>
              <a:t>сельскохозяйственных организаций</a:t>
            </a:r>
            <a:r>
              <a:rPr lang="ru-RU" altLang="ru-RU" sz="2000" dirty="0">
                <a:solidFill>
                  <a:srgbClr val="000000"/>
                </a:solidFill>
                <a:latin typeface="Times New Roman" pitchFamily="16" charset="0"/>
                <a:cs typeface="Times New Roman" pitchFamily="16" charset="0"/>
              </a:rPr>
              <a:t>, К(Ф)Х,ЛПХ, </a:t>
            </a:r>
            <a:r>
              <a:rPr lang="ru-RU" altLang="ru-RU" sz="2000" dirty="0" err="1">
                <a:solidFill>
                  <a:srgbClr val="000000"/>
                </a:solidFill>
                <a:latin typeface="Times New Roman" pitchFamily="16" charset="0"/>
                <a:cs typeface="Times New Roman" pitchFamily="16" charset="0"/>
              </a:rPr>
              <a:t>СПоК</a:t>
            </a:r>
            <a:r>
              <a:rPr lang="ru-RU" altLang="ru-RU" sz="2000" dirty="0">
                <a:solidFill>
                  <a:srgbClr val="000000"/>
                </a:solidFill>
                <a:latin typeface="Times New Roman" pitchFamily="16" charset="0"/>
                <a:cs typeface="Times New Roman" pitchFamily="16" charset="0"/>
              </a:rPr>
              <a:t>, а также организаций, осуществляющих первичную и последующую(промышленную)переработку сельскохозяйственной продукции, за счет повышения доступности кредитов;</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-рост производство и объем реализации сельскохозяйственной продукции К(Ф)Х, повышение доходов сельского поселения;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-снижение рисков потери доходов при производстве сельскохозяйственной продукции в случае наступления неблагоприятных событий природного характера</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6010,0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p:txBody>
      </p:sp>
      <p:sp>
        <p:nvSpPr>
          <p:cNvPr id="70659" name="Text Box 2"/>
          <p:cNvSpPr txBox="1">
            <a:spLocks noChangeArrowheads="1"/>
          </p:cNvSpPr>
          <p:nvPr/>
        </p:nvSpPr>
        <p:spPr bwMode="auto">
          <a:xfrm>
            <a:off x="250825" y="188913"/>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агропромышленного</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комплекса  муниципального образования Юрьев- Польский</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Район на 2014-2020 годы</a:t>
            </a:r>
            <a:r>
              <a:rPr lang="ru-RU" altLang="ru-RU" sz="1600">
                <a:solidFill>
                  <a:srgbClr val="7030A0"/>
                </a:solidFill>
                <a:latin typeface="Times New Roman" pitchFamily="16" charset="0"/>
                <a:cs typeface="Times New Roman" pitchFamily="16" charset="0"/>
              </a:rPr>
              <a:t>»</a:t>
            </a:r>
            <a:r>
              <a:rPr lang="ru-RU" altLang="ru-RU" sz="2500">
                <a:solidFill>
                  <a:srgbClr val="F69200"/>
                </a:solidFill>
                <a:latin typeface="Arial" charset="0"/>
                <a:cs typeface="Times New Roman" pitchFamily="16" charset="0"/>
              </a:rPr>
              <a:t/>
            </a:r>
            <a:br>
              <a:rPr lang="ru-RU" altLang="ru-RU" sz="2500">
                <a:solidFill>
                  <a:srgbClr val="F69200"/>
                </a:solidFill>
                <a:latin typeface="Arial" charset="0"/>
                <a:cs typeface="Times New Roman" pitchFamily="16" charset="0"/>
              </a:rPr>
            </a:br>
            <a:r>
              <a:rPr lang="ru-RU" altLang="ru-RU" sz="2500">
                <a:solidFill>
                  <a:srgbClr val="F69200"/>
                </a:solidFill>
                <a:latin typeface="Arial" charset="0"/>
              </a:rPr>
              <a:t> </a:t>
            </a:r>
          </a:p>
        </p:txBody>
      </p:sp>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724400"/>
            <a:ext cx="30892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50825" y="476250"/>
            <a:ext cx="843597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r>
              <a:rPr lang="ru-RU" altLang="ru-RU" sz="2000" dirty="0">
                <a:solidFill>
                  <a:srgbClr val="000000"/>
                </a:solidFill>
                <a:latin typeface="Times New Roman" pitchFamily="16" charset="0"/>
                <a:cs typeface="Times New Roman" pitchFamily="16" charset="0"/>
              </a:rPr>
              <a:t>Снижение уровня потребления и незаконного оборота наркотиков в интересах сохранения здоровья населения, улучшение демографической ситуации, эффективного социально-экономического развития района, что соответствует задачам стратегии социально-экономического развития Владимирской </a:t>
            </a:r>
            <a:r>
              <a:rPr lang="ru-RU" altLang="ru-RU" sz="2000" dirty="0" smtClean="0">
                <a:solidFill>
                  <a:srgbClr val="000000"/>
                </a:solidFill>
                <a:latin typeface="Times New Roman" pitchFamily="16" charset="0"/>
                <a:cs typeface="Times New Roman" pitchFamily="16" charset="0"/>
              </a:rPr>
              <a:t>области</a:t>
            </a:r>
            <a:endParaRPr lang="ru-RU" altLang="ru-RU" sz="20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132,9,0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p:txBody>
      </p:sp>
      <p:sp>
        <p:nvSpPr>
          <p:cNvPr id="7168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территории МО Юрьев- Польский район на 2017-2020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644900"/>
            <a:ext cx="3168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104465"/>
            <a:ext cx="709214" cy="885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5538"/>
            <a:ext cx="7767637"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r>
              <a:rPr lang="ru-RU" altLang="ru-RU" sz="2600" dirty="0">
                <a:solidFill>
                  <a:srgbClr val="FF0000"/>
                </a:solidFill>
                <a:latin typeface="Candara" pitchFamily="32" charset="0"/>
              </a:rPr>
              <a:t>Цели 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организации муниципальной службы </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ее эффективности и результативности;</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её кадрового потенциала;</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условий для развития  и повышения престижа муниципальной службы</a:t>
            </a:r>
          </a:p>
          <a:p>
            <a:pPr eaLnBrk="1" hangingPunct="1">
              <a:spcBef>
                <a:spcPts val="700"/>
              </a:spcBef>
              <a:spcAft>
                <a:spcPct val="0"/>
              </a:spcAft>
              <a:buClrTx/>
              <a:buSzPct val="100000"/>
              <a:buFontTx/>
              <a:buNone/>
            </a:pP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700"/>
              </a:spcBef>
              <a:spcAft>
                <a:spcPct val="0"/>
              </a:spcAft>
              <a:buClrTx/>
              <a:buSzPct val="100000"/>
              <a:buFontTx/>
              <a:buNone/>
            </a:pPr>
            <a:r>
              <a:rPr lang="ru-RU" altLang="ru-RU" sz="1800" dirty="0" smtClean="0">
                <a:solidFill>
                  <a:srgbClr val="03706D"/>
                </a:solidFill>
                <a:latin typeface="Times New Roman" panose="02020603050405020304" pitchFamily="18" charset="0"/>
                <a:cs typeface="Times New Roman" panose="02020603050405020304" pitchFamily="18" charset="0"/>
              </a:rPr>
              <a:t>Расходы </a:t>
            </a:r>
            <a:r>
              <a:rPr lang="ru-RU" altLang="ru-RU" sz="1800" dirty="0">
                <a:solidFill>
                  <a:srgbClr val="03706D"/>
                </a:solidFill>
                <a:latin typeface="Times New Roman" panose="02020603050405020304" pitchFamily="18" charset="0"/>
                <a:cs typeface="Times New Roman" panose="02020603050405020304" pitchFamily="18" charset="0"/>
              </a:rPr>
              <a:t>на реализацию </a:t>
            </a:r>
            <a:r>
              <a:rPr lang="ru-RU" altLang="ru-RU" sz="1800" dirty="0" smtClean="0">
                <a:solidFill>
                  <a:srgbClr val="03706D"/>
                </a:solidFill>
                <a:latin typeface="Times New Roman" panose="02020603050405020304" pitchFamily="18" charset="0"/>
                <a:cs typeface="Times New Roman" panose="02020603050405020304" pitchFamily="18" charset="0"/>
              </a:rPr>
              <a:t>243,0 </a:t>
            </a:r>
            <a:r>
              <a:rPr lang="ru-RU" altLang="ru-RU" sz="18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муниципальной службы в 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31" y="3429000"/>
            <a:ext cx="35290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7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3730211"/>
            <a:ext cx="2962725" cy="18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8" name="Picture 4" descr="https://pandia.ru/text/82/626/images/img6_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512" y="4538569"/>
            <a:ext cx="1530244" cy="1683642"/>
          </a:xfrm>
          <a:prstGeom prst="rect">
            <a:avLst/>
          </a:prstGeom>
          <a:noFill/>
          <a:extLst>
            <a:ext uri="{909E8E84-426E-40DD-AFC4-6F175D3DCCD1}">
              <a14:hiddenFill xmlns:a14="http://schemas.microsoft.com/office/drawing/2010/main">
                <a:solidFill>
                  <a:srgbClr val="FFFFFF"/>
                </a:solidFill>
              </a14:hiddenFill>
            </a:ext>
          </a:extLst>
        </p:spPr>
      </p:pic>
      <p:sp>
        <p:nvSpPr>
          <p:cNvPr id="14" name="Овал 13"/>
          <p:cNvSpPr/>
          <p:nvPr/>
        </p:nvSpPr>
        <p:spPr>
          <a:xfrm>
            <a:off x="234318" y="3942929"/>
            <a:ext cx="2100892" cy="143746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331640" y="2276872"/>
            <a:ext cx="1871662" cy="126725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838828" y="1806258"/>
            <a:ext cx="1889347" cy="132920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300192" y="2532053"/>
            <a:ext cx="2298823" cy="127159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17138240">
            <a:off x="2750718" y="4292988"/>
            <a:ext cx="556640" cy="1230780"/>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rot="815520">
            <a:off x="4290474" y="3237797"/>
            <a:ext cx="695644" cy="1283426"/>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верх 7"/>
          <p:cNvSpPr/>
          <p:nvPr/>
        </p:nvSpPr>
        <p:spPr>
          <a:xfrm rot="19221067">
            <a:off x="3270325" y="3276580"/>
            <a:ext cx="685900" cy="1433773"/>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верх 6"/>
          <p:cNvSpPr/>
          <p:nvPr/>
        </p:nvSpPr>
        <p:spPr>
          <a:xfrm rot="3654901">
            <a:off x="5644569" y="3508743"/>
            <a:ext cx="711448" cy="1302098"/>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762" name="Text Box 17"/>
          <p:cNvSpPr txBox="1">
            <a:spLocks noChangeArrowheads="1"/>
          </p:cNvSpPr>
          <p:nvPr/>
        </p:nvSpPr>
        <p:spPr bwMode="auto">
          <a:xfrm>
            <a:off x="161925" y="323850"/>
            <a:ext cx="87137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Распределение межбюджетных трансфертов из бюджета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муниципального образования Юрьев-Польский район бюджетам муниципальных образований  в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году</a:t>
            </a:r>
          </a:p>
        </p:txBody>
      </p:sp>
      <p:sp>
        <p:nvSpPr>
          <p:cNvPr id="74763" name="Text Box 18"/>
          <p:cNvSpPr txBox="1">
            <a:spLocks noChangeArrowheads="1"/>
          </p:cNvSpPr>
          <p:nvPr/>
        </p:nvSpPr>
        <p:spPr bwMode="auto">
          <a:xfrm>
            <a:off x="2555776" y="6093296"/>
            <a:ext cx="384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Бюджет муниципального образования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Юрьев-Польский район</a:t>
            </a:r>
          </a:p>
        </p:txBody>
      </p:sp>
      <p:sp>
        <p:nvSpPr>
          <p:cNvPr id="74764" name="Text Box 19"/>
          <p:cNvSpPr txBox="1">
            <a:spLocks noChangeArrowheads="1"/>
          </p:cNvSpPr>
          <p:nvPr/>
        </p:nvSpPr>
        <p:spPr bwMode="auto">
          <a:xfrm rot="3000000">
            <a:off x="2555970" y="3518819"/>
            <a:ext cx="164147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2500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5" name="Text Box 20"/>
          <p:cNvSpPr txBox="1">
            <a:spLocks noChangeArrowheads="1"/>
          </p:cNvSpPr>
          <p:nvPr/>
        </p:nvSpPr>
        <p:spPr bwMode="auto">
          <a:xfrm rot="6060000">
            <a:off x="3849968" y="3646477"/>
            <a:ext cx="1640622" cy="3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21554,3 </a:t>
            </a:r>
            <a:r>
              <a:rPr lang="ru-RU" altLang="ru-RU" sz="1400" b="1" dirty="0" err="1" smtClean="0">
                <a:solidFill>
                  <a:srgbClr val="000000"/>
                </a:solidFill>
                <a:latin typeface="Tahoma" pitchFamily="32" charset="0"/>
              </a:rPr>
              <a:t>т.р</a:t>
            </a:r>
            <a:r>
              <a:rPr lang="ru-RU" altLang="ru-RU" sz="1400" b="1" dirty="0" smtClean="0">
                <a:solidFill>
                  <a:srgbClr val="000000"/>
                </a:solidFill>
                <a:latin typeface="Tahoma" pitchFamily="32" charset="0"/>
              </a:rPr>
              <a:t>.</a:t>
            </a:r>
            <a:endParaRPr lang="ru-RU" altLang="ru-RU" sz="1400" b="1" dirty="0">
              <a:solidFill>
                <a:srgbClr val="FF0000"/>
              </a:solidFill>
              <a:latin typeface="Tahoma" pitchFamily="32" charset="0"/>
            </a:endParaRPr>
          </a:p>
        </p:txBody>
      </p:sp>
      <p:sp>
        <p:nvSpPr>
          <p:cNvPr id="74766" name="Text Box 21"/>
          <p:cNvSpPr txBox="1">
            <a:spLocks noChangeArrowheads="1"/>
          </p:cNvSpPr>
          <p:nvPr/>
        </p:nvSpPr>
        <p:spPr bwMode="auto">
          <a:xfrm rot="600000">
            <a:off x="2115335" y="4730747"/>
            <a:ext cx="164147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9244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7" name="Text Box 22"/>
          <p:cNvSpPr txBox="1">
            <a:spLocks noChangeArrowheads="1"/>
          </p:cNvSpPr>
          <p:nvPr/>
        </p:nvSpPr>
        <p:spPr bwMode="auto">
          <a:xfrm rot="19736318">
            <a:off x="5411198" y="3906471"/>
            <a:ext cx="14907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1911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8" name="Text Box 23"/>
          <p:cNvSpPr txBox="1">
            <a:spLocks noChangeArrowheads="1"/>
          </p:cNvSpPr>
          <p:nvPr/>
        </p:nvSpPr>
        <p:spPr bwMode="auto">
          <a:xfrm>
            <a:off x="395808" y="4317412"/>
            <a:ext cx="18716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Красносельское</a:t>
            </a:r>
          </a:p>
        </p:txBody>
      </p:sp>
      <p:sp>
        <p:nvSpPr>
          <p:cNvPr id="74769" name="Text Box 24"/>
          <p:cNvSpPr txBox="1">
            <a:spLocks noChangeArrowheads="1"/>
          </p:cNvSpPr>
          <p:nvPr/>
        </p:nvSpPr>
        <p:spPr bwMode="auto">
          <a:xfrm>
            <a:off x="1331640" y="2495551"/>
            <a:ext cx="18716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err="1" smtClean="0">
                <a:solidFill>
                  <a:srgbClr val="000000"/>
                </a:solidFill>
                <a:latin typeface="Tahoma" pitchFamily="32" charset="0"/>
              </a:rPr>
              <a:t>Небыловское</a:t>
            </a:r>
            <a:endParaRPr lang="ru-RU" altLang="ru-RU" sz="1800" dirty="0">
              <a:solidFill>
                <a:srgbClr val="000000"/>
              </a:solidFill>
              <a:latin typeface="Tahoma" pitchFamily="32" charset="0"/>
            </a:endParaRPr>
          </a:p>
        </p:txBody>
      </p:sp>
      <p:sp>
        <p:nvSpPr>
          <p:cNvPr id="74770" name="Text Box 25"/>
          <p:cNvSpPr txBox="1">
            <a:spLocks noChangeArrowheads="1"/>
          </p:cNvSpPr>
          <p:nvPr/>
        </p:nvSpPr>
        <p:spPr bwMode="auto">
          <a:xfrm>
            <a:off x="3856512" y="1988840"/>
            <a:ext cx="2011631"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chemeClr val="tx1"/>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a:solidFill>
                  <a:schemeClr val="tx1"/>
                </a:solidFill>
                <a:latin typeface="Tahoma" pitchFamily="32" charset="0"/>
              </a:rPr>
              <a:t>г. Юрьев-Польский</a:t>
            </a:r>
          </a:p>
        </p:txBody>
      </p:sp>
      <p:sp>
        <p:nvSpPr>
          <p:cNvPr id="74771" name="Text Box 26"/>
          <p:cNvSpPr txBox="1">
            <a:spLocks noChangeArrowheads="1"/>
          </p:cNvSpPr>
          <p:nvPr/>
        </p:nvSpPr>
        <p:spPr bwMode="auto">
          <a:xfrm>
            <a:off x="6388096" y="2901187"/>
            <a:ext cx="1871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err="1">
                <a:solidFill>
                  <a:srgbClr val="000000"/>
                </a:solidFill>
                <a:latin typeface="Tahoma" pitchFamily="32" charset="0"/>
              </a:rPr>
              <a:t>Симское</a:t>
            </a:r>
            <a:endParaRPr lang="ru-RU" altLang="ru-RU" sz="1800" dirty="0">
              <a:solidFill>
                <a:srgbClr val="000000"/>
              </a:solidFill>
              <a:latin typeface="Tahoma" pitchFamily="32" charset="0"/>
            </a:endParaRPr>
          </a:p>
        </p:txBody>
      </p:sp>
      <p:pic>
        <p:nvPicPr>
          <p:cNvPr id="2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474788" y="360363"/>
            <a:ext cx="6264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Бюджетная система Российской Федерации</a:t>
            </a:r>
          </a:p>
        </p:txBody>
      </p:sp>
      <p:sp>
        <p:nvSpPr>
          <p:cNvPr id="11267" name="AutoShape 2"/>
          <p:cNvSpPr>
            <a:spLocks noChangeArrowheads="1"/>
          </p:cNvSpPr>
          <p:nvPr/>
        </p:nvSpPr>
        <p:spPr bwMode="auto">
          <a:xfrm>
            <a:off x="0" y="1773238"/>
            <a:ext cx="8424863" cy="4968875"/>
          </a:xfrm>
          <a:prstGeom prst="triangle">
            <a:avLst>
              <a:gd name="adj" fmla="val 50000"/>
            </a:avLst>
          </a:prstGeom>
          <a:solidFill>
            <a:srgbClr val="F0F67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dirty="0" smtClean="0">
              <a:solidFill>
                <a:srgbClr val="C6E7FC"/>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Местные бюджеты:</a:t>
            </a:r>
          </a:p>
          <a:p>
            <a:pPr algn="ctr" eaLnBrk="1" hangingPunct="1">
              <a:buClrTx/>
              <a:buFontTx/>
              <a:buNone/>
              <a:defRPr/>
            </a:pPr>
            <a:r>
              <a:rPr lang="ru-RU" altLang="ru-RU" sz="1400" dirty="0" smtClean="0">
                <a:solidFill>
                  <a:srgbClr val="000000"/>
                </a:solidFill>
              </a:rPr>
              <a:t> бюджеты муниципальных районов (в том числе бюджет </a:t>
            </a:r>
          </a:p>
          <a:p>
            <a:pPr algn="ctr" eaLnBrk="1" hangingPunct="1">
              <a:buClrTx/>
              <a:buFontTx/>
              <a:buNone/>
              <a:defRPr/>
            </a:pPr>
            <a:r>
              <a:rPr lang="ru-RU" altLang="ru-RU" sz="1400" dirty="0" smtClean="0">
                <a:solidFill>
                  <a:srgbClr val="000000"/>
                </a:solidFill>
              </a:rPr>
              <a:t>муниципального образования Юрьев-Польский район), </a:t>
            </a:r>
          </a:p>
          <a:p>
            <a:pPr algn="ctr" eaLnBrk="1" hangingPunct="1">
              <a:buClrTx/>
              <a:buFontTx/>
              <a:buNone/>
              <a:defRPr/>
            </a:pPr>
            <a:r>
              <a:rPr lang="ru-RU" altLang="ru-RU" sz="1400" dirty="0" smtClean="0">
                <a:solidFill>
                  <a:srgbClr val="000000"/>
                </a:solidFill>
              </a:rPr>
              <a:t>бюджеты городов, бюджеты городских и сельских поселений</a:t>
            </a:r>
          </a:p>
        </p:txBody>
      </p:sp>
      <p:sp>
        <p:nvSpPr>
          <p:cNvPr id="11268" name="AutoShape 3"/>
          <p:cNvSpPr>
            <a:spLocks noChangeArrowheads="1"/>
          </p:cNvSpPr>
          <p:nvPr/>
        </p:nvSpPr>
        <p:spPr bwMode="auto">
          <a:xfrm>
            <a:off x="1835150" y="1773238"/>
            <a:ext cx="4752975" cy="2808287"/>
          </a:xfrm>
          <a:prstGeom prst="triangle">
            <a:avLst>
              <a:gd name="adj" fmla="val 50000"/>
            </a:avLst>
          </a:prstGeom>
          <a:solidFill>
            <a:schemeClr val="accent2">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Бюджеты субъектов РФ и </a:t>
            </a:r>
          </a:p>
          <a:p>
            <a:pPr algn="ctr" eaLnBrk="1" hangingPunct="1">
              <a:buClrTx/>
              <a:buFontTx/>
              <a:buNone/>
              <a:defRPr/>
            </a:pPr>
            <a:r>
              <a:rPr lang="ru-RU" altLang="ru-RU" sz="1400" dirty="0" smtClean="0">
                <a:solidFill>
                  <a:srgbClr val="000000"/>
                </a:solidFill>
              </a:rPr>
              <a:t>бюджеты территориальных </a:t>
            </a:r>
          </a:p>
          <a:p>
            <a:pPr algn="ctr" eaLnBrk="1" hangingPunct="1">
              <a:buClrTx/>
              <a:buFontTx/>
              <a:buNone/>
              <a:defRPr/>
            </a:pPr>
            <a:r>
              <a:rPr lang="ru-RU" altLang="ru-RU" sz="1400" dirty="0" smtClean="0">
                <a:solidFill>
                  <a:srgbClr val="000000"/>
                </a:solidFill>
              </a:rPr>
              <a:t>государственных внебюджетных фондов </a:t>
            </a:r>
          </a:p>
        </p:txBody>
      </p:sp>
      <p:sp>
        <p:nvSpPr>
          <p:cNvPr id="11269" name="AutoShape 4"/>
          <p:cNvSpPr>
            <a:spLocks noChangeArrowheads="1"/>
          </p:cNvSpPr>
          <p:nvPr/>
        </p:nvSpPr>
        <p:spPr bwMode="auto">
          <a:xfrm>
            <a:off x="2700338" y="1773238"/>
            <a:ext cx="3024187" cy="1800225"/>
          </a:xfrm>
          <a:prstGeom prst="triangle">
            <a:avLst>
              <a:gd name="adj" fmla="val 50000"/>
            </a:avLst>
          </a:prstGeom>
          <a:solidFill>
            <a:schemeClr val="accent3">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200" b="1" dirty="0" smtClean="0">
                <a:solidFill>
                  <a:srgbClr val="000000"/>
                </a:solidFill>
              </a:rPr>
              <a:t>Федеральный </a:t>
            </a:r>
          </a:p>
          <a:p>
            <a:pPr algn="ctr" eaLnBrk="1" hangingPunct="1">
              <a:buClrTx/>
              <a:buFontTx/>
              <a:buNone/>
              <a:defRPr/>
            </a:pPr>
            <a:r>
              <a:rPr lang="ru-RU" altLang="ru-RU" sz="1200" b="1" dirty="0" smtClean="0">
                <a:solidFill>
                  <a:srgbClr val="000000"/>
                </a:solidFill>
              </a:rPr>
              <a:t>бюджет и бюджеты </a:t>
            </a:r>
          </a:p>
          <a:p>
            <a:pPr algn="ctr" eaLnBrk="1" hangingPunct="1">
              <a:buClrTx/>
              <a:buFontTx/>
              <a:buNone/>
              <a:defRPr/>
            </a:pPr>
            <a:r>
              <a:rPr lang="ru-RU" altLang="ru-RU" sz="1200" b="1" dirty="0" smtClean="0">
                <a:solidFill>
                  <a:srgbClr val="000000"/>
                </a:solidFill>
              </a:rPr>
              <a:t>государственных </a:t>
            </a:r>
          </a:p>
          <a:p>
            <a:pPr algn="ctr" eaLnBrk="1" hangingPunct="1">
              <a:buClrTx/>
              <a:buFontTx/>
              <a:buNone/>
              <a:defRPr/>
            </a:pPr>
            <a:r>
              <a:rPr lang="ru-RU" altLang="ru-RU" sz="1200" b="1" dirty="0" smtClean="0">
                <a:solidFill>
                  <a:srgbClr val="000000"/>
                </a:solidFill>
              </a:rPr>
              <a:t>внебюджетных фондов РФ</a:t>
            </a:r>
            <a:r>
              <a:rPr lang="ru-RU" altLang="ru-RU" sz="1200" dirty="0" smtClean="0">
                <a:solidFill>
                  <a:srgbClr val="000000"/>
                </a:solidFill>
              </a:rPr>
              <a:t> </a:t>
            </a:r>
          </a:p>
        </p:txBody>
      </p:sp>
      <p:sp>
        <p:nvSpPr>
          <p:cNvPr id="11270" name="Line 5"/>
          <p:cNvSpPr>
            <a:spLocks noChangeShapeType="1"/>
          </p:cNvSpPr>
          <p:nvPr/>
        </p:nvSpPr>
        <p:spPr bwMode="auto">
          <a:xfrm flipV="1">
            <a:off x="5292725" y="2413000"/>
            <a:ext cx="431800" cy="30480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1" name="Line 6"/>
          <p:cNvSpPr>
            <a:spLocks noChangeShapeType="1"/>
          </p:cNvSpPr>
          <p:nvPr/>
        </p:nvSpPr>
        <p:spPr bwMode="auto">
          <a:xfrm>
            <a:off x="5724525" y="2420938"/>
            <a:ext cx="792163"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2" name="Line 7"/>
          <p:cNvSpPr>
            <a:spLocks noChangeShapeType="1"/>
          </p:cNvSpPr>
          <p:nvPr/>
        </p:nvSpPr>
        <p:spPr bwMode="auto">
          <a:xfrm flipV="1">
            <a:off x="6227763" y="3636963"/>
            <a:ext cx="288925" cy="303212"/>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3" name="Line 8"/>
          <p:cNvSpPr>
            <a:spLocks noChangeShapeType="1"/>
          </p:cNvSpPr>
          <p:nvPr/>
        </p:nvSpPr>
        <p:spPr bwMode="auto">
          <a:xfrm>
            <a:off x="6516688" y="3644900"/>
            <a:ext cx="863600"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4" name="Line 9"/>
          <p:cNvSpPr>
            <a:spLocks noChangeShapeType="1"/>
          </p:cNvSpPr>
          <p:nvPr/>
        </p:nvSpPr>
        <p:spPr bwMode="auto">
          <a:xfrm flipV="1">
            <a:off x="7164388" y="4645025"/>
            <a:ext cx="288925" cy="37465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5" name="Line 10"/>
          <p:cNvSpPr>
            <a:spLocks noChangeShapeType="1"/>
          </p:cNvSpPr>
          <p:nvPr/>
        </p:nvSpPr>
        <p:spPr bwMode="auto">
          <a:xfrm>
            <a:off x="7451725" y="4652963"/>
            <a:ext cx="865188"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6" name="Rectangle 11"/>
          <p:cNvSpPr>
            <a:spLocks noChangeArrowheads="1"/>
          </p:cNvSpPr>
          <p:nvPr/>
        </p:nvSpPr>
        <p:spPr bwMode="auto">
          <a:xfrm>
            <a:off x="5367338" y="2043113"/>
            <a:ext cx="15414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Первый уровень</a:t>
            </a:r>
          </a:p>
        </p:txBody>
      </p:sp>
      <p:sp>
        <p:nvSpPr>
          <p:cNvPr id="11277" name="Rectangle 12"/>
          <p:cNvSpPr>
            <a:spLocks noChangeArrowheads="1"/>
          </p:cNvSpPr>
          <p:nvPr/>
        </p:nvSpPr>
        <p:spPr bwMode="auto">
          <a:xfrm>
            <a:off x="6159500" y="3267075"/>
            <a:ext cx="1481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Второй</a:t>
            </a:r>
            <a:r>
              <a:rPr lang="ru-RU" altLang="ru-RU" sz="1200">
                <a:solidFill>
                  <a:srgbClr val="000000"/>
                </a:solidFill>
                <a:latin typeface="Tahoma" pitchFamily="32" charset="0"/>
              </a:rPr>
              <a:t> </a:t>
            </a:r>
            <a:r>
              <a:rPr lang="ru-RU" altLang="ru-RU" sz="1400">
                <a:solidFill>
                  <a:srgbClr val="000000"/>
                </a:solidFill>
                <a:latin typeface="Tahoma" pitchFamily="32" charset="0"/>
              </a:rPr>
              <a:t>уровень</a:t>
            </a:r>
          </a:p>
        </p:txBody>
      </p:sp>
      <p:sp>
        <p:nvSpPr>
          <p:cNvPr id="11278" name="Rectangle 13"/>
          <p:cNvSpPr>
            <a:spLocks noChangeArrowheads="1"/>
          </p:cNvSpPr>
          <p:nvPr/>
        </p:nvSpPr>
        <p:spPr bwMode="auto">
          <a:xfrm>
            <a:off x="7096125" y="4275138"/>
            <a:ext cx="14874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Третий уровень</a:t>
            </a:r>
          </a:p>
        </p:txBody>
      </p:sp>
      <p:pic>
        <p:nvPicPr>
          <p:cNvPr id="1127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513" y="188913"/>
            <a:ext cx="5286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042988" y="1916113"/>
            <a:ext cx="76676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1800"/>
              </a:spcBef>
              <a:spcAft>
                <a:spcPct val="0"/>
              </a:spcAft>
              <a:buClrTx/>
              <a:buSzPct val="100000"/>
              <a:buFontTx/>
              <a:buNone/>
            </a:pPr>
            <a:r>
              <a:rPr lang="ru-RU" altLang="ru-RU" sz="3200" dirty="0">
                <a:solidFill>
                  <a:srgbClr val="073E87"/>
                </a:solidFill>
                <a:latin typeface="Candara" pitchFamily="32" charset="0"/>
              </a:rPr>
              <a:t>Дополнительная информация к проекту бюджета муниципального образования Юрьев-Польский район на </a:t>
            </a:r>
            <a:r>
              <a:rPr lang="ru-RU" altLang="ru-RU" sz="3200" dirty="0" smtClean="0">
                <a:solidFill>
                  <a:srgbClr val="073E87"/>
                </a:solidFill>
                <a:latin typeface="Times New Roman" pitchFamily="16" charset="0"/>
                <a:cs typeface="Times New Roman" pitchFamily="16" charset="0"/>
              </a:rPr>
              <a:t>2020 </a:t>
            </a:r>
            <a:r>
              <a:rPr lang="ru-RU" altLang="ru-RU" sz="3200" dirty="0">
                <a:solidFill>
                  <a:srgbClr val="073E87"/>
                </a:solidFill>
                <a:latin typeface="Times New Roman" pitchFamily="16" charset="0"/>
                <a:cs typeface="Times New Roman" pitchFamily="16" charset="0"/>
              </a:rPr>
              <a:t>год </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437063"/>
            <a:ext cx="2987675" cy="2160587"/>
          </a:xfrm>
          <a:prstGeom prst="rect">
            <a:avLst/>
          </a:prstGeom>
          <a:noFill/>
          <a:ln>
            <a:noFill/>
          </a:ln>
          <a:effectLst>
            <a:outerShdw dist="165240" dir="5400000" algn="ctr" rotWithShape="0">
              <a:srgbClr val="000000">
                <a:alpha val="8201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74753" name="Group 1"/>
          <p:cNvGraphicFramePr>
            <a:graphicFrameLocks noGrp="1"/>
          </p:cNvGraphicFramePr>
          <p:nvPr>
            <p:extLst>
              <p:ext uri="{D42A27DB-BD31-4B8C-83A1-F6EECF244321}">
                <p14:modId xmlns:p14="http://schemas.microsoft.com/office/powerpoint/2010/main" val="3900058894"/>
              </p:ext>
            </p:extLst>
          </p:nvPr>
        </p:nvGraphicFramePr>
        <p:xfrm>
          <a:off x="611188" y="476250"/>
          <a:ext cx="7924800" cy="5819779"/>
        </p:xfrm>
        <a:graphic>
          <a:graphicData uri="http://schemas.openxmlformats.org/drawingml/2006/table">
            <a:tbl>
              <a:tblPr/>
              <a:tblGrid>
                <a:gridCol w="431800"/>
                <a:gridCol w="5764212"/>
                <a:gridCol w="720725"/>
                <a:gridCol w="1008063"/>
              </a:tblGrid>
              <a:tr h="33655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N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п/п</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Наименование показателя</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Ед.изм.</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Показатель</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Индекс потребительских цен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103,8</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Среднемесячная  номинальная начисленная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заработная плата  работников организаций (без учета субъектов малого  предпринимательства)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30674,8</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3.</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Прожиточный минимум  за 3 квартал 2019 года</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  10485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4.</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Численность </a:t>
                      </a: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постоянного населения </a:t>
                      </a: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на 01.01.2019 года</a:t>
                      </a:r>
                      <a:endParaRPr kumimoji="0" lang="ru-RU" sz="14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21600" marR="21600" marT="7826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   34,4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5.</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25,575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6.</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879797,4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7.</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25,793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8.</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887297,4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9.</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в расчете на1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3,275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10.</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112675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14,713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506126,5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75777" name="Group 1"/>
          <p:cNvGraphicFramePr>
            <a:graphicFrameLocks noGrp="1"/>
          </p:cNvGraphicFramePr>
          <p:nvPr>
            <p:extLst>
              <p:ext uri="{D42A27DB-BD31-4B8C-83A1-F6EECF244321}">
                <p14:modId xmlns:p14="http://schemas.microsoft.com/office/powerpoint/2010/main" val="1546044462"/>
              </p:ext>
            </p:extLst>
          </p:nvPr>
        </p:nvGraphicFramePr>
        <p:xfrm>
          <a:off x="611188" y="620713"/>
          <a:ext cx="7851775" cy="5710240"/>
        </p:xfrm>
        <a:graphic>
          <a:graphicData uri="http://schemas.openxmlformats.org/drawingml/2006/table">
            <a:tbl>
              <a:tblPr/>
              <a:tblGrid>
                <a:gridCol w="314325"/>
                <a:gridCol w="5808662"/>
                <a:gridCol w="792163"/>
                <a:gridCol w="936625"/>
              </a:tblGrid>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13.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в</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2,749</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94579,8</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15.</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социальную политику в расчете на 1жителя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1,175</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16.</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социальную политику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40432,7</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17.</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в 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0,1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18.</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3430,4</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19.</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содержание   работников ОМС в расчете на 1 единицу  штатной численности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674</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21.</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общеобразовательных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29722</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22.</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дошкольных 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28266</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учреждений дополнительного образования</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30941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работников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культуры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29722</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76801" name="Group 1"/>
          <p:cNvGraphicFramePr>
            <a:graphicFrameLocks noGrp="1"/>
          </p:cNvGraphicFramePr>
          <p:nvPr>
            <p:extLst>
              <p:ext uri="{D42A27DB-BD31-4B8C-83A1-F6EECF244321}">
                <p14:modId xmlns:p14="http://schemas.microsoft.com/office/powerpoint/2010/main" val="3015801436"/>
              </p:ext>
            </p:extLst>
          </p:nvPr>
        </p:nvGraphicFramePr>
        <p:xfrm>
          <a:off x="611188" y="908050"/>
          <a:ext cx="7856537" cy="4295777"/>
        </p:xfrm>
        <a:graphic>
          <a:graphicData uri="http://schemas.openxmlformats.org/drawingml/2006/table">
            <a:tbl>
              <a:tblPr/>
              <a:tblGrid>
                <a:gridCol w="360412"/>
                <a:gridCol w="5768925"/>
                <a:gridCol w="858838"/>
                <a:gridCol w="868362"/>
              </a:tblGrid>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26.</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14</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27.</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дошкольных 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9</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28.</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обучающихся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3070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29.</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общее  образование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262434</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30.</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Расходы бюджета муниципального образования Юрьев-Польский район на общее образование  в расчете на 1 обучающегося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85,5</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31.</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83</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32.</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обучающихся выпускного класса общеобразовательных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не получивших аттестат о  среднем (полном)образовании</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33.</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77825" name="Group 1"/>
          <p:cNvGraphicFramePr>
            <a:graphicFrameLocks noGrp="1"/>
          </p:cNvGraphicFramePr>
          <p:nvPr>
            <p:extLst>
              <p:ext uri="{D42A27DB-BD31-4B8C-83A1-F6EECF244321}">
                <p14:modId xmlns:p14="http://schemas.microsoft.com/office/powerpoint/2010/main" val="2019376939"/>
              </p:ext>
            </p:extLst>
          </p:nvPr>
        </p:nvGraphicFramePr>
        <p:xfrm>
          <a:off x="971600" y="764704"/>
          <a:ext cx="7104062" cy="4278312"/>
        </p:xfrm>
        <a:graphic>
          <a:graphicData uri="http://schemas.openxmlformats.org/drawingml/2006/table">
            <a:tbl>
              <a:tblPr/>
              <a:tblGrid>
                <a:gridCol w="432048"/>
                <a:gridCol w="5370933"/>
                <a:gridCol w="677738"/>
                <a:gridCol w="623343"/>
              </a:tblGrid>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34.</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100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35.</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в муниципальном образовании</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   2076</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36.</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стоящих на учете для  определения в муниципальные дошкольные образовательные учреждения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37.</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Доля детей в возрасте  1 - 6 лет, стоящих на учете для  определения в муниципальные  дошкольные образовательные  учреждения, в общей    численности детей в возрасте 1 - 6 лет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0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38.</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детей, оставшихся без попечения родителей, и лиц из их числа, обеспеченных жилыми помещениями за отчетный год, в общей численности детей, оставшихся без попечения родителей и лиц из их числа, состоящих на учете на начало отчетного года на получение жилого помещения (включая лиц в возрасте от 23 лет и старше)</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7</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57200" y="260350"/>
            <a:ext cx="82248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r>
              <a:rPr lang="ru-RU" altLang="ru-RU" sz="2000" dirty="0" smtClean="0">
                <a:solidFill>
                  <a:srgbClr val="7030A0"/>
                </a:solidFill>
                <a:latin typeface="Times New Roman" pitchFamily="16" charset="0"/>
                <a:cs typeface="Times New Roman" pitchFamily="16" charset="0"/>
              </a:rPr>
              <a:t>11 </a:t>
            </a:r>
            <a:r>
              <a:rPr lang="ru-RU" altLang="ru-RU" sz="2000" dirty="0">
                <a:solidFill>
                  <a:srgbClr val="7030A0"/>
                </a:solidFill>
                <a:latin typeface="Times New Roman" pitchFamily="16" charset="0"/>
                <a:cs typeface="Times New Roman" pitchFamily="16" charset="0"/>
              </a:rPr>
              <a:t>декабря </a:t>
            </a:r>
            <a:r>
              <a:rPr lang="ru-RU" altLang="ru-RU" sz="2000" dirty="0" smtClean="0">
                <a:solidFill>
                  <a:srgbClr val="7030A0"/>
                </a:solidFill>
                <a:latin typeface="Times New Roman" pitchFamily="16" charset="0"/>
                <a:cs typeface="Times New Roman" pitchFamily="16" charset="0"/>
              </a:rPr>
              <a:t>2019 года </a:t>
            </a:r>
            <a:r>
              <a:rPr lang="ru-RU" altLang="ru-RU" sz="2000" dirty="0">
                <a:solidFill>
                  <a:srgbClr val="7030A0"/>
                </a:solidFill>
                <a:latin typeface="Times New Roman" pitchFamily="16" charset="0"/>
                <a:cs typeface="Times New Roman" pitchFamily="16" charset="0"/>
              </a:rPr>
              <a:t>Совет народных депутатов муниципального</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образования Юрьев-Польский район проведет  публичные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слушания  по  проекту  бюджета муниципального образования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Юрьев-Польский район  на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год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sp>
        <p:nvSpPr>
          <p:cNvPr id="80899" name="Text Box 2"/>
          <p:cNvSpPr txBox="1">
            <a:spLocks noChangeArrowheads="1"/>
          </p:cNvSpPr>
          <p:nvPr/>
        </p:nvSpPr>
        <p:spPr bwMode="auto">
          <a:xfrm>
            <a:off x="179388" y="1663700"/>
            <a:ext cx="878522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Место проведения: </a:t>
            </a:r>
          </a:p>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г</a:t>
            </a:r>
            <a:r>
              <a:rPr lang="ru-RU" altLang="ru-RU" sz="2000" dirty="0" smtClean="0">
                <a:solidFill>
                  <a:srgbClr val="073E87"/>
                </a:solidFill>
                <a:latin typeface="Times New Roman" pitchFamily="16" charset="0"/>
                <a:cs typeface="Times New Roman" pitchFamily="16" charset="0"/>
              </a:rPr>
              <a:t>. Юрьев-Польский</a:t>
            </a:r>
            <a:r>
              <a:rPr lang="ru-RU" altLang="ru-RU" sz="2000" dirty="0">
                <a:solidFill>
                  <a:srgbClr val="073E87"/>
                </a:solidFill>
                <a:latin typeface="Times New Roman" pitchFamily="16" charset="0"/>
                <a:cs typeface="Times New Roman" pitchFamily="16" charset="0"/>
              </a:rPr>
              <a:t>, ул. </a:t>
            </a:r>
            <a:r>
              <a:rPr lang="ru-RU" altLang="ru-RU" sz="2000" dirty="0" err="1">
                <a:solidFill>
                  <a:srgbClr val="073E87"/>
                </a:solidFill>
                <a:latin typeface="Times New Roman" pitchFamily="16" charset="0"/>
                <a:cs typeface="Times New Roman" pitchFamily="16" charset="0"/>
              </a:rPr>
              <a:t>Шибанкова</a:t>
            </a:r>
            <a:r>
              <a:rPr lang="ru-RU" altLang="ru-RU" sz="2000" dirty="0">
                <a:solidFill>
                  <a:srgbClr val="073E87"/>
                </a:solidFill>
                <a:latin typeface="Times New Roman" pitchFamily="16" charset="0"/>
                <a:cs typeface="Times New Roman" pitchFamily="16" charset="0"/>
              </a:rPr>
              <a:t>, дом 33</a:t>
            </a:r>
          </a:p>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Начало  в </a:t>
            </a:r>
            <a:r>
              <a:rPr lang="ru-RU" altLang="ru-RU" sz="2000" dirty="0" smtClean="0">
                <a:solidFill>
                  <a:srgbClr val="073E87"/>
                </a:solidFill>
                <a:latin typeface="Times New Roman" pitchFamily="16" charset="0"/>
                <a:cs typeface="Times New Roman" pitchFamily="16" charset="0"/>
              </a:rPr>
              <a:t>13.30</a:t>
            </a:r>
            <a:endParaRPr lang="ru-RU" altLang="ru-RU" sz="2000" dirty="0">
              <a:solidFill>
                <a:srgbClr val="073E87"/>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Проект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2020  </a:t>
            </a:r>
            <a:r>
              <a:rPr lang="ru-RU" altLang="ru-RU" sz="1800" dirty="0">
                <a:solidFill>
                  <a:srgbClr val="073E87"/>
                </a:solidFill>
                <a:latin typeface="Times New Roman" pitchFamily="16" charset="0"/>
                <a:cs typeface="Times New Roman" pitchFamily="16" charset="0"/>
              </a:rPr>
              <a:t>год  внесен  в Совет народных депутатов муниципального образования Юрьев-Польский район </a:t>
            </a:r>
            <a:r>
              <a:rPr lang="ru-RU" altLang="ru-RU" sz="1800" dirty="0" smtClean="0">
                <a:solidFill>
                  <a:srgbClr val="073E87"/>
                </a:solidFill>
                <a:latin typeface="Times New Roman" pitchFamily="16" charset="0"/>
                <a:cs typeface="Times New Roman" pitchFamily="16" charset="0"/>
              </a:rPr>
              <a:t>14  </a:t>
            </a:r>
            <a:r>
              <a:rPr lang="ru-RU" altLang="ru-RU" sz="1800" dirty="0">
                <a:solidFill>
                  <a:srgbClr val="073E87"/>
                </a:solidFill>
                <a:latin typeface="Times New Roman" pitchFamily="16" charset="0"/>
                <a:cs typeface="Times New Roman" pitchFamily="16" charset="0"/>
              </a:rPr>
              <a:t>ноября </a:t>
            </a:r>
            <a:r>
              <a:rPr lang="ru-RU" altLang="ru-RU" sz="1800" dirty="0" smtClean="0">
                <a:solidFill>
                  <a:srgbClr val="073E87"/>
                </a:solidFill>
                <a:latin typeface="Times New Roman" pitchFamily="16" charset="0"/>
                <a:cs typeface="Times New Roman" pitchFamily="16" charset="0"/>
              </a:rPr>
              <a:t>2019 </a:t>
            </a:r>
            <a:r>
              <a:rPr lang="ru-RU" altLang="ru-RU" sz="1800" dirty="0">
                <a:solidFill>
                  <a:srgbClr val="073E87"/>
                </a:solidFill>
                <a:latin typeface="Times New Roman" pitchFamily="16" charset="0"/>
                <a:cs typeface="Times New Roman" pitchFamily="16" charset="0"/>
              </a:rPr>
              <a:t>года.</a:t>
            </a: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Проект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2020 </a:t>
            </a:r>
            <a:r>
              <a:rPr lang="ru-RU" altLang="ru-RU" sz="1800" dirty="0">
                <a:solidFill>
                  <a:srgbClr val="073E87"/>
                </a:solidFill>
                <a:latin typeface="Times New Roman" pitchFamily="16" charset="0"/>
                <a:cs typeface="Times New Roman" pitchFamily="16" charset="0"/>
              </a:rPr>
              <a:t>год  опубликован в официальном выпуске газеты «Вестник </a:t>
            </a:r>
            <a:r>
              <a:rPr lang="ru-RU" altLang="ru-RU" sz="1800" dirty="0" err="1">
                <a:solidFill>
                  <a:srgbClr val="073E87"/>
                </a:solidFill>
                <a:latin typeface="Times New Roman" pitchFamily="16" charset="0"/>
                <a:cs typeface="Times New Roman" pitchFamily="16" charset="0"/>
              </a:rPr>
              <a:t>Ополья</a:t>
            </a:r>
            <a:r>
              <a:rPr lang="ru-RU" altLang="ru-RU" sz="1800" dirty="0">
                <a:solidFill>
                  <a:srgbClr val="073E87"/>
                </a:solidFill>
                <a:latin typeface="Times New Roman" pitchFamily="16" charset="0"/>
                <a:cs typeface="Times New Roman" pitchFamily="16" charset="0"/>
              </a:rPr>
              <a:t>» </a:t>
            </a: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от </a:t>
            </a:r>
            <a:r>
              <a:rPr lang="ru-RU" altLang="ru-RU" sz="1800" dirty="0" smtClean="0">
                <a:solidFill>
                  <a:srgbClr val="073E87"/>
                </a:solidFill>
                <a:latin typeface="Times New Roman" pitchFamily="16" charset="0"/>
                <a:cs typeface="Times New Roman" pitchFamily="16" charset="0"/>
              </a:rPr>
              <a:t>19 </a:t>
            </a:r>
            <a:r>
              <a:rPr lang="ru-RU" altLang="ru-RU" sz="1800" dirty="0">
                <a:solidFill>
                  <a:srgbClr val="073E87"/>
                </a:solidFill>
                <a:latin typeface="Times New Roman" pitchFamily="16" charset="0"/>
                <a:cs typeface="Times New Roman" pitchFamily="16" charset="0"/>
              </a:rPr>
              <a:t>ноября </a:t>
            </a:r>
            <a:r>
              <a:rPr lang="ru-RU" altLang="ru-RU" sz="1800" dirty="0" smtClean="0">
                <a:solidFill>
                  <a:srgbClr val="073E87"/>
                </a:solidFill>
                <a:latin typeface="Times New Roman" pitchFamily="16" charset="0"/>
                <a:cs typeface="Times New Roman" pitchFamily="16" charset="0"/>
              </a:rPr>
              <a:t>2019 года </a:t>
            </a:r>
            <a:r>
              <a:rPr lang="ru-RU" altLang="ru-RU" sz="1800" dirty="0">
                <a:solidFill>
                  <a:srgbClr val="073E87"/>
                </a:solidFill>
                <a:latin typeface="Times New Roman" pitchFamily="16" charset="0"/>
                <a:cs typeface="Times New Roman" pitchFamily="16" charset="0"/>
              </a:rPr>
              <a:t>№ </a:t>
            </a:r>
            <a:r>
              <a:rPr lang="ru-RU" altLang="ru-RU" sz="1800" dirty="0" smtClean="0">
                <a:solidFill>
                  <a:srgbClr val="073E87"/>
                </a:solidFill>
                <a:latin typeface="Times New Roman" pitchFamily="16" charset="0"/>
                <a:cs typeface="Times New Roman" pitchFamily="16" charset="0"/>
              </a:rPr>
              <a:t>104 </a:t>
            </a:r>
            <a:r>
              <a:rPr lang="ru-RU" altLang="ru-RU" sz="1800" dirty="0">
                <a:solidFill>
                  <a:srgbClr val="073E87"/>
                </a:solidFill>
                <a:latin typeface="Times New Roman" pitchFamily="16" charset="0"/>
                <a:cs typeface="Times New Roman" pitchFamily="16" charset="0"/>
              </a:rPr>
              <a:t>(</a:t>
            </a:r>
            <a:r>
              <a:rPr lang="ru-RU" altLang="ru-RU" sz="1800" dirty="0" smtClean="0">
                <a:solidFill>
                  <a:srgbClr val="073E87"/>
                </a:solidFill>
                <a:latin typeface="Times New Roman" pitchFamily="16" charset="0"/>
                <a:cs typeface="Times New Roman" pitchFamily="16" charset="0"/>
              </a:rPr>
              <a:t>10825).     </a:t>
            </a:r>
            <a:endParaRPr lang="ru-RU" altLang="ru-RU" sz="1800" dirty="0">
              <a:solidFill>
                <a:srgbClr val="073E87"/>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Также с проектом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2020  </a:t>
            </a:r>
            <a:r>
              <a:rPr lang="ru-RU" altLang="ru-RU" sz="1800" dirty="0">
                <a:solidFill>
                  <a:srgbClr val="073E87"/>
                </a:solidFill>
                <a:latin typeface="Times New Roman" pitchFamily="16" charset="0"/>
                <a:cs typeface="Times New Roman" pitchFamily="16" charset="0"/>
              </a:rPr>
              <a:t>год  можно  ознакомиться  на  сайте  муниципального образования Юрьев-Польский район.  </a:t>
            </a:r>
          </a:p>
          <a:p>
            <a:pPr eaLnBrk="1" hangingPunct="1">
              <a:spcBef>
                <a:spcPts val="600"/>
              </a:spcBef>
              <a:spcAft>
                <a:spcPct val="0"/>
              </a:spcAft>
              <a:buClrTx/>
              <a:buSzPct val="100000"/>
              <a:buFontTx/>
              <a:buNone/>
            </a:pPr>
            <a:endParaRPr lang="ru-RU" altLang="ru-RU" sz="1800" dirty="0">
              <a:solidFill>
                <a:srgbClr val="073E87"/>
              </a:solidFill>
              <a:latin typeface="Times New Roman" pitchFamily="16" charset="0"/>
              <a:cs typeface="Times New Roman" pitchFamily="16" charset="0"/>
            </a:endParaRPr>
          </a:p>
        </p:txBody>
      </p:sp>
      <p:pic>
        <p:nvPicPr>
          <p:cNvPr id="809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54049"/>
            <a:ext cx="2126302" cy="13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68313" y="115888"/>
            <a:ext cx="821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500">
                <a:solidFill>
                  <a:srgbClr val="000000"/>
                </a:solidFill>
                <a:latin typeface="Candara" pitchFamily="32" charset="0"/>
              </a:rPr>
              <a:t>Список источников и литературы</a:t>
            </a:r>
          </a:p>
        </p:txBody>
      </p:sp>
      <p:sp>
        <p:nvSpPr>
          <p:cNvPr id="81923" name="Rectangle 2"/>
          <p:cNvSpPr>
            <a:spLocks noChangeArrowheads="1"/>
          </p:cNvSpPr>
          <p:nvPr/>
        </p:nvSpPr>
        <p:spPr bwMode="auto">
          <a:xfrm>
            <a:off x="0" y="476250"/>
            <a:ext cx="8964613"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1.Конституция Российской Федерации (принята всенародным голосованием 12.12.1993). Собрание законодательства РФ. 2009. № 4. - ст. 445.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2.Бюджетный кодекс Российской Федерации от 31.07.1998 № 145-ФЗ. Собрание законодательства РФ. 1998. № 31. - ст. 3823.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3.Налоговый кодекс Российской Федерации (часть первая) от 31.07.1998 № 146-ФЗ. Собрание законодательства РФ. 1998. № 31. - ст. 3824.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4.Налоговый кодекс Российской Федерации (часть вторая) от 05.08.2000 № 117-ФЗ. Собрание законодательства РФ. 2000. № 32. - ст. 3340.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5.Федеральный Закон от 06.10.2003 № 131-ФЗ «Об общих принципах организации местного самоуправления в Российской Федерации». Собрание законодательства РФ. 2003. № 40. - ст. 3822.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6.Приказ Министерства финансов Российской Федерации от 22 сентября 2015 г. № 145н «Об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7.Закон Владимирской области от 10.10.2005 № 139-ОЗ «О межбюджетных отношениях во Владимирской области». Владимирские ведомости. 2005. № 316-319, 327-334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8.Решение Совета народных депутатов Юрьев-Польский район от 31.08.2005 №85 «Об утверждении Положения о бюджетном процессе в муниципальном образовании Юрьев-Польский  район»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9.Постановление администрации Юрьев-Польский район Владимирской области от 19.12.2016 № 1454 «Об утверждении Положения о составлении и публикации документа (информационного ресурса) «Бюджет для граждан».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10. Постановление администрации муниципального образования Юрьев-Польский район от 23.01.2015 №31 «О порядке составления проекта бюджета муниципального образования Юрьев-Польский район на очередной финансовый год»</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11.Постановление администрации муниципального образования Юрьев-Польский район от 24.02.2011 № 181 «Об утверждении методики расчета прогноза доходов бюджета муниципального образования Юрьев-Польский район».</a:t>
            </a:r>
          </a:p>
          <a:p>
            <a:pPr algn="just" eaLnBrk="1" hangingPunct="1">
              <a:spcBef>
                <a:spcPct val="0"/>
              </a:spcBef>
              <a:spcAft>
                <a:spcPct val="0"/>
              </a:spcAft>
              <a:buClrTx/>
              <a:buSzPct val="100000"/>
              <a:buFontTx/>
              <a:buNone/>
            </a:pPr>
            <a:r>
              <a:rPr lang="ru-RU" altLang="ru-RU" sz="1400" dirty="0">
                <a:solidFill>
                  <a:srgbClr val="0A1703"/>
                </a:solidFill>
                <a:latin typeface="Times New Roman" pitchFamily="16" charset="0"/>
                <a:cs typeface="Times New Roman" pitchFamily="16" charset="0"/>
              </a:rPr>
              <a:t>12.Посланиие Президента Российской Федерации Федеральному Собранию от </a:t>
            </a:r>
            <a:r>
              <a:rPr lang="ru-RU" altLang="ru-RU" sz="1400" dirty="0" smtClean="0">
                <a:solidFill>
                  <a:srgbClr val="0A1703"/>
                </a:solidFill>
                <a:latin typeface="Times New Roman" pitchFamily="16" charset="0"/>
                <a:cs typeface="Times New Roman" pitchFamily="16" charset="0"/>
              </a:rPr>
              <a:t>20 февраля 2019 года.</a:t>
            </a:r>
            <a:endParaRPr lang="ru-RU" altLang="ru-RU" sz="1400" dirty="0">
              <a:solidFill>
                <a:srgbClr val="0A1703"/>
              </a:solidFill>
              <a:latin typeface="Times New Roman" pitchFamily="16" charset="0"/>
              <a:cs typeface="Times New Roman" pitchFamily="16" charset="0"/>
            </a:endParaRPr>
          </a:p>
          <a:p>
            <a:pPr algn="just" eaLnBrk="1" hangingPunct="1">
              <a:spcBef>
                <a:spcPct val="0"/>
              </a:spcBef>
              <a:spcAft>
                <a:spcPct val="0"/>
              </a:spcAft>
              <a:buClrTx/>
              <a:buSzPct val="100000"/>
              <a:buFontTx/>
              <a:buNone/>
            </a:pPr>
            <a:r>
              <a:rPr lang="ru-RU" altLang="ru-RU" sz="1400" dirty="0">
                <a:solidFill>
                  <a:srgbClr val="0A1703"/>
                </a:solidFill>
                <a:latin typeface="Times New Roman" pitchFamily="16" charset="0"/>
                <a:cs typeface="Times New Roman" pitchFamily="16" charset="0"/>
              </a:rPr>
              <a:t>13.Постановление администрации муниципального образования Юрьев-Польский район от </a:t>
            </a:r>
            <a:r>
              <a:rPr lang="ru-RU" altLang="ru-RU" sz="1400" dirty="0" smtClean="0">
                <a:solidFill>
                  <a:srgbClr val="0A1703"/>
                </a:solidFill>
                <a:latin typeface="Times New Roman" pitchFamily="16" charset="0"/>
                <a:cs typeface="Times New Roman" pitchFamily="16" charset="0"/>
              </a:rPr>
              <a:t>12.11.2019 №1537      «О </a:t>
            </a:r>
            <a:r>
              <a:rPr lang="ru-RU" altLang="ru-RU" sz="1400" dirty="0">
                <a:solidFill>
                  <a:srgbClr val="0A1703"/>
                </a:solidFill>
                <a:latin typeface="Times New Roman" pitchFamily="16" charset="0"/>
                <a:cs typeface="Times New Roman" pitchFamily="16" charset="0"/>
              </a:rPr>
              <a:t>среднесрочном финансовом плане муниципального образования Юрьев-Польский район на </a:t>
            </a:r>
            <a:r>
              <a:rPr lang="ru-RU" altLang="ru-RU" sz="1400" dirty="0" smtClean="0">
                <a:solidFill>
                  <a:srgbClr val="0A1703"/>
                </a:solidFill>
                <a:latin typeface="Times New Roman" pitchFamily="16" charset="0"/>
                <a:cs typeface="Times New Roman" pitchFamily="16" charset="0"/>
              </a:rPr>
              <a:t>2020-2022 </a:t>
            </a:r>
            <a:r>
              <a:rPr lang="ru-RU" altLang="ru-RU" sz="1400" dirty="0">
                <a:solidFill>
                  <a:srgbClr val="0A1703"/>
                </a:solidFill>
                <a:latin typeface="Times New Roman" pitchFamily="16" charset="0"/>
                <a:cs typeface="Times New Roman" pitchFamily="16" charset="0"/>
              </a:rPr>
              <a:t>годы».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0" y="-171400"/>
            <a:ext cx="9144000" cy="74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14</a:t>
            </a:r>
            <a:r>
              <a:rPr lang="ru-RU" altLang="ru-RU" sz="1400" dirty="0">
                <a:solidFill>
                  <a:srgbClr val="000000"/>
                </a:solidFill>
                <a:latin typeface="Times New Roman" pitchFamily="16" charset="0"/>
                <a:cs typeface="Times New Roman" pitchFamily="16" charset="0"/>
              </a:rPr>
              <a:t>. Решение Совета народных депутатов муниципального образования Юрьев-Польский район от 29.02.2012 №6 «Об утверждении положения о публичных слушаниях в муниципальном образовании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15. 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17.07.2019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989 </a:t>
            </a:r>
            <a:r>
              <a:rPr lang="ru-RU" altLang="ru-RU" sz="1400" dirty="0" smtClean="0">
                <a:solidFill>
                  <a:srgbClr val="0A1703"/>
                </a:solidFill>
                <a:latin typeface="Times New Roman" pitchFamily="16" charset="0"/>
                <a:cs typeface="Times New Roman" pitchFamily="16" charset="0"/>
              </a:rPr>
              <a:t>«Об основных </a:t>
            </a:r>
            <a:r>
              <a:rPr lang="ru-RU" altLang="ru-RU" sz="1400" dirty="0">
                <a:solidFill>
                  <a:srgbClr val="0A1703"/>
                </a:solidFill>
                <a:latin typeface="Times New Roman" pitchFamily="16" charset="0"/>
                <a:cs typeface="Times New Roman" pitchFamily="16" charset="0"/>
              </a:rPr>
              <a:t>направлениях </a:t>
            </a:r>
            <a:r>
              <a:rPr lang="ru-RU" altLang="ru-RU" sz="1400" dirty="0" smtClean="0">
                <a:solidFill>
                  <a:srgbClr val="0A1703"/>
                </a:solidFill>
                <a:latin typeface="Times New Roman" pitchFamily="16" charset="0"/>
                <a:cs typeface="Times New Roman" pitchFamily="16" charset="0"/>
              </a:rPr>
              <a:t>бюджетной и налоговой политики </a:t>
            </a:r>
            <a:r>
              <a:rPr lang="ru-RU" altLang="ru-RU" sz="1400" dirty="0">
                <a:solidFill>
                  <a:srgbClr val="0A1703"/>
                </a:solidFill>
                <a:latin typeface="Times New Roman" pitchFamily="16" charset="0"/>
                <a:cs typeface="Times New Roman" pitchFamily="16" charset="0"/>
              </a:rPr>
              <a:t>муниципального образования Юрьев-Польский район </a:t>
            </a:r>
            <a:r>
              <a:rPr lang="ru-RU" altLang="ru-RU" sz="1400" dirty="0" smtClean="0">
                <a:solidFill>
                  <a:srgbClr val="0A1703"/>
                </a:solidFill>
                <a:latin typeface="Times New Roman" pitchFamily="16" charset="0"/>
                <a:cs typeface="Times New Roman" pitchFamily="16" charset="0"/>
              </a:rPr>
              <a:t>на 2020 </a:t>
            </a:r>
            <a:r>
              <a:rPr lang="ru-RU" altLang="ru-RU" sz="1400" dirty="0">
                <a:solidFill>
                  <a:srgbClr val="0A1703"/>
                </a:solidFill>
                <a:latin typeface="Times New Roman" pitchFamily="16" charset="0"/>
                <a:cs typeface="Times New Roman" pitchFamily="16" charset="0"/>
              </a:rPr>
              <a:t>год».</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16.Постановление администрации муниципального образования Юрьев-Польский район  от 21.10.2016 № 1243 «Об утверждении муниципальной программы «Комплексные меры противодействия злоупотреблению наркотиками и их незаконному обороту на территории муниципального образования Юрьев-Польский на 2017-2020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17.Постановление администрации муниципального образования Юрьев-Польский район  от 17.10.2016 № 1206 «Об утверждении муниципальной программы «Развитие сети автомобильных дорог общего пользования местного значения муниципального образования Юрьев-Польский район на 2017-2021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18.Постановление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17.08.2017 № 1036 Об утверждении муниципальной программы «Развитие физической культуры и спорта на территории муниципального образования Юрьев-Польский район на 2018-2020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19.Постановление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30.08.2019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1174 </a:t>
            </a:r>
            <a:r>
              <a:rPr lang="ru-RU" altLang="ru-RU" sz="1400" dirty="0">
                <a:solidFill>
                  <a:srgbClr val="000000"/>
                </a:solidFill>
                <a:latin typeface="Times New Roman" pitchFamily="16" charset="0"/>
                <a:cs typeface="Times New Roman" pitchFamily="16" charset="0"/>
              </a:rPr>
              <a:t>Об утверждении муниципальной программы «Развитие информатизации администрации МО Юрьев-Польский район на </a:t>
            </a:r>
            <a:r>
              <a:rPr lang="ru-RU" altLang="ru-RU" sz="1400" dirty="0" smtClean="0">
                <a:solidFill>
                  <a:srgbClr val="000000"/>
                </a:solidFill>
                <a:latin typeface="Times New Roman" pitchFamily="16" charset="0"/>
                <a:cs typeface="Times New Roman" pitchFamily="16" charset="0"/>
              </a:rPr>
              <a:t>2020-2022 </a:t>
            </a:r>
            <a:r>
              <a:rPr lang="ru-RU" altLang="ru-RU" sz="1400" dirty="0">
                <a:solidFill>
                  <a:srgbClr val="000000"/>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20.Постановление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21.10.2016 № 1244 Об Утверждении муниципальной программы «Обеспечение общественного порядка и профилактики правонарушений на территории муниципального образования Юрьев-Польский район на 2017-2020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21.Постановление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30.08.2019 № 1168 Об утверждении муниципальной программы  «Содействие развитию малого и среднего предпринимательства в муниципальном образовании Юрьев-Польский район на 2020-2022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22.Постановление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06.10.2016  № 1185 Об утверждении муниципальной программы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2017-2020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23.Постановление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28.10.2013 № 1435 Об утверждении муниципальной программы «Развитие агропромышленного комплекса муниципального образования Юрьев-Польский район на 2014-2020 годы».</a:t>
            </a:r>
          </a:p>
          <a:p>
            <a:pPr eaLnBrk="1" hangingPunct="1">
              <a:lnSpc>
                <a:spcPct val="80000"/>
              </a:lnSpc>
              <a:spcBef>
                <a:spcPts val="250"/>
              </a:spcBef>
              <a:spcAft>
                <a:spcPct val="0"/>
              </a:spcAft>
              <a:buClrTx/>
              <a:buSzPct val="100000"/>
              <a:buFontTx/>
              <a:buNone/>
            </a:pPr>
            <a:endParaRPr lang="ru-RU" altLang="ru-RU" sz="1400" dirty="0">
              <a:solidFill>
                <a:srgbClr val="000000"/>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404813"/>
            <a:ext cx="8856663"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24.Постановление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07.08.2014  № 945 Об утверждении муниципальной программы «Развитие образования на территории муниципального образования Юрьев-Польский район на 2015-2020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25.Постановление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30.10.2013  № 1456 Об утверждении муниципальной программы «Развитие культуры и туризма муниципального образования Юрьев-Польский район на 2014-2020 годы».</a:t>
            </a:r>
          </a:p>
          <a:p>
            <a:pPr eaLnBrk="1" hangingPunct="1">
              <a:lnSpc>
                <a:spcPct val="80000"/>
              </a:lnSpc>
              <a:spcBef>
                <a:spcPts val="350"/>
              </a:spcBef>
              <a:spcAft>
                <a:spcPct val="0"/>
              </a:spcAft>
              <a:buClrTx/>
              <a:buSzPct val="100000"/>
              <a:buNone/>
            </a:pPr>
            <a:r>
              <a:rPr lang="ru-RU" altLang="ru-RU" sz="1400" dirty="0" smtClean="0">
                <a:solidFill>
                  <a:srgbClr val="000000"/>
                </a:solidFill>
                <a:latin typeface="Times New Roman" pitchFamily="16" charset="0"/>
                <a:cs typeface="Times New Roman" pitchFamily="16" charset="0"/>
              </a:rPr>
              <a:t>26.Постановление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26.08.2019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1149 Управление муниципальными финансами и муниципальным долгом муниципального образования Юрьев-Польский </a:t>
            </a:r>
            <a:r>
              <a:rPr lang="ru-RU" altLang="ru-RU" sz="1400" dirty="0">
                <a:solidFill>
                  <a:srgbClr val="000000"/>
                </a:solidFill>
                <a:latin typeface="Times New Roman" pitchFamily="16" charset="0"/>
                <a:cs typeface="Times New Roman" pitchFamily="16" charset="0"/>
              </a:rPr>
              <a:t>район на </a:t>
            </a:r>
            <a:r>
              <a:rPr lang="ru-RU" altLang="ru-RU" sz="1400" dirty="0" smtClean="0">
                <a:solidFill>
                  <a:srgbClr val="000000"/>
                </a:solidFill>
                <a:latin typeface="Times New Roman" pitchFamily="16" charset="0"/>
                <a:cs typeface="Times New Roman" pitchFamily="16" charset="0"/>
              </a:rPr>
              <a:t>2020-2022 </a:t>
            </a:r>
            <a:r>
              <a:rPr lang="ru-RU" altLang="ru-RU" sz="1400" dirty="0">
                <a:solidFill>
                  <a:srgbClr val="000000"/>
                </a:solidFill>
                <a:latin typeface="Times New Roman" pitchFamily="16" charset="0"/>
                <a:cs typeface="Times New Roman" pitchFamily="16" charset="0"/>
              </a:rPr>
              <a:t>годы».</a:t>
            </a:r>
          </a:p>
          <a:p>
            <a:pPr eaLnBrk="1" hangingPunct="1">
              <a:lnSpc>
                <a:spcPct val="80000"/>
              </a:lnSpc>
              <a:spcBef>
                <a:spcPts val="350"/>
              </a:spcBef>
              <a:spcAft>
                <a:spcPct val="0"/>
              </a:spcAft>
              <a:buClrTx/>
              <a:buSzPct val="100000"/>
              <a:buFontTx/>
              <a:buNone/>
            </a:pPr>
            <a:endParaRPr lang="ru-RU" altLang="ru-RU" sz="1400" dirty="0">
              <a:solidFill>
                <a:srgbClr val="073E87"/>
              </a:solidFill>
              <a:latin typeface="Candara" pitchFamily="32" charset="0"/>
            </a:endParaRPr>
          </a:p>
          <a:p>
            <a:pPr eaLnBrk="1" hangingPunct="1">
              <a:lnSpc>
                <a:spcPct val="80000"/>
              </a:lnSpc>
              <a:spcBef>
                <a:spcPts val="350"/>
              </a:spcBef>
              <a:spcAft>
                <a:spcPct val="0"/>
              </a:spcAft>
              <a:buClrTx/>
              <a:buSzPct val="100000"/>
              <a:buFontTx/>
              <a:buNone/>
            </a:pPr>
            <a:endParaRPr lang="ru-RU" altLang="ru-RU" sz="1400" dirty="0">
              <a:solidFill>
                <a:srgbClr val="073E87"/>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79388" y="1125538"/>
            <a:ext cx="87852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Финансовое управление администрации муниципального образования</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Юрьев- Польский район</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601800, Владимирская область, г. Юрьев-Польский, ул. </a:t>
            </a:r>
            <a:r>
              <a:rPr lang="ru-RU" altLang="ru-RU" sz="1800" dirty="0" err="1">
                <a:solidFill>
                  <a:srgbClr val="073E87"/>
                </a:solidFill>
                <a:latin typeface="Times New Roman" pitchFamily="16" charset="0"/>
                <a:cs typeface="Times New Roman" pitchFamily="16" charset="0"/>
              </a:rPr>
              <a:t>Шибанкова</a:t>
            </a:r>
            <a:r>
              <a:rPr lang="ru-RU" altLang="ru-RU" sz="1800" dirty="0">
                <a:solidFill>
                  <a:srgbClr val="073E87"/>
                </a:solidFill>
                <a:latin typeface="Times New Roman" pitchFamily="16" charset="0"/>
                <a:cs typeface="Times New Roman" pitchFamily="16" charset="0"/>
              </a:rPr>
              <a:t>, д.33</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Тел:8(49246)2-21-91</a:t>
            </a:r>
            <a:r>
              <a:rPr lang="ru-RU" altLang="ru-RU" sz="1800" dirty="0">
                <a:solidFill>
                  <a:srgbClr val="073E87"/>
                </a:solidFill>
                <a:latin typeface="Times New Roman" pitchFamily="16" charset="0"/>
                <a:cs typeface="Times New Roman" pitchFamily="16" charset="0"/>
              </a:rPr>
              <a:t>, факс 8(49246)2-25-07</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адрес электронной почты: </a:t>
            </a:r>
            <a:r>
              <a:rPr lang="en-US" altLang="ru-RU" sz="1800" dirty="0" err="1">
                <a:solidFill>
                  <a:srgbClr val="073E87"/>
                </a:solidFill>
                <a:latin typeface="Times New Roman" pitchFamily="16" charset="0"/>
                <a:cs typeface="Times New Roman" pitchFamily="16" charset="0"/>
              </a:rPr>
              <a:t>finupryu-pol@mail</a:t>
            </a:r>
            <a:r>
              <a:rPr lang="ru-RU" altLang="ru-RU" sz="1800" dirty="0">
                <a:solidFill>
                  <a:srgbClr val="073E87"/>
                </a:solidFill>
                <a:latin typeface="Times New Roman" pitchFamily="16" charset="0"/>
                <a:cs typeface="Times New Roman" pitchFamily="16" charset="0"/>
              </a:rPr>
              <a:t>.</a:t>
            </a:r>
            <a:r>
              <a:rPr lang="en-US" altLang="ru-RU" sz="1800" dirty="0" err="1">
                <a:solidFill>
                  <a:srgbClr val="073E87"/>
                </a:solidFill>
                <a:latin typeface="Times New Roman" pitchFamily="16" charset="0"/>
                <a:cs typeface="Times New Roman" pitchFamily="16" charset="0"/>
              </a:rPr>
              <a:t>ru</a:t>
            </a:r>
            <a:endParaRPr lang="en-US" altLang="ru-RU" sz="1800" dirty="0">
              <a:solidFill>
                <a:srgbClr val="073E87"/>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en-US" altLang="ru-RU" sz="1800" dirty="0">
              <a:solidFill>
                <a:srgbClr val="073E87"/>
              </a:solidFill>
              <a:latin typeface="Times New Roman" pitchFamily="16" charset="0"/>
              <a:cs typeface="Times New Roman" pitchFamily="16" charset="0"/>
            </a:endParaRPr>
          </a:p>
        </p:txBody>
      </p:sp>
      <p:sp>
        <p:nvSpPr>
          <p:cNvPr id="84995" name="Text Box 2"/>
          <p:cNvSpPr txBox="1">
            <a:spLocks noChangeArrowheads="1"/>
          </p:cNvSpPr>
          <p:nvPr/>
        </p:nvSpPr>
        <p:spPr bwMode="auto">
          <a:xfrm>
            <a:off x="482600" y="2603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4400">
                <a:solidFill>
                  <a:srgbClr val="262699"/>
                </a:solidFill>
                <a:latin typeface="Candara" pitchFamily="32" charset="0"/>
              </a:rPr>
              <a:t>Контактная информация</a:t>
            </a:r>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55752"/>
            <a:ext cx="3744913" cy="2809875"/>
          </a:xfrm>
          <a:prstGeom prst="rect">
            <a:avLst/>
          </a:prstGeom>
          <a:noFill/>
          <a:ln>
            <a:noFill/>
          </a:ln>
          <a:effectLst>
            <a:outerShdw dist="76368" dir="2700000" algn="ctr" rotWithShape="0">
              <a:srgbClr val="808080">
                <a:alpha val="93004"/>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650" y="139700"/>
            <a:ext cx="512763"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1"/>
          <p:cNvSpPr txBox="1">
            <a:spLocks noChangeArrowheads="1"/>
          </p:cNvSpPr>
          <p:nvPr/>
        </p:nvSpPr>
        <p:spPr bwMode="auto">
          <a:xfrm>
            <a:off x="-322263" y="115888"/>
            <a:ext cx="914400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Консолидированный бюджет  Юрьев –Польского района</a:t>
            </a:r>
          </a:p>
        </p:txBody>
      </p:sp>
      <p:sp>
        <p:nvSpPr>
          <p:cNvPr id="12292" name="Rectangle 2"/>
          <p:cNvSpPr>
            <a:spLocks noChangeArrowheads="1"/>
          </p:cNvSpPr>
          <p:nvPr/>
        </p:nvSpPr>
        <p:spPr bwMode="auto">
          <a:xfrm>
            <a:off x="1619250" y="2349500"/>
            <a:ext cx="6192838" cy="698500"/>
          </a:xfrm>
          <a:prstGeom prst="rect">
            <a:avLst/>
          </a:prstGeom>
          <a:solidFill>
            <a:schemeClr val="accent5">
              <a:lumMod val="40000"/>
              <a:lumOff val="60000"/>
            </a:schemeClr>
          </a:solidFill>
          <a:ln w="38160" cap="sq">
            <a:solidFill>
              <a:srgbClr val="7030A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Консолидированный бюджет Юрьев - Польский района</a:t>
            </a:r>
          </a:p>
        </p:txBody>
      </p:sp>
      <p:sp>
        <p:nvSpPr>
          <p:cNvPr id="12293" name="Rectangle 3"/>
          <p:cNvSpPr>
            <a:spLocks noChangeArrowheads="1"/>
          </p:cNvSpPr>
          <p:nvPr/>
        </p:nvSpPr>
        <p:spPr bwMode="auto">
          <a:xfrm>
            <a:off x="1331913" y="3789363"/>
            <a:ext cx="2808287" cy="719137"/>
          </a:xfrm>
          <a:prstGeom prst="rect">
            <a:avLst/>
          </a:prstGeom>
          <a:solidFill>
            <a:schemeClr val="accent2">
              <a:lumMod val="40000"/>
              <a:lumOff val="60000"/>
            </a:schemeClr>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 муниципального</a:t>
            </a:r>
          </a:p>
          <a:p>
            <a:pPr algn="ctr" eaLnBrk="1" hangingPunct="1">
              <a:buClrTx/>
              <a:buFontTx/>
              <a:buNone/>
              <a:defRPr/>
            </a:pPr>
            <a:r>
              <a:rPr lang="ru-RU" altLang="ru-RU" sz="1800" dirty="0" smtClean="0">
                <a:solidFill>
                  <a:schemeClr val="tx1">
                    <a:lumMod val="75000"/>
                    <a:lumOff val="25000"/>
                  </a:schemeClr>
                </a:solidFill>
              </a:rPr>
              <a:t> района</a:t>
            </a:r>
          </a:p>
        </p:txBody>
      </p:sp>
      <p:sp>
        <p:nvSpPr>
          <p:cNvPr id="12294" name="Rectangle 4"/>
          <p:cNvSpPr>
            <a:spLocks noChangeArrowheads="1"/>
          </p:cNvSpPr>
          <p:nvPr/>
        </p:nvSpPr>
        <p:spPr bwMode="auto">
          <a:xfrm>
            <a:off x="5580063" y="3573463"/>
            <a:ext cx="3024187" cy="1201737"/>
          </a:xfrm>
          <a:prstGeom prst="rect">
            <a:avLst/>
          </a:prstGeom>
          <a:solidFill>
            <a:schemeClr val="accent2">
              <a:lumMod val="40000"/>
              <a:lumOff val="60000"/>
            </a:schemeClr>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Свод бюджетов, поселений </a:t>
            </a:r>
          </a:p>
          <a:p>
            <a:pPr algn="ctr" eaLnBrk="1" hangingPunct="1">
              <a:buClrTx/>
              <a:buFontTx/>
              <a:buNone/>
              <a:defRPr/>
            </a:pPr>
            <a:r>
              <a:rPr lang="ru-RU" altLang="ru-RU" sz="1800" dirty="0" smtClean="0">
                <a:solidFill>
                  <a:schemeClr val="tx1">
                    <a:lumMod val="75000"/>
                    <a:lumOff val="25000"/>
                  </a:schemeClr>
                </a:solidFill>
              </a:rPr>
              <a:t>входящих в состав района</a:t>
            </a:r>
          </a:p>
        </p:txBody>
      </p:sp>
      <p:sp>
        <p:nvSpPr>
          <p:cNvPr id="12295" name="Rectangle 5"/>
          <p:cNvSpPr>
            <a:spLocks noChangeArrowheads="1"/>
          </p:cNvSpPr>
          <p:nvPr/>
        </p:nvSpPr>
        <p:spPr bwMode="auto">
          <a:xfrm>
            <a:off x="2411413" y="5576888"/>
            <a:ext cx="2447925" cy="914400"/>
          </a:xfrm>
          <a:prstGeom prst="rect">
            <a:avLst/>
          </a:prstGeom>
          <a:solidFill>
            <a:srgbClr val="92D050"/>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Бюджеты сельских </a:t>
            </a:r>
          </a:p>
          <a:p>
            <a:pPr algn="ctr" eaLnBrk="1" hangingPunct="1">
              <a:buClrTx/>
              <a:buFontTx/>
              <a:buNone/>
              <a:defRPr/>
            </a:pPr>
            <a:r>
              <a:rPr lang="ru-RU" altLang="ru-RU" sz="1800" dirty="0" smtClean="0">
                <a:solidFill>
                  <a:schemeClr val="tx1">
                    <a:lumMod val="75000"/>
                    <a:lumOff val="25000"/>
                  </a:schemeClr>
                </a:solidFill>
              </a:rPr>
              <a:t>Поселений (3)</a:t>
            </a:r>
          </a:p>
        </p:txBody>
      </p:sp>
      <p:sp>
        <p:nvSpPr>
          <p:cNvPr id="12296" name="Rectangle 6"/>
          <p:cNvSpPr>
            <a:spLocks noChangeArrowheads="1"/>
          </p:cNvSpPr>
          <p:nvPr/>
        </p:nvSpPr>
        <p:spPr bwMode="auto">
          <a:xfrm>
            <a:off x="5940425" y="5516563"/>
            <a:ext cx="2303463" cy="914400"/>
          </a:xfrm>
          <a:prstGeom prst="rect">
            <a:avLst/>
          </a:prstGeom>
          <a:solidFill>
            <a:srgbClr val="92D050"/>
          </a:solidFill>
          <a:ln w="25560" cap="sq">
            <a:solidFill>
              <a:srgbClr val="993366"/>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 городского </a:t>
            </a:r>
          </a:p>
          <a:p>
            <a:pPr algn="ctr" eaLnBrk="1" hangingPunct="1">
              <a:buClrTx/>
              <a:buFontTx/>
              <a:buNone/>
              <a:defRPr/>
            </a:pPr>
            <a:r>
              <a:rPr lang="ru-RU" altLang="ru-RU" sz="1800" dirty="0" smtClean="0">
                <a:solidFill>
                  <a:schemeClr val="tx1">
                    <a:lumMod val="75000"/>
                    <a:lumOff val="25000"/>
                  </a:schemeClr>
                </a:solidFill>
              </a:rPr>
              <a:t>Поселения (1)</a:t>
            </a:r>
          </a:p>
        </p:txBody>
      </p:sp>
      <p:cxnSp>
        <p:nvCxnSpPr>
          <p:cNvPr id="12297" name="AutoShape 7"/>
          <p:cNvCxnSpPr>
            <a:cxnSpLocks noChangeShapeType="1"/>
            <a:stCxn id="12292" idx="2"/>
            <a:endCxn id="12294" idx="0"/>
          </p:cNvCxnSpPr>
          <p:nvPr/>
        </p:nvCxnSpPr>
        <p:spPr bwMode="auto">
          <a:xfrm>
            <a:off x="4716463" y="3048000"/>
            <a:ext cx="2376487" cy="52546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298" name="AutoShape 8"/>
          <p:cNvCxnSpPr>
            <a:cxnSpLocks noChangeShapeType="1"/>
            <a:stCxn id="12292" idx="2"/>
            <a:endCxn id="12293" idx="0"/>
          </p:cNvCxnSpPr>
          <p:nvPr/>
        </p:nvCxnSpPr>
        <p:spPr bwMode="auto">
          <a:xfrm flipH="1">
            <a:off x="2736850" y="3048000"/>
            <a:ext cx="1979613" cy="74136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299" name="AutoShape 9"/>
          <p:cNvCxnSpPr>
            <a:cxnSpLocks noChangeShapeType="1"/>
          </p:cNvCxnSpPr>
          <p:nvPr/>
        </p:nvCxnSpPr>
        <p:spPr bwMode="auto">
          <a:xfrm flipH="1">
            <a:off x="4427538" y="4797425"/>
            <a:ext cx="1441450" cy="720725"/>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300" name="AutoShape 10"/>
          <p:cNvCxnSpPr>
            <a:cxnSpLocks noChangeShapeType="1"/>
          </p:cNvCxnSpPr>
          <p:nvPr/>
        </p:nvCxnSpPr>
        <p:spPr bwMode="auto">
          <a:xfrm>
            <a:off x="5867400" y="4797425"/>
            <a:ext cx="650875" cy="57785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2301" name="Line 11"/>
          <p:cNvSpPr>
            <a:spLocks noChangeShapeType="1"/>
          </p:cNvSpPr>
          <p:nvPr/>
        </p:nvSpPr>
        <p:spPr bwMode="auto">
          <a:xfrm>
            <a:off x="4500563" y="3933825"/>
            <a:ext cx="719137" cy="1588"/>
          </a:xfrm>
          <a:prstGeom prst="line">
            <a:avLst/>
          </a:prstGeom>
          <a:noFill/>
          <a:ln w="38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2"/>
          <p:cNvSpPr>
            <a:spLocks noChangeShapeType="1"/>
          </p:cNvSpPr>
          <p:nvPr/>
        </p:nvSpPr>
        <p:spPr bwMode="auto">
          <a:xfrm>
            <a:off x="4859338" y="3716338"/>
            <a:ext cx="1587" cy="504825"/>
          </a:xfrm>
          <a:prstGeom prst="line">
            <a:avLst/>
          </a:prstGeom>
          <a:noFill/>
          <a:ln w="38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Rectangle 13"/>
          <p:cNvSpPr>
            <a:spLocks noChangeArrowheads="1"/>
          </p:cNvSpPr>
          <p:nvPr/>
        </p:nvSpPr>
        <p:spPr bwMode="auto">
          <a:xfrm>
            <a:off x="107950" y="1106488"/>
            <a:ext cx="871378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a:solidFill>
                  <a:srgbClr val="000000"/>
                </a:solidFill>
                <a:latin typeface="Tahoma" pitchFamily="32" charset="0"/>
              </a:rPr>
              <a:t>	         </a:t>
            </a:r>
            <a:r>
              <a:rPr lang="ru-RU" altLang="ru-RU" sz="1600">
                <a:solidFill>
                  <a:srgbClr val="000000"/>
                </a:solidFill>
                <a:latin typeface="Times New Roman" pitchFamily="16" charset="0"/>
                <a:cs typeface="Times New Roman" pitchFamily="16" charset="0"/>
              </a:rPr>
              <a:t>Консолидированный бюджет Юрьев- Польского района представляет собой свод бюджета муниципального района и местных бюджетов Юрьев- Польского района за исключением межбюджетных трансфертов между этими бюджетами. В состав местных бюджетов Юрьев- Польского района включаются бюджеты 1 городского поселения и 3 сельских поселений.</a:t>
            </a:r>
          </a:p>
        </p:txBody>
      </p:sp>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55575"/>
            <a:ext cx="5222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1"/>
          <p:cNvSpPr txBox="1">
            <a:spLocks noChangeArrowheads="1"/>
          </p:cNvSpPr>
          <p:nvPr/>
        </p:nvSpPr>
        <p:spPr bwMode="auto">
          <a:xfrm>
            <a:off x="506413" y="1411288"/>
            <a:ext cx="889317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a:solidFill>
                  <a:srgbClr val="073E87"/>
                </a:solidFill>
                <a:latin typeface="Candara" pitchFamily="32" charset="0"/>
              </a:rPr>
              <a:t> </a:t>
            </a: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p:txBody>
      </p:sp>
      <p:sp>
        <p:nvSpPr>
          <p:cNvPr id="13316" name="Text Box 2"/>
          <p:cNvSpPr txBox="1">
            <a:spLocks noChangeArrowheads="1"/>
          </p:cNvSpPr>
          <p:nvPr/>
        </p:nvSpPr>
        <p:spPr bwMode="auto">
          <a:xfrm>
            <a:off x="0" y="188913"/>
            <a:ext cx="8388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indent="358775"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Times New Roman" pitchFamily="16" charset="0"/>
                <a:cs typeface="Times New Roman" pitchFamily="16" charset="0"/>
              </a:rPr>
              <a:t>Доходы бюджета</a:t>
            </a:r>
            <a:r>
              <a:rPr lang="ru-RU" altLang="ru-RU" sz="2000" dirty="0">
                <a:solidFill>
                  <a:srgbClr val="FF000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это денежные средства, поступающие в бюджет.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Доходы бюджетов формируются в соответствии с бюджетным законодательством РФ,   законодательством о налогах и сборах и законодательством об иных обязательных платежах.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В соответствии с Бюджетным кодексом Российской Федерации доходы бюджетов </a:t>
            </a:r>
            <a:r>
              <a:rPr lang="ru-RU" altLang="ru-RU" sz="1600" dirty="0" smtClean="0">
                <a:solidFill>
                  <a:srgbClr val="000000"/>
                </a:solidFill>
                <a:latin typeface="Times New Roman" pitchFamily="16" charset="0"/>
                <a:cs typeface="Times New Roman" pitchFamily="16" charset="0"/>
              </a:rPr>
              <a:t>состоят из налоговых </a:t>
            </a:r>
            <a:r>
              <a:rPr lang="ru-RU" altLang="ru-RU" sz="1600" dirty="0">
                <a:solidFill>
                  <a:srgbClr val="000000"/>
                </a:solidFill>
                <a:latin typeface="Times New Roman" pitchFamily="16" charset="0"/>
                <a:cs typeface="Times New Roman" pitchFamily="16" charset="0"/>
              </a:rPr>
              <a:t>и неналоговых доходов, а также </a:t>
            </a:r>
            <a:r>
              <a:rPr lang="ru-RU" altLang="ru-RU" sz="1600" dirty="0" smtClean="0">
                <a:solidFill>
                  <a:srgbClr val="000000"/>
                </a:solidFill>
                <a:latin typeface="Times New Roman" pitchFamily="16" charset="0"/>
                <a:cs typeface="Times New Roman" pitchFamily="16" charset="0"/>
              </a:rPr>
              <a:t>безвозмездных </a:t>
            </a:r>
            <a:r>
              <a:rPr lang="ru-RU" altLang="ru-RU" sz="1600" dirty="0">
                <a:solidFill>
                  <a:srgbClr val="000000"/>
                </a:solidFill>
                <a:latin typeface="Times New Roman" pitchFamily="16" charset="0"/>
                <a:cs typeface="Times New Roman" pitchFamily="16" charset="0"/>
              </a:rPr>
              <a:t>поступлений.</a:t>
            </a:r>
          </a:p>
        </p:txBody>
      </p:sp>
      <p:sp>
        <p:nvSpPr>
          <p:cNvPr id="13317" name="AutoShape 3"/>
          <p:cNvSpPr>
            <a:spLocks noChangeArrowheads="1"/>
          </p:cNvSpPr>
          <p:nvPr/>
        </p:nvSpPr>
        <p:spPr bwMode="auto">
          <a:xfrm>
            <a:off x="5526088" y="3873500"/>
            <a:ext cx="3490912" cy="2401888"/>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r>
              <a:rPr lang="ru-RU" altLang="ru-RU" sz="1400" dirty="0" smtClean="0">
                <a:solidFill>
                  <a:srgbClr val="000000"/>
                </a:solidFill>
              </a:rPr>
              <a:t>Доходы бюджетов от предусмотренных </a:t>
            </a:r>
          </a:p>
          <a:p>
            <a:pPr algn="ctr" eaLnBrk="1" hangingPunct="1">
              <a:buClrTx/>
              <a:buFontTx/>
              <a:buNone/>
              <a:defRPr/>
            </a:pPr>
            <a:r>
              <a:rPr lang="ru-RU" altLang="ru-RU" sz="1400" dirty="0" smtClean="0">
                <a:solidFill>
                  <a:srgbClr val="000000"/>
                </a:solidFill>
              </a:rPr>
              <a:t>законодательством РФ о налогах</a:t>
            </a:r>
          </a:p>
          <a:p>
            <a:pPr algn="ctr" eaLnBrk="1" hangingPunct="1">
              <a:buClrTx/>
              <a:buFontTx/>
              <a:buNone/>
              <a:defRPr/>
            </a:pPr>
            <a:r>
              <a:rPr lang="ru-RU" altLang="ru-RU" sz="1400" dirty="0" smtClean="0">
                <a:solidFill>
                  <a:srgbClr val="000000"/>
                </a:solidFill>
              </a:rPr>
              <a:t> и сборах федеральных налогов и </a:t>
            </a:r>
          </a:p>
          <a:p>
            <a:pPr algn="ctr" eaLnBrk="1" hangingPunct="1">
              <a:buClrTx/>
              <a:buFontTx/>
              <a:buNone/>
              <a:defRPr/>
            </a:pPr>
            <a:r>
              <a:rPr lang="ru-RU" altLang="ru-RU" sz="1400" dirty="0" smtClean="0">
                <a:solidFill>
                  <a:srgbClr val="000000"/>
                </a:solidFill>
              </a:rPr>
              <a:t>сборов, в т. ч. от налогов, </a:t>
            </a:r>
          </a:p>
          <a:p>
            <a:pPr algn="ctr" eaLnBrk="1" hangingPunct="1">
              <a:buClrTx/>
              <a:buFontTx/>
              <a:buNone/>
              <a:defRPr/>
            </a:pPr>
            <a:r>
              <a:rPr lang="ru-RU" altLang="ru-RU" sz="1400" dirty="0" smtClean="0">
                <a:solidFill>
                  <a:srgbClr val="000000"/>
                </a:solidFill>
              </a:rPr>
              <a:t>предусмотренных специальными</a:t>
            </a:r>
          </a:p>
          <a:p>
            <a:pPr algn="ctr" eaLnBrk="1" hangingPunct="1">
              <a:buClrTx/>
              <a:buFontTx/>
              <a:buNone/>
              <a:defRPr/>
            </a:pPr>
            <a:r>
              <a:rPr lang="ru-RU" altLang="ru-RU" sz="1400" dirty="0" smtClean="0">
                <a:solidFill>
                  <a:srgbClr val="000000"/>
                </a:solidFill>
              </a:rPr>
              <a:t> налоговыми режимами, </a:t>
            </a:r>
          </a:p>
          <a:p>
            <a:pPr algn="ctr" eaLnBrk="1" hangingPunct="1">
              <a:buClrTx/>
              <a:buFontTx/>
              <a:buNone/>
              <a:defRPr/>
            </a:pPr>
            <a:r>
              <a:rPr lang="ru-RU" altLang="ru-RU" sz="1400" dirty="0" smtClean="0">
                <a:solidFill>
                  <a:srgbClr val="000000"/>
                </a:solidFill>
              </a:rPr>
              <a:t>региональных налогов, </a:t>
            </a:r>
          </a:p>
          <a:p>
            <a:pPr algn="ctr" eaLnBrk="1" hangingPunct="1">
              <a:buClrTx/>
              <a:buFontTx/>
              <a:buNone/>
              <a:defRPr/>
            </a:pPr>
            <a:r>
              <a:rPr lang="ru-RU" altLang="ru-RU" sz="1400" dirty="0" smtClean="0">
                <a:solidFill>
                  <a:srgbClr val="000000"/>
                </a:solidFill>
              </a:rPr>
              <a:t>местных налогов и сборов, </a:t>
            </a:r>
          </a:p>
          <a:p>
            <a:pPr algn="ctr" eaLnBrk="1" hangingPunct="1">
              <a:buClrTx/>
              <a:buFontTx/>
              <a:buNone/>
              <a:defRPr/>
            </a:pPr>
            <a:r>
              <a:rPr lang="ru-RU" altLang="ru-RU" sz="1400" dirty="0" smtClean="0">
                <a:solidFill>
                  <a:srgbClr val="000000"/>
                </a:solidFill>
              </a:rPr>
              <a:t>а также пеней и штрафов по ним </a:t>
            </a:r>
          </a:p>
          <a:p>
            <a:pPr algn="ctr" eaLnBrk="1" hangingPunct="1">
              <a:buClrTx/>
              <a:buFontTx/>
              <a:buNone/>
              <a:defRPr/>
            </a:pPr>
            <a:endParaRPr lang="ru-RU" altLang="ru-RU" sz="1400" u="sng" dirty="0" smtClean="0">
              <a:solidFill>
                <a:srgbClr val="C6E7FC"/>
              </a:solidFill>
            </a:endParaRPr>
          </a:p>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u="sng" dirty="0" smtClean="0">
              <a:solidFill>
                <a:srgbClr val="000000"/>
              </a:solidFill>
            </a:endParaRPr>
          </a:p>
        </p:txBody>
      </p:sp>
      <p:sp>
        <p:nvSpPr>
          <p:cNvPr id="13318" name="AutoShape 4"/>
          <p:cNvSpPr>
            <a:spLocks noChangeArrowheads="1"/>
          </p:cNvSpPr>
          <p:nvPr/>
        </p:nvSpPr>
        <p:spPr bwMode="auto">
          <a:xfrm>
            <a:off x="2679700" y="3787775"/>
            <a:ext cx="2617788" cy="2487613"/>
          </a:xfrm>
          <a:prstGeom prst="roundRect">
            <a:avLst/>
          </a:prstGeom>
          <a:solidFill>
            <a:schemeClr val="accent3">
              <a:lumMod val="40000"/>
              <a:lumOff val="60000"/>
            </a:schemeClr>
          </a:solidFill>
          <a:ln w="9360" cap="sq">
            <a:solidFill>
              <a:srgbClr val="000000"/>
            </a:solidFill>
            <a:miter lim="800000"/>
            <a:headEnd/>
            <a:tailEnd/>
          </a:ln>
          <a:effectLst>
            <a:outerShdw dist="63640" dir="2700000" algn="ctr" rotWithShape="0">
              <a:srgbClr val="808080">
                <a:alpha val="89005"/>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Доходы от продажи </a:t>
            </a:r>
          </a:p>
          <a:p>
            <a:pPr algn="ctr" eaLnBrk="1" hangingPunct="1">
              <a:buClrTx/>
              <a:buFontTx/>
              <a:buNone/>
              <a:defRPr/>
            </a:pPr>
            <a:r>
              <a:rPr lang="ru-RU" altLang="ru-RU" sz="1400" dirty="0" smtClean="0">
                <a:solidFill>
                  <a:srgbClr val="000000"/>
                </a:solidFill>
              </a:rPr>
              <a:t>и использования </a:t>
            </a:r>
          </a:p>
          <a:p>
            <a:pPr algn="ctr" eaLnBrk="1" hangingPunct="1">
              <a:buClrTx/>
              <a:buFontTx/>
              <a:buNone/>
              <a:defRPr/>
            </a:pPr>
            <a:r>
              <a:rPr lang="ru-RU" altLang="ru-RU" sz="1400" dirty="0" smtClean="0">
                <a:solidFill>
                  <a:srgbClr val="000000"/>
                </a:solidFill>
              </a:rPr>
              <a:t>государственного или </a:t>
            </a:r>
          </a:p>
          <a:p>
            <a:pPr algn="ctr" eaLnBrk="1" hangingPunct="1">
              <a:buClrTx/>
              <a:buFontTx/>
              <a:buNone/>
              <a:defRPr/>
            </a:pPr>
            <a:r>
              <a:rPr lang="ru-RU" altLang="ru-RU" sz="1400" dirty="0" smtClean="0">
                <a:solidFill>
                  <a:srgbClr val="000000"/>
                </a:solidFill>
              </a:rPr>
              <a:t>муниципального </a:t>
            </a:r>
          </a:p>
          <a:p>
            <a:pPr algn="ctr" eaLnBrk="1" hangingPunct="1">
              <a:buClrTx/>
              <a:buFontTx/>
              <a:buNone/>
              <a:defRPr/>
            </a:pPr>
            <a:r>
              <a:rPr lang="ru-RU" altLang="ru-RU" sz="1400" dirty="0" smtClean="0">
                <a:solidFill>
                  <a:srgbClr val="000000"/>
                </a:solidFill>
              </a:rPr>
              <a:t>имущества,</a:t>
            </a:r>
          </a:p>
          <a:p>
            <a:pPr algn="ctr" eaLnBrk="1" hangingPunct="1">
              <a:buClrTx/>
              <a:buFontTx/>
              <a:buNone/>
              <a:defRPr/>
            </a:pPr>
            <a:r>
              <a:rPr lang="ru-RU" altLang="ru-RU" sz="1400" dirty="0" smtClean="0">
                <a:solidFill>
                  <a:srgbClr val="000000"/>
                </a:solidFill>
              </a:rPr>
              <a:t>штрафы за нарушение</a:t>
            </a:r>
          </a:p>
          <a:p>
            <a:pPr algn="ctr" eaLnBrk="1" hangingPunct="1">
              <a:buClrTx/>
              <a:buFontTx/>
              <a:buNone/>
              <a:defRPr/>
            </a:pPr>
            <a:r>
              <a:rPr lang="ru-RU" altLang="ru-RU" sz="1400" dirty="0" smtClean="0">
                <a:solidFill>
                  <a:srgbClr val="000000"/>
                </a:solidFill>
              </a:rPr>
              <a:t>законодательства и пр.</a:t>
            </a:r>
            <a:endParaRPr lang="ru-RU" altLang="ru-RU" sz="1600" u="sng" dirty="0" smtClean="0">
              <a:solidFill>
                <a:srgbClr val="000000"/>
              </a:solidFill>
            </a:endParaRPr>
          </a:p>
        </p:txBody>
      </p:sp>
      <p:sp>
        <p:nvSpPr>
          <p:cNvPr id="13319" name="AutoShape 5"/>
          <p:cNvSpPr>
            <a:spLocks noChangeArrowheads="1"/>
          </p:cNvSpPr>
          <p:nvPr/>
        </p:nvSpPr>
        <p:spPr bwMode="auto">
          <a:xfrm>
            <a:off x="258763" y="3746500"/>
            <a:ext cx="2189162" cy="2447925"/>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средства, </a:t>
            </a:r>
          </a:p>
          <a:p>
            <a:pPr algn="ctr" eaLnBrk="1" hangingPunct="1">
              <a:buClrTx/>
              <a:buFontTx/>
              <a:buNone/>
              <a:defRPr/>
            </a:pPr>
            <a:r>
              <a:rPr lang="ru-RU" altLang="ru-RU" sz="1400" dirty="0" smtClean="0">
                <a:solidFill>
                  <a:srgbClr val="000000"/>
                </a:solidFill>
              </a:rPr>
              <a:t>поступающие</a:t>
            </a:r>
            <a:endParaRPr lang="ru-RU" altLang="ru-RU" sz="1400" u="sng" dirty="0" smtClean="0">
              <a:solidFill>
                <a:srgbClr val="000000"/>
              </a:solidFill>
            </a:endParaRPr>
          </a:p>
          <a:p>
            <a:pPr algn="ctr" eaLnBrk="1" hangingPunct="1">
              <a:buClrTx/>
              <a:buFontTx/>
              <a:buNone/>
              <a:defRPr/>
            </a:pPr>
            <a:r>
              <a:rPr lang="ru-RU" altLang="ru-RU" sz="1400" dirty="0" smtClean="0">
                <a:solidFill>
                  <a:srgbClr val="000000"/>
                </a:solidFill>
              </a:rPr>
              <a:t>из других бюджетов</a:t>
            </a:r>
          </a:p>
        </p:txBody>
      </p:sp>
      <p:sp>
        <p:nvSpPr>
          <p:cNvPr id="13320" name="Oval 6"/>
          <p:cNvSpPr>
            <a:spLocks noChangeArrowheads="1"/>
          </p:cNvSpPr>
          <p:nvPr/>
        </p:nvSpPr>
        <p:spPr bwMode="auto">
          <a:xfrm>
            <a:off x="2339975" y="1847850"/>
            <a:ext cx="4032250" cy="723900"/>
          </a:xfrm>
          <a:prstGeom prst="roundRect">
            <a:avLst/>
          </a:prstGeom>
          <a:solidFill>
            <a:schemeClr val="accent5">
              <a:lumMod val="40000"/>
              <a:lumOff val="60000"/>
            </a:schemeClr>
          </a:solidFill>
          <a:ln w="9360" cap="sq">
            <a:solidFill>
              <a:srgbClr val="000000"/>
            </a:solidFill>
            <a:miter lim="800000"/>
            <a:headEnd/>
            <a:tailEnd/>
          </a:ln>
          <a:effectLst>
            <a:outerShdw dist="101823"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990099"/>
                </a:solidFill>
              </a:rPr>
              <a:t>Виды доходов</a:t>
            </a:r>
          </a:p>
        </p:txBody>
      </p:sp>
      <p:sp>
        <p:nvSpPr>
          <p:cNvPr id="2" name="Скругленный прямоугольник 1"/>
          <p:cNvSpPr/>
          <p:nvPr/>
        </p:nvSpPr>
        <p:spPr>
          <a:xfrm>
            <a:off x="222250" y="3187700"/>
            <a:ext cx="2262188" cy="746125"/>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ru-RU" altLang="ru-RU" b="1" u="sng" dirty="0">
              <a:solidFill>
                <a:srgbClr val="000000"/>
              </a:solidFill>
            </a:endParaRPr>
          </a:p>
          <a:p>
            <a:pPr algn="ctr">
              <a:buClrTx/>
              <a:buFontTx/>
              <a:buNone/>
              <a:defRPr/>
            </a:pPr>
            <a:r>
              <a:rPr lang="ru-RU" altLang="ru-RU" b="1" dirty="0">
                <a:solidFill>
                  <a:srgbClr val="660066"/>
                </a:solidFill>
              </a:rPr>
              <a:t>Безвозмездные </a:t>
            </a:r>
          </a:p>
          <a:p>
            <a:pPr algn="ctr">
              <a:buClrTx/>
              <a:buFontTx/>
              <a:buNone/>
              <a:defRPr/>
            </a:pPr>
            <a:r>
              <a:rPr lang="ru-RU" altLang="ru-RU" dirty="0">
                <a:solidFill>
                  <a:srgbClr val="660066"/>
                </a:solidFill>
              </a:rPr>
              <a:t>поступления </a:t>
            </a:r>
          </a:p>
          <a:p>
            <a:pPr algn="ctr">
              <a:defRPr/>
            </a:pPr>
            <a:endParaRPr lang="ru-RU" dirty="0"/>
          </a:p>
        </p:txBody>
      </p:sp>
      <p:sp>
        <p:nvSpPr>
          <p:cNvPr id="3" name="Скругленный прямоугольник 2"/>
          <p:cNvSpPr/>
          <p:nvPr/>
        </p:nvSpPr>
        <p:spPr>
          <a:xfrm>
            <a:off x="2987675" y="3230563"/>
            <a:ext cx="2089150" cy="673100"/>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Неналоговые</a:t>
            </a:r>
          </a:p>
          <a:p>
            <a:pPr algn="ctr">
              <a:defRPr/>
            </a:pPr>
            <a:endParaRPr lang="ru-RU" dirty="0"/>
          </a:p>
        </p:txBody>
      </p:sp>
      <p:sp>
        <p:nvSpPr>
          <p:cNvPr id="4" name="Скругленный прямоугольник 3"/>
          <p:cNvSpPr/>
          <p:nvPr/>
        </p:nvSpPr>
        <p:spPr>
          <a:xfrm>
            <a:off x="6011863" y="3221038"/>
            <a:ext cx="2752725" cy="652462"/>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Налоговые</a:t>
            </a:r>
            <a:r>
              <a:rPr lang="ru-RU" altLang="ru-RU" b="1" dirty="0">
                <a:solidFill>
                  <a:srgbClr val="000000"/>
                </a:solidFill>
              </a:rPr>
              <a:t> </a:t>
            </a:r>
          </a:p>
          <a:p>
            <a:pPr algn="ctr">
              <a:defRPr/>
            </a:pPr>
            <a:endParaRPr lang="ru-RU" dirty="0"/>
          </a:p>
        </p:txBody>
      </p:sp>
      <p:cxnSp>
        <p:nvCxnSpPr>
          <p:cNvPr id="6" name="Прямая со стрелкой 5"/>
          <p:cNvCxnSpPr/>
          <p:nvPr/>
        </p:nvCxnSpPr>
        <p:spPr>
          <a:xfrm>
            <a:off x="4032250" y="2571750"/>
            <a:ext cx="0" cy="61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325563" y="2568575"/>
            <a:ext cx="1851025"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725" y="2571750"/>
            <a:ext cx="1978025" cy="61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6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7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8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17021</TotalTime>
  <Words>9019</Words>
  <Application>Microsoft Office PowerPoint</Application>
  <PresentationFormat>Экран (4:3)</PresentationFormat>
  <Paragraphs>1353</Paragraphs>
  <Slides>79</Slides>
  <Notes>75</Notes>
  <HiddenSlides>0</HiddenSlides>
  <MMClips>0</MMClips>
  <ScaleCrop>false</ScaleCrop>
  <HeadingPairs>
    <vt:vector size="4" baseType="variant">
      <vt:variant>
        <vt:lpstr>Тема</vt:lpstr>
      </vt:variant>
      <vt:variant>
        <vt:i4>9</vt:i4>
      </vt:variant>
      <vt:variant>
        <vt:lpstr>Заголовки слайдов</vt:lpstr>
      </vt:variant>
      <vt:variant>
        <vt:i4>79</vt:i4>
      </vt:variant>
    </vt:vector>
  </HeadingPairs>
  <TitlesOfParts>
    <vt:vector size="88" baseType="lpstr">
      <vt:lpstr>Воздушный поток</vt:lpstr>
      <vt:lpstr>1_Воздушный поток</vt:lpstr>
      <vt:lpstr>2_Воздушный поток</vt:lpstr>
      <vt:lpstr>3_Воздушный поток</vt:lpstr>
      <vt:lpstr>4_Воздушный поток</vt:lpstr>
      <vt:lpstr>5_Воздушный поток</vt:lpstr>
      <vt:lpstr>6_Воздушный поток</vt:lpstr>
      <vt:lpstr>7_Воздушный поток</vt:lpstr>
      <vt:lpstr>8_Воздушный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Bydjet-01</dc:creator>
  <cp:lastModifiedBy>Бюджетный отдел-06</cp:lastModifiedBy>
  <cp:revision>966</cp:revision>
  <cp:lastPrinted>2019-11-26T11:15:32Z</cp:lastPrinted>
  <dcterms:created xsi:type="dcterms:W3CDTF">2016-10-19T08:58:54Z</dcterms:created>
  <dcterms:modified xsi:type="dcterms:W3CDTF">2019-12-03T11:09:13Z</dcterms:modified>
</cp:coreProperties>
</file>