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85" r:id="rId3"/>
    <p:sldId id="388" r:id="rId4"/>
    <p:sldId id="364" r:id="rId5"/>
    <p:sldId id="375" r:id="rId6"/>
    <p:sldId id="383" r:id="rId7"/>
    <p:sldId id="384" r:id="rId8"/>
    <p:sldId id="386" r:id="rId9"/>
    <p:sldId id="387" r:id="rId10"/>
    <p:sldId id="382" r:id="rId11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3DE00"/>
    <a:srgbClr val="007E39"/>
    <a:srgbClr val="85DFFF"/>
    <a:srgbClr val="46770B"/>
    <a:srgbClr val="297083"/>
    <a:srgbClr val="0078A2"/>
    <a:srgbClr val="21FFB5"/>
    <a:srgbClr val="B31D0D"/>
    <a:srgbClr val="006C92"/>
    <a:srgbClr val="3DE3F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0250" autoAdjust="0"/>
  </p:normalViewPr>
  <p:slideViewPr>
    <p:cSldViewPr>
      <p:cViewPr varScale="1">
        <p:scale>
          <a:sx n="140" d="100"/>
          <a:sy n="140" d="100"/>
        </p:scale>
        <p:origin x="-80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B22D6-C9DD-4EDE-8372-6942A3A8ED75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51DCC-C8C8-45F6-BF10-26E942001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503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постановление Правительства Российско</a:t>
            </a:r>
            <a:r>
              <a:rPr lang="ru-RU" baseline="0" dirty="0"/>
              <a:t>й Федерации </a:t>
            </a:r>
            <a:r>
              <a:rPr lang="ru-RU" dirty="0"/>
              <a:t>от 27.12.2004 № 861 «Об утверждении Правил недискриминационного доступа к услугам по передаче электрической энергии и оказания этих услуг»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51DCC-C8C8-45F6-BF10-26E9420013D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0350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постановление Правительства Российско</a:t>
            </a:r>
            <a:r>
              <a:rPr lang="ru-RU" baseline="0" dirty="0"/>
              <a:t>й Федерации </a:t>
            </a:r>
            <a:r>
              <a:rPr lang="ru-RU" dirty="0"/>
              <a:t>от 27.12.2004 № 861 «Об утверждении Правил недискриминационного доступа к услугам по передаче электрической энергии и оказания этих услуг»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51DCC-C8C8-45F6-BF10-26E9420013D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0350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постановление Правительства Российской</a:t>
            </a:r>
            <a:r>
              <a:rPr lang="ru-RU" baseline="0" dirty="0"/>
              <a:t> Федерации </a:t>
            </a:r>
            <a:r>
              <a:rPr lang="ru-RU" dirty="0"/>
              <a:t>от 30.11.2021 № 2130 «Об утверждении Правил подключения (технологического присоединения) объектов капитального строительства к централизованным системам горячего водоснабжения, холодного водоснабжения и (или) водоотведения»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51DCC-C8C8-45F6-BF10-26E9420013D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0350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постановление Правительства Российской Федерации от 13 сентября 2021 г. № 1547 «Об утверждении Правил подключения (технологического присоединения) газоиспользующего оборудования и объектов капитального строительства к сетям газораспределения»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51DCC-C8C8-45F6-BF10-26E9420013D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0350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51DCC-C8C8-45F6-BF10-26E9420013D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0350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51DCC-C8C8-45F6-BF10-26E9420013D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0350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5380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3321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941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951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36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481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905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884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5068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253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575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F01CA-A1F7-4450-BD04-43FE8699524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4144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 rot="16200000" flipH="1" flipV="1">
            <a:off x="4826310" y="825810"/>
            <a:ext cx="5143499" cy="3491879"/>
          </a:xfrm>
          <a:prstGeom prst="rect">
            <a:avLst/>
          </a:prstGeom>
          <a:noFill/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 rot="5400000" flipV="1">
            <a:off x="-825807" y="825811"/>
            <a:ext cx="5143499" cy="34918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56525" y="1063452"/>
            <a:ext cx="18309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ПРАВИТЕЛЬСТВО</a:t>
            </a:r>
          </a:p>
          <a:p>
            <a:pPr algn="ctr"/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ВЛАДИМИРСКОЙ ОБЛАСТИ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" y="163564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92100" dist="38100" dir="2700000" algn="tl" rotWithShape="0">
                    <a:prstClr val="black">
                      <a:alpha val="35000"/>
                    </a:prstClr>
                  </a:outerShdw>
                </a:effectLst>
              </a:rPr>
              <a:t>АЛГОРИТМЫ ДЕЙСТВИЙ</a:t>
            </a:r>
          </a:p>
          <a:p>
            <a:pPr algn="ctr"/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92100" dist="38100" dir="2700000" algn="tl" rotWithShape="0">
                    <a:prstClr val="black">
                      <a:alpha val="35000"/>
                    </a:prstClr>
                  </a:outerShdw>
                </a:effectLst>
              </a:rPr>
              <a:t>ИНВЕСТОРА ДЛЯ ПОДКЛЮЧЕНИЯ К ОБЪЕКТАМ ИНФРАСТРУКТУРЫ</a:t>
            </a:r>
          </a:p>
        </p:txBody>
      </p:sp>
      <p:pic>
        <p:nvPicPr>
          <p:cNvPr id="8" name="Picture 3" descr="D:\Работа\vladimirskaya_ob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5884" y="123478"/>
            <a:ext cx="992232" cy="98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45941" y="4211092"/>
            <a:ext cx="56521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190500" dist="38100" dir="2700000" algn="tl" rotWithShape="0">
                    <a:schemeClr val="tx2">
                      <a:alpha val="60000"/>
                    </a:schemeClr>
                  </a:outerShdw>
                </a:effectLst>
              </a:rPr>
              <a:t>ДОКЛАДЧИК: </a:t>
            </a:r>
          </a:p>
          <a:p>
            <a:pPr algn="ctr"/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190500" dist="38100" dir="2700000" algn="tl" rotWithShape="0">
                    <a:schemeClr val="tx2">
                      <a:alpha val="60000"/>
                    </a:schemeClr>
                  </a:outerShdw>
                </a:effectLst>
              </a:rPr>
              <a:t>Первый заместитель Министра жилищно-коммунального хозяйства</a:t>
            </a:r>
          </a:p>
          <a:p>
            <a:pPr algn="ctr"/>
            <a:r>
              <a:rPr lang="ru-RU" sz="14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190500" dist="38100" dir="2700000" algn="tl" rotWithShape="0">
                    <a:schemeClr val="tx2">
                      <a:alpha val="60000"/>
                    </a:schemeClr>
                  </a:outerShdw>
                </a:effectLst>
              </a:rPr>
              <a:t>Владимирской области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190500" dist="38100" dir="2700000" algn="tl" rotWithShape="0">
                    <a:schemeClr val="tx2">
                      <a:alpha val="60000"/>
                    </a:schemeClr>
                  </a:outerShdw>
                </a:effectLst>
              </a:rPr>
              <a:t>Е.А. Сысоева</a:t>
            </a:r>
          </a:p>
        </p:txBody>
      </p:sp>
    </p:spTree>
    <p:extLst>
      <p:ext uri="{BB962C8B-B14F-4D97-AF65-F5344CB8AC3E}">
        <p14:creationId xmlns:p14="http://schemas.microsoft.com/office/powerpoint/2010/main" xmlns="" val="667700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 rot="16200000" flipH="1" flipV="1">
            <a:off x="4826310" y="825810"/>
            <a:ext cx="5143499" cy="3491879"/>
          </a:xfrm>
          <a:prstGeom prst="rect">
            <a:avLst/>
          </a:prstGeom>
          <a:noFill/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 rot="5400000" flipV="1">
            <a:off x="-825807" y="825811"/>
            <a:ext cx="5143499" cy="34918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80414" y="1203598"/>
            <a:ext cx="1983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ПРАВИТЕЛЬСТВО</a:t>
            </a:r>
          </a:p>
          <a:p>
            <a:pPr algn="ctr"/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ВЛАДИМИРСКОЙ ОБЛАСТИ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49974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СПАСИБО ЗА ВНИМАНИЕ!</a:t>
            </a:r>
          </a:p>
        </p:txBody>
      </p:sp>
      <p:pic>
        <p:nvPicPr>
          <p:cNvPr id="8" name="Picture 3" descr="D:\Работа\vladimirskaya_ob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5884" y="263624"/>
            <a:ext cx="992232" cy="98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98396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1"/>
          <a:stretch/>
        </p:blipFill>
        <p:spPr>
          <a:xfrm rot="16200000">
            <a:off x="-1318884" y="1318883"/>
            <a:ext cx="5145802" cy="2508035"/>
          </a:xfrm>
          <a:prstGeom prst="rect">
            <a:avLst/>
          </a:prstGeom>
        </p:spPr>
      </p:pic>
      <p:pic>
        <p:nvPicPr>
          <p:cNvPr id="3" name="Picture 3" descr="D:\Работа\vladimirskaya_ob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3478"/>
            <a:ext cx="992232" cy="985463"/>
          </a:xfrm>
          <a:prstGeom prst="rect">
            <a:avLst/>
          </a:prstGeom>
          <a:noFill/>
          <a:effectLst>
            <a:outerShdw blurRad="101600" dist="25400" dir="3000000" sx="101000" sy="101000" algn="tl" rotWithShape="0">
              <a:prstClr val="black">
                <a:alpha val="32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5"/>
          <p:cNvSpPr txBox="1"/>
          <p:nvPr/>
        </p:nvSpPr>
        <p:spPr>
          <a:xfrm>
            <a:off x="1315760" y="128323"/>
            <a:ext cx="7072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solidFill>
                  <a:srgbClr val="0070C0"/>
                </a:solidFill>
                <a:effectLst>
                  <a:outerShdw blurRad="228600" dist="38100" dir="2700000" algn="tl">
                    <a:srgbClr val="000000">
                      <a:alpha val="32000"/>
                    </a:srgbClr>
                  </a:outerShdw>
                </a:effectLst>
              </a:rPr>
              <a:t>РАЗРАБОТАНЫ И УТВЕРЖДЕНЫ СЛЕДУЮЩИЕ АЛГОРИТМЫ</a:t>
            </a:r>
          </a:p>
        </p:txBody>
      </p:sp>
      <p:sp>
        <p:nvSpPr>
          <p:cNvPr id="7" name="Овал 6"/>
          <p:cNvSpPr/>
          <p:nvPr/>
        </p:nvSpPr>
        <p:spPr>
          <a:xfrm>
            <a:off x="747656" y="2249996"/>
            <a:ext cx="3717229" cy="122413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действий инвестора по процедурам подключения к электрическим сетям </a:t>
            </a:r>
          </a:p>
          <a:p>
            <a:pPr lvl="0"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(средний и крупный бизнес – свыше 150 кВт)</a:t>
            </a:r>
          </a:p>
        </p:txBody>
      </p:sp>
      <p:sp>
        <p:nvSpPr>
          <p:cNvPr id="8" name="Овал 7"/>
          <p:cNvSpPr/>
          <p:nvPr/>
        </p:nvSpPr>
        <p:spPr>
          <a:xfrm>
            <a:off x="780848" y="969539"/>
            <a:ext cx="3684038" cy="122413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действий инвестора по процедурам подключения к электрическим сетям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(малый и средний бизнес – до 150 кВт)</a:t>
            </a:r>
          </a:p>
        </p:txBody>
      </p:sp>
      <p:sp>
        <p:nvSpPr>
          <p:cNvPr id="12" name="Овал 11"/>
          <p:cNvSpPr/>
          <p:nvPr/>
        </p:nvSpPr>
        <p:spPr>
          <a:xfrm>
            <a:off x="4920822" y="969539"/>
            <a:ext cx="3684038" cy="122413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действий инвестора по процедурам подключения к объектам водоснабжения и водоотведения </a:t>
            </a:r>
          </a:p>
        </p:txBody>
      </p:sp>
      <p:sp>
        <p:nvSpPr>
          <p:cNvPr id="13" name="Овал 12"/>
          <p:cNvSpPr/>
          <p:nvPr/>
        </p:nvSpPr>
        <p:spPr>
          <a:xfrm>
            <a:off x="4920822" y="2249996"/>
            <a:ext cx="3717229" cy="122413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действий инвестора по процедурам подключения к объектам газоснабжения</a:t>
            </a:r>
          </a:p>
        </p:txBody>
      </p:sp>
      <p:sp>
        <p:nvSpPr>
          <p:cNvPr id="9" name="Овал 8"/>
          <p:cNvSpPr/>
          <p:nvPr/>
        </p:nvSpPr>
        <p:spPr>
          <a:xfrm>
            <a:off x="2670709" y="3647281"/>
            <a:ext cx="3717229" cy="122413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действий инвестора по процедурам подключения к объектам теплоснабжения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1451736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1"/>
          <a:stretch/>
        </p:blipFill>
        <p:spPr>
          <a:xfrm rot="16200000">
            <a:off x="-1318884" y="1318884"/>
            <a:ext cx="5145802" cy="2508035"/>
          </a:xfrm>
          <a:prstGeom prst="rect">
            <a:avLst/>
          </a:prstGeom>
        </p:spPr>
      </p:pic>
      <p:pic>
        <p:nvPicPr>
          <p:cNvPr id="3" name="Picture 3" descr="D:\Работа\vladimirskaya_ob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3477"/>
            <a:ext cx="992232" cy="985463"/>
          </a:xfrm>
          <a:prstGeom prst="rect">
            <a:avLst/>
          </a:prstGeom>
          <a:noFill/>
          <a:effectLst>
            <a:outerShdw blurRad="101600" dist="25400" dir="3000000" sx="101000" sy="101000" algn="tl" rotWithShape="0">
              <a:prstClr val="black">
                <a:alpha val="32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5"/>
          <p:cNvSpPr txBox="1"/>
          <p:nvPr/>
        </p:nvSpPr>
        <p:spPr>
          <a:xfrm>
            <a:off x="1301273" y="5934"/>
            <a:ext cx="7072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solidFill>
                  <a:srgbClr val="0070C0"/>
                </a:solidFill>
                <a:effectLst>
                  <a:outerShdw blurRad="228600" dist="38100" dir="2700000" algn="tl">
                    <a:srgbClr val="000000">
                      <a:alpha val="32000"/>
                    </a:srgbClr>
                  </a:outerShdw>
                </a:effectLst>
              </a:rPr>
              <a:t>Нормативные акты</a:t>
            </a:r>
            <a:br>
              <a:rPr lang="ru-RU" sz="2400" b="1" dirty="0">
                <a:solidFill>
                  <a:srgbClr val="0070C0"/>
                </a:solidFill>
                <a:effectLst>
                  <a:outerShdw blurRad="228600" dist="38100" dir="2700000" algn="tl">
                    <a:srgbClr val="000000">
                      <a:alpha val="32000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0070C0"/>
                </a:solidFill>
                <a:effectLst>
                  <a:outerShdw blurRad="228600" dist="38100" dir="2700000" algn="tl">
                    <a:srgbClr val="000000">
                      <a:alpha val="32000"/>
                    </a:srgbClr>
                  </a:outerShdw>
                </a:effectLst>
              </a:rPr>
              <a:t>Правительства Российской Федерации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21181" y="787128"/>
            <a:ext cx="7799291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Сроки подключения объектов к инженерным сетям определенны</a:t>
            </a:r>
          </a:p>
          <a:p>
            <a:r>
              <a:rPr lang="ru-RU" sz="1600" b="1" dirty="0"/>
              <a:t>в сфере электроэнергетики:</a:t>
            </a:r>
          </a:p>
          <a:p>
            <a:pPr marL="285750" indent="-285750">
              <a:buFontTx/>
              <a:buChar char="-"/>
            </a:pPr>
            <a:r>
              <a:rPr lang="ru-RU" sz="1400" dirty="0"/>
              <a:t>постановлением Правительства Российской Федерации от 27.12.2004 № 861</a:t>
            </a:r>
            <a:br>
              <a:rPr lang="ru-RU" sz="1400" dirty="0"/>
            </a:br>
            <a:r>
              <a:rPr lang="ru-RU" sz="1400" dirty="0"/>
              <a:t>«Об утверждении Правил недискриминационного доступа к услугам по передаче электрической энергии и оказания этих услуг»</a:t>
            </a:r>
          </a:p>
          <a:p>
            <a:r>
              <a:rPr lang="ru-RU" sz="1600" b="1" dirty="0"/>
              <a:t>в сфере водоснабжения и водоотведения:</a:t>
            </a:r>
          </a:p>
          <a:p>
            <a:pPr marL="285750" indent="-285750">
              <a:buFontTx/>
              <a:buChar char="-"/>
            </a:pPr>
            <a:r>
              <a:rPr lang="ru-RU" sz="1400" dirty="0"/>
              <a:t>постановлением Правительства Российской Федерации от 30.11.2021  № 2130 </a:t>
            </a:r>
            <a:br>
              <a:rPr lang="ru-RU" sz="1400" dirty="0"/>
            </a:br>
            <a:r>
              <a:rPr lang="ru-RU" sz="1400" dirty="0"/>
              <a:t> «Об утверждении Правил подключения (технологического присоединения) объектов капитального строительства к централизованным системам горячего водоснабжения, холодного водоснабжения и (или) водоотведения»</a:t>
            </a:r>
          </a:p>
          <a:p>
            <a:r>
              <a:rPr lang="ru-RU" sz="1600" b="1" dirty="0"/>
              <a:t>в сфере теплоснабжения:</a:t>
            </a:r>
          </a:p>
          <a:p>
            <a:pPr marL="285750" indent="-285750">
              <a:buFontTx/>
              <a:buChar char="-"/>
            </a:pPr>
            <a:r>
              <a:rPr lang="ru-RU" sz="1400" dirty="0"/>
              <a:t>постановлением Правительства Российской Федерации 30.11.2021 № 2115 «Об утверждении Правил подключения (технологического присоединения) к системам теплоснабжения, включая правила недискриминационного доступа к услугам по подключению (технологическому присоединению) к системам теплоснабжения»</a:t>
            </a:r>
          </a:p>
          <a:p>
            <a:r>
              <a:rPr lang="ru-RU" sz="1600" b="1" dirty="0"/>
              <a:t>в сфере газоснабжения:</a:t>
            </a:r>
            <a:endParaRPr lang="ru-RU" sz="1600" dirty="0"/>
          </a:p>
          <a:p>
            <a:pPr marL="285750" indent="-285750">
              <a:buFontTx/>
              <a:buChar char="-"/>
            </a:pPr>
            <a:r>
              <a:rPr lang="ru-RU" sz="1400" dirty="0"/>
              <a:t>постановлением Правительства Российской Федерации от 13 сентября 2021 г. № 1547</a:t>
            </a:r>
            <a:br>
              <a:rPr lang="ru-RU" sz="1400" dirty="0"/>
            </a:br>
            <a:r>
              <a:rPr lang="ru-RU" sz="1400" dirty="0"/>
              <a:t>«Об утверждении Правил подключения (технологического присоединения) газоиспользующего оборудования и объектов капитального строительства к сетям газораспределения»</a:t>
            </a:r>
          </a:p>
        </p:txBody>
      </p:sp>
    </p:spTree>
    <p:extLst>
      <p:ext uri="{BB962C8B-B14F-4D97-AF65-F5344CB8AC3E}">
        <p14:creationId xmlns:p14="http://schemas.microsoft.com/office/powerpoint/2010/main" xmlns="" val="2700507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1"/>
          <a:stretch/>
        </p:blipFill>
        <p:spPr>
          <a:xfrm rot="16200000">
            <a:off x="-1318883" y="1318884"/>
            <a:ext cx="5145802" cy="2508035"/>
          </a:xfrm>
          <a:prstGeom prst="rect">
            <a:avLst/>
          </a:prstGeom>
        </p:spPr>
      </p:pic>
      <p:pic>
        <p:nvPicPr>
          <p:cNvPr id="3" name="Picture 3" descr="D:\Работа\vladimirskaya_ob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165"/>
            <a:ext cx="992232" cy="985463"/>
          </a:xfrm>
          <a:prstGeom prst="rect">
            <a:avLst/>
          </a:prstGeom>
          <a:noFill/>
          <a:effectLst>
            <a:outerShdw blurRad="101600" dist="25400" dir="3000000" sx="101000" sy="101000" algn="tl" rotWithShape="0">
              <a:prstClr val="black">
                <a:alpha val="32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5"/>
          <p:cNvSpPr txBox="1"/>
          <p:nvPr/>
        </p:nvSpPr>
        <p:spPr>
          <a:xfrm>
            <a:off x="1315760" y="165954"/>
            <a:ext cx="7482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0070C0"/>
                </a:solidFill>
                <a:effectLst>
                  <a:outerShdw blurRad="228600" dist="38100" dir="2700000" algn="tl">
                    <a:srgbClr val="000000">
                      <a:alpha val="32000"/>
                    </a:srgbClr>
                  </a:outerShdw>
                </a:effectLst>
              </a:rPr>
              <a:t>Шаги инвестора по процедуре подключения к электрическим сетям (малый и средний бизнес – до 150 кВт)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876724" y="2799457"/>
            <a:ext cx="1160192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Заявка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84732" y="3611218"/>
            <a:ext cx="2023302" cy="64632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Срок рассмотрения заявки 3 рабочих дня</a:t>
            </a:r>
            <a:endParaRPr kumimoji="0" lang="ru-RU" sz="1200" b="0" i="0" u="none" strike="noStrike" cap="none" spc="0" normalizeH="0" baseline="0" dirty="0">
              <a:ln>
                <a:noFill/>
              </a:ln>
              <a:solidFill>
                <a:srgbClr val="365B9D"/>
              </a:solidFill>
              <a:effectLst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spc="0" normalizeH="0" baseline="0" dirty="0">
              <a:ln>
                <a:noFill/>
              </a:ln>
              <a:solidFill>
                <a:srgbClr val="365B9D"/>
              </a:solidFill>
              <a:effectLst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84731" y="1016669"/>
            <a:ext cx="2023303" cy="33855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Calibri"/>
              </a:rPr>
              <a:t>Инвестор</a:t>
            </a:r>
            <a:endParaRPr kumimoji="0" lang="ru-RU" sz="16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388079" y="1428177"/>
            <a:ext cx="216610" cy="3501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84730" y="1901456"/>
            <a:ext cx="2023303" cy="15696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Подача заявки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технологическое присоединение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592343" y="2807279"/>
            <a:ext cx="1160192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Заявка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3121672" y="1901456"/>
            <a:ext cx="2314447" cy="156965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Выдача и подписание договора технологического присоединения и договора энергоснабжения</a:t>
            </a:r>
          </a:p>
        </p:txBody>
      </p:sp>
      <p:sp>
        <p:nvSpPr>
          <p:cNvPr id="112" name="Стрелка вправо 111"/>
          <p:cNvSpPr/>
          <p:nvPr/>
        </p:nvSpPr>
        <p:spPr>
          <a:xfrm>
            <a:off x="2585517" y="2583433"/>
            <a:ext cx="40778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TextBox 112"/>
          <p:cNvSpPr txBox="1"/>
          <p:nvPr/>
        </p:nvSpPr>
        <p:spPr>
          <a:xfrm>
            <a:off x="3121672" y="3616154"/>
            <a:ext cx="2314447" cy="64632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Срок выдачи и подписание договора 10 рабочих дней</a:t>
            </a:r>
            <a:endParaRPr kumimoji="0" lang="ru-RU" sz="1200" b="0" i="0" u="none" strike="noStrike" cap="none" spc="0" normalizeH="0" baseline="0" dirty="0">
              <a:ln>
                <a:noFill/>
              </a:ln>
              <a:solidFill>
                <a:srgbClr val="365B9D"/>
              </a:solidFill>
              <a:effectLst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114" name="Стрелка вправо 113"/>
          <p:cNvSpPr/>
          <p:nvPr/>
        </p:nvSpPr>
        <p:spPr>
          <a:xfrm>
            <a:off x="5580112" y="2551978"/>
            <a:ext cx="432048" cy="2564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TextBox 115"/>
          <p:cNvSpPr txBox="1"/>
          <p:nvPr/>
        </p:nvSpPr>
        <p:spPr>
          <a:xfrm>
            <a:off x="6698878" y="2807279"/>
            <a:ext cx="1160192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Заявка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6121750" y="1916962"/>
            <a:ext cx="2314447" cy="15696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Выполнение строительных работ и окончательное подключение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энергопринимающего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устройства 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6121750" y="3611218"/>
            <a:ext cx="2314447" cy="46166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от 30 рабочих дней до 1 года</a:t>
            </a:r>
            <a:endParaRPr kumimoji="0" lang="ru-RU" sz="1200" b="0" i="0" u="none" strike="noStrike" cap="none" spc="0" normalizeH="0" baseline="0" dirty="0">
              <a:ln>
                <a:noFill/>
              </a:ln>
              <a:solidFill>
                <a:srgbClr val="365B9D"/>
              </a:solidFill>
              <a:effectLst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33822" y="4560884"/>
            <a:ext cx="4290146" cy="46166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Минимальный срок подключения составляет 43 рабочих дня, максимальный – 413 дней</a:t>
            </a:r>
            <a:endParaRPr lang="ru-RU" sz="1200" dirty="0">
              <a:solidFill>
                <a:srgbClr val="365B9D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86116" y="928676"/>
            <a:ext cx="53578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27.12.2004 № 861 </a:t>
            </a:r>
          </a:p>
          <a:p>
            <a:pPr algn="ctr" hangingPunct="0"/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Правил </a:t>
            </a:r>
            <a:r>
              <a:rPr lang="ru-RU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недискриминационного</a:t>
            </a: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доступа к услугам </a:t>
            </a:r>
          </a:p>
          <a:p>
            <a:pPr algn="ctr" hangingPunct="0"/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передаче электрической энергии и оказания этих услуг»</a:t>
            </a:r>
          </a:p>
        </p:txBody>
      </p:sp>
    </p:spTree>
    <p:extLst>
      <p:ext uri="{BB962C8B-B14F-4D97-AF65-F5344CB8AC3E}">
        <p14:creationId xmlns:p14="http://schemas.microsoft.com/office/powerpoint/2010/main" xmlns="" val="3118804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1"/>
          <a:stretch/>
        </p:blipFill>
        <p:spPr>
          <a:xfrm rot="16200000">
            <a:off x="-1318883" y="1318884"/>
            <a:ext cx="5145802" cy="2508035"/>
          </a:xfrm>
          <a:prstGeom prst="rect">
            <a:avLst/>
          </a:prstGeom>
        </p:spPr>
      </p:pic>
      <p:pic>
        <p:nvPicPr>
          <p:cNvPr id="3" name="Picture 3" descr="D:\Работа\vladimirskaya_ob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284" y="30979"/>
            <a:ext cx="992232" cy="985463"/>
          </a:xfrm>
          <a:prstGeom prst="rect">
            <a:avLst/>
          </a:prstGeom>
          <a:noFill/>
          <a:effectLst>
            <a:outerShdw blurRad="101600" dist="25400" dir="3000000" sx="101000" sy="101000" algn="tl" rotWithShape="0">
              <a:prstClr val="black">
                <a:alpha val="32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5"/>
          <p:cNvSpPr txBox="1"/>
          <p:nvPr/>
        </p:nvSpPr>
        <p:spPr>
          <a:xfrm>
            <a:off x="1308516" y="126229"/>
            <a:ext cx="7799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0070C0"/>
                </a:solidFill>
                <a:effectLst>
                  <a:outerShdw blurRad="228600" dist="38100" dir="2700000" algn="tl">
                    <a:srgbClr val="000000">
                      <a:alpha val="32000"/>
                    </a:srgbClr>
                  </a:outerShdw>
                </a:effectLst>
              </a:rPr>
              <a:t>Шаги инвестора по процедуре подключения к электрическим сетям (средний и крупный бизнес – свыше 150 кВт)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876724" y="2799457"/>
            <a:ext cx="1160192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Заявка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54015" y="3537139"/>
            <a:ext cx="2054021" cy="46166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Срок рассмотрения заявки 3 рабочих дня</a:t>
            </a:r>
            <a:endParaRPr kumimoji="0" lang="ru-RU" sz="1200" b="0" i="0" u="none" strike="noStrike" cap="none" spc="0" normalizeH="0" baseline="0" dirty="0">
              <a:ln>
                <a:noFill/>
              </a:ln>
              <a:solidFill>
                <a:srgbClr val="365B9D"/>
              </a:solidFill>
              <a:effectLst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31497" y="1016442"/>
            <a:ext cx="1976539" cy="33855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Calibri"/>
              </a:rPr>
              <a:t>Инвестор</a:t>
            </a:r>
            <a:endParaRPr kumimoji="0" lang="ru-RU" sz="16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372720" y="1474421"/>
            <a:ext cx="216610" cy="2923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4015" y="1829274"/>
            <a:ext cx="2054021" cy="16124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Подача заявки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технологическое присоединение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592343" y="2807279"/>
            <a:ext cx="1160192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Заявка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3124460" y="1829274"/>
            <a:ext cx="2314447" cy="156965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Выдача и подписание договора технологического присоединения и договора энергоснабжения</a:t>
            </a:r>
          </a:p>
        </p:txBody>
      </p:sp>
      <p:sp>
        <p:nvSpPr>
          <p:cNvPr id="112" name="Стрелка вправо 111"/>
          <p:cNvSpPr/>
          <p:nvPr/>
        </p:nvSpPr>
        <p:spPr>
          <a:xfrm>
            <a:off x="2627784" y="2675828"/>
            <a:ext cx="40778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TextBox 112"/>
          <p:cNvSpPr txBox="1"/>
          <p:nvPr/>
        </p:nvSpPr>
        <p:spPr>
          <a:xfrm>
            <a:off x="3124461" y="3750589"/>
            <a:ext cx="2314447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20 рабочих дней</a:t>
            </a:r>
            <a:endParaRPr kumimoji="0" lang="ru-RU" sz="1200" b="0" i="0" u="none" strike="noStrike" cap="none" spc="0" normalizeH="0" baseline="0" dirty="0">
              <a:ln>
                <a:noFill/>
              </a:ln>
              <a:solidFill>
                <a:srgbClr val="365B9D"/>
              </a:solidFill>
              <a:effectLst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114" name="Стрелка вправо 113"/>
          <p:cNvSpPr/>
          <p:nvPr/>
        </p:nvSpPr>
        <p:spPr>
          <a:xfrm>
            <a:off x="5580112" y="2666070"/>
            <a:ext cx="432048" cy="2564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TextBox 115"/>
          <p:cNvSpPr txBox="1"/>
          <p:nvPr/>
        </p:nvSpPr>
        <p:spPr>
          <a:xfrm>
            <a:off x="6698878" y="2807279"/>
            <a:ext cx="1160192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Заявка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6121749" y="1829274"/>
            <a:ext cx="2314447" cy="15983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Выполнение строительных работ и окончательное подключение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энергопринимающего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устройства 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6121749" y="3721805"/>
            <a:ext cx="2314447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от 4 месяцев до 4 лет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36611" y="4539598"/>
            <a:ext cx="4290146" cy="46166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Минимальный срок подключения составляет 149 рабочих дня, максимальный – 778 дней</a:t>
            </a:r>
            <a:endParaRPr lang="ru-RU" sz="1200" dirty="0">
              <a:solidFill>
                <a:srgbClr val="365B9D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86116" y="928676"/>
            <a:ext cx="53578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27.12.2004 № 861 </a:t>
            </a:r>
          </a:p>
          <a:p>
            <a:pPr algn="ctr" hangingPunct="0"/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Правил </a:t>
            </a:r>
            <a:r>
              <a:rPr lang="ru-RU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недискриминационного</a:t>
            </a: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доступа к услугам </a:t>
            </a:r>
          </a:p>
          <a:p>
            <a:pPr algn="ctr" hangingPunct="0"/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передаче электрической энергии и оказания этих услуг»</a:t>
            </a:r>
          </a:p>
        </p:txBody>
      </p:sp>
    </p:spTree>
    <p:extLst>
      <p:ext uri="{BB962C8B-B14F-4D97-AF65-F5344CB8AC3E}">
        <p14:creationId xmlns:p14="http://schemas.microsoft.com/office/powerpoint/2010/main" xmlns="" val="350159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1"/>
          <a:stretch/>
        </p:blipFill>
        <p:spPr>
          <a:xfrm rot="16200000">
            <a:off x="-1318883" y="1318884"/>
            <a:ext cx="5145802" cy="2508035"/>
          </a:xfrm>
          <a:prstGeom prst="rect">
            <a:avLst/>
          </a:prstGeom>
        </p:spPr>
      </p:pic>
      <p:pic>
        <p:nvPicPr>
          <p:cNvPr id="3" name="Picture 3" descr="D:\Работа\vladimirskaya_ob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284" y="30979"/>
            <a:ext cx="992232" cy="985463"/>
          </a:xfrm>
          <a:prstGeom prst="rect">
            <a:avLst/>
          </a:prstGeom>
          <a:noFill/>
          <a:effectLst>
            <a:outerShdw blurRad="101600" dist="25400" dir="3000000" sx="101000" sy="101000" algn="tl" rotWithShape="0">
              <a:prstClr val="black">
                <a:alpha val="32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5"/>
          <p:cNvSpPr txBox="1"/>
          <p:nvPr/>
        </p:nvSpPr>
        <p:spPr>
          <a:xfrm>
            <a:off x="1291748" y="-7121"/>
            <a:ext cx="7799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0070C0"/>
                </a:solidFill>
                <a:effectLst>
                  <a:outerShdw blurRad="228600" dist="38100" dir="2700000" algn="tl">
                    <a:srgbClr val="000000">
                      <a:alpha val="32000"/>
                    </a:srgbClr>
                  </a:outerShdw>
                </a:effectLst>
              </a:rPr>
              <a:t>Шаги инвестора по процедуре подключения к объектам водоснабжения и водоотведения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71472" y="2824469"/>
            <a:ext cx="1928826" cy="46166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Calibri"/>
              </a:rPr>
              <a:t>Срок рассмотрения заявки 7 рабочих дня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000364" y="1571618"/>
            <a:ext cx="2928958" cy="33855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Calibri"/>
              </a:rPr>
              <a:t>Инвестор</a:t>
            </a:r>
            <a:endParaRPr kumimoji="0" lang="ru-RU" sz="16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955307"/>
            <a:ext cx="1928826" cy="8307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Подача инвестором запроса на выдачу технических условий подключения</a:t>
            </a:r>
          </a:p>
        </p:txBody>
      </p:sp>
      <p:sp>
        <p:nvSpPr>
          <p:cNvPr id="109" name="Прямоугольник 108"/>
          <p:cNvSpPr>
            <a:spLocks noChangeAspect="1"/>
          </p:cNvSpPr>
          <p:nvPr/>
        </p:nvSpPr>
        <p:spPr>
          <a:xfrm>
            <a:off x="571472" y="3714758"/>
            <a:ext cx="1961090" cy="83099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endParaRPr lang="ru-RU" sz="1200" kern="600" dirty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 hangingPunct="0"/>
            <a:r>
              <a:rPr lang="ru-RU" sz="1200" kern="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Выдача РСО технических условий подключения</a:t>
            </a:r>
          </a:p>
          <a:p>
            <a:pPr algn="ctr" hangingPunct="0"/>
            <a:endParaRPr lang="ru-RU" sz="1200" kern="600" dirty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71472" y="4572014"/>
            <a:ext cx="1953052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Calibri"/>
              </a:rPr>
              <a:t>7 рабочих дней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3286116" y="3714758"/>
            <a:ext cx="2455232" cy="8572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Подача заявления на заключение договора о подключении и подписание договора о подключении исполнителем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286117" y="4618178"/>
            <a:ext cx="2455231" cy="46166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 20 рабочих дней до 110 календарных </a:t>
            </a:r>
          </a:p>
        </p:txBody>
      </p:sp>
      <p:sp>
        <p:nvSpPr>
          <p:cNvPr id="6" name="Стрелка вниз 5"/>
          <p:cNvSpPr/>
          <p:nvPr/>
        </p:nvSpPr>
        <p:spPr>
          <a:xfrm rot="4009766">
            <a:off x="2575548" y="1668897"/>
            <a:ext cx="290792" cy="3555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9874129">
            <a:off x="1560873" y="3339542"/>
            <a:ext cx="306868" cy="3310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7289587">
            <a:off x="2798414" y="4147709"/>
            <a:ext cx="288032" cy="385045"/>
          </a:xfrm>
          <a:prstGeom prst="downArrow">
            <a:avLst>
              <a:gd name="adj1" fmla="val 50000"/>
              <a:gd name="adj2" fmla="val 66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6200000">
            <a:off x="4472025" y="3312069"/>
            <a:ext cx="324069" cy="338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286116" y="2040764"/>
            <a:ext cx="2455232" cy="8617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Подписание договора о подключении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86117" y="3009134"/>
            <a:ext cx="2455231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10 рабочих дней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357950" y="2000246"/>
            <a:ext cx="2571767" cy="7858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Предоставление документов, содержащих исходные данные для проектирования подключения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357950" y="3714757"/>
            <a:ext cx="2571767" cy="7649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Исполнение договора о подключении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5927015" y="2434822"/>
            <a:ext cx="360040" cy="2761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6357950" y="2824469"/>
            <a:ext cx="2571768" cy="46166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 20 рабочих дней до 40 (с момента заключения договора) 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7606975" y="3373248"/>
            <a:ext cx="288032" cy="3005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6357950" y="4592909"/>
            <a:ext cx="2571768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 18 месяцев с заключения договора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357950" y="857238"/>
            <a:ext cx="2594102" cy="86177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endParaRPr lang="ru-RU" sz="1000" dirty="0">
              <a:solidFill>
                <a:srgbClr val="365B9D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  <a:p>
            <a:pPr algn="ctr" hangingPunct="0"/>
            <a:r>
              <a:rPr lang="ru-RU" sz="10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Минимальный срок подключения составляет 74 рабочих дня, максимальный – 933 дней</a:t>
            </a:r>
          </a:p>
          <a:p>
            <a:pPr algn="ctr" hangingPunct="0"/>
            <a:endParaRPr lang="ru-RU" sz="1000" dirty="0">
              <a:solidFill>
                <a:srgbClr val="365B9D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57290" y="714362"/>
            <a:ext cx="5000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30.11.2021 № 2130 «Об утверждении Правил подключения (технологического присоединения) объектов капитального строительства к централизованным системам горячего водоснабжения, холодного водоснабжения и (или) водоотведения»</a:t>
            </a:r>
          </a:p>
        </p:txBody>
      </p:sp>
    </p:spTree>
    <p:extLst>
      <p:ext uri="{BB962C8B-B14F-4D97-AF65-F5344CB8AC3E}">
        <p14:creationId xmlns:p14="http://schemas.microsoft.com/office/powerpoint/2010/main" xmlns="" val="2828559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1"/>
          <a:stretch/>
        </p:blipFill>
        <p:spPr>
          <a:xfrm rot="16200000">
            <a:off x="-1318883" y="1318884"/>
            <a:ext cx="5145802" cy="2508035"/>
          </a:xfrm>
          <a:prstGeom prst="rect">
            <a:avLst/>
          </a:prstGeom>
        </p:spPr>
      </p:pic>
      <p:pic>
        <p:nvPicPr>
          <p:cNvPr id="3" name="Picture 3" descr="D:\Работа\vladimirskaya_ob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284" y="30979"/>
            <a:ext cx="992232" cy="985463"/>
          </a:xfrm>
          <a:prstGeom prst="rect">
            <a:avLst/>
          </a:prstGeom>
          <a:noFill/>
          <a:effectLst>
            <a:outerShdw blurRad="101600" dist="25400" dir="3000000" sx="101000" sy="101000" algn="tl" rotWithShape="0">
              <a:prstClr val="black">
                <a:alpha val="32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5"/>
          <p:cNvSpPr txBox="1"/>
          <p:nvPr/>
        </p:nvSpPr>
        <p:spPr>
          <a:xfrm>
            <a:off x="1279746" y="30979"/>
            <a:ext cx="77999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0070C0"/>
                </a:solidFill>
                <a:effectLst>
                  <a:outerShdw blurRad="228600" dist="38100" dir="2700000" algn="tl">
                    <a:srgbClr val="000000">
                      <a:alpha val="32000"/>
                    </a:srgbClr>
                  </a:outerShdw>
                </a:effectLst>
              </a:rPr>
              <a:t>Шаги инвестора по подключению газоиспользующего оборудования  и объектов капитального строительства к сетям газораспределения 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71728" y="3681725"/>
            <a:ext cx="1881614" cy="46166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Calibri"/>
              </a:rPr>
              <a:t>Срок рассмотрения заявки 3 рабочих дня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57159" y="1857370"/>
            <a:ext cx="1928825" cy="33855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Calibri"/>
              </a:rPr>
              <a:t>Инвестор</a:t>
            </a:r>
            <a:endParaRPr kumimoji="0" lang="ru-RU" sz="16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3690" y="2638071"/>
            <a:ext cx="1889652" cy="9009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Подача инвестором заявки о заключении договора на технологическое присоединение </a:t>
            </a:r>
          </a:p>
        </p:txBody>
      </p:sp>
      <p:sp>
        <p:nvSpPr>
          <p:cNvPr id="109" name="Прямоугольник 108"/>
          <p:cNvSpPr>
            <a:spLocks noChangeAspect="1"/>
          </p:cNvSpPr>
          <p:nvPr/>
        </p:nvSpPr>
        <p:spPr>
          <a:xfrm>
            <a:off x="2712605" y="3663197"/>
            <a:ext cx="1889652" cy="83099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kern="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Получение инвестором от исполнителя подписанного со своей стороны проекта договора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712605" y="4560673"/>
            <a:ext cx="1881614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 5 до 30 рабочих дней </a:t>
            </a:r>
            <a:endParaRPr lang="ru-RU" sz="1200" dirty="0">
              <a:solidFill>
                <a:srgbClr val="365B9D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4794101" y="2143122"/>
            <a:ext cx="1978642" cy="10218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latin typeface="Times New Roman"/>
                <a:ea typeface="Times New Roman"/>
              </a:rPr>
              <a:t>Подписание договора инвестором</a:t>
            </a:r>
            <a:endParaRPr lang="ru-RU" sz="1200" dirty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794101" y="3260139"/>
            <a:ext cx="1978642" cy="64632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10 рабочих дней с момента получения подписанного договора от исполнителя 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176175" y="2247467"/>
            <a:ext cx="290792" cy="3555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9874129">
            <a:off x="7060302" y="3109524"/>
            <a:ext cx="306868" cy="3310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7289587">
            <a:off x="2084034" y="4219148"/>
            <a:ext cx="288032" cy="385045"/>
          </a:xfrm>
          <a:prstGeom prst="downArrow">
            <a:avLst>
              <a:gd name="adj1" fmla="val 50000"/>
              <a:gd name="adj2" fmla="val 66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8307308">
            <a:off x="4234541" y="3118065"/>
            <a:ext cx="324069" cy="338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948264" y="3517167"/>
            <a:ext cx="1978642" cy="9331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Исполнение договора о  технологическом присоединении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48264" y="4570502"/>
            <a:ext cx="1978642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 43 рабочих дней до 3 лет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15074" y="928676"/>
            <a:ext cx="2643206" cy="132343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endParaRPr lang="ru-RU" sz="1000" dirty="0">
              <a:solidFill>
                <a:srgbClr val="365B9D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  <a:p>
            <a:pPr algn="ctr" hangingPunct="0"/>
            <a:r>
              <a:rPr lang="ru-RU" sz="10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Минимальный срок подключения составляет 43 рабочих дней, максимальный – 1095 дней, в зависимости от индивидуальных условий (наличие естественных и искусственных преград)</a:t>
            </a:r>
          </a:p>
          <a:p>
            <a:pPr algn="ctr" hangingPunct="0"/>
            <a:endParaRPr lang="ru-RU" sz="1000" dirty="0">
              <a:solidFill>
                <a:srgbClr val="365B9D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57290" y="1071552"/>
            <a:ext cx="4643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13 сентября 2021 г. № 1547 «Об утверждении Правил подключения (технологического присоединения) газоиспользующего оборудования и объектов капитального строительства к сетям газораспределения»</a:t>
            </a:r>
          </a:p>
        </p:txBody>
      </p:sp>
    </p:spTree>
    <p:extLst>
      <p:ext uri="{BB962C8B-B14F-4D97-AF65-F5344CB8AC3E}">
        <p14:creationId xmlns:p14="http://schemas.microsoft.com/office/powerpoint/2010/main" xmlns="" val="4030150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1"/>
          <a:stretch/>
        </p:blipFill>
        <p:spPr>
          <a:xfrm rot="16200000">
            <a:off x="-1318883" y="1318884"/>
            <a:ext cx="5145802" cy="2508035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139869" y="4816616"/>
            <a:ext cx="1957904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Calibri"/>
              </a:rPr>
              <a:t>7 рабочих дней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47489" y="978664"/>
            <a:ext cx="1976539" cy="46166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Calibri"/>
              </a:rPr>
              <a:t>Направление ОМС запроса о возможности подключения</a:t>
            </a:r>
            <a:endParaRPr kumimoji="0" lang="ru-RU" sz="1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1879" y="4229989"/>
            <a:ext cx="1938853" cy="5315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Направление заявителем запроса о предоставлении ТУ подключения</a:t>
            </a:r>
          </a:p>
        </p:txBody>
      </p:sp>
      <p:sp>
        <p:nvSpPr>
          <p:cNvPr id="109" name="Прямоугольник 108"/>
          <p:cNvSpPr>
            <a:spLocks noChangeAspect="1"/>
          </p:cNvSpPr>
          <p:nvPr/>
        </p:nvSpPr>
        <p:spPr>
          <a:xfrm>
            <a:off x="147489" y="2143236"/>
            <a:ext cx="1976539" cy="138499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kern="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Направление инвестором запроса о предоставлении информации о возможности подключения, не связанных с подготовкой градостроительного плана земельного участка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47488" y="1523623"/>
            <a:ext cx="1976539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Calibri"/>
              </a:rPr>
              <a:t>5 рабочих дней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2346440" y="2145264"/>
            <a:ext cx="1978642" cy="9432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Направление заявителем письма о выборе варианта создания тех. возможности подключения к системам теплоснабжения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41876" y="3169098"/>
            <a:ext cx="1978642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 рабочих дней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991742" y="1861077"/>
            <a:ext cx="288032" cy="211604"/>
          </a:xfrm>
          <a:prstGeom prst="downArrow">
            <a:avLst>
              <a:gd name="adj1" fmla="val 50000"/>
              <a:gd name="adj2" fmla="val 66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346440" y="978664"/>
            <a:ext cx="1978642" cy="4665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Направление заявителем заявки на заключении договора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46440" y="1576584"/>
            <a:ext cx="1978642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 рабочих дней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593340" y="980847"/>
            <a:ext cx="1949001" cy="8268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Направление заявителем в адрес теплоснабжающей организации подписанного договора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593340" y="2462079"/>
            <a:ext cx="1978642" cy="8455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Направление заявителем в адрес теплоснабжающей организации уведомления о несогласии с условиями договора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87618" y="1900964"/>
            <a:ext cx="1949001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10 рабочих дней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354698" y="4418274"/>
            <a:ext cx="1978642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 рабочих дней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3244" y="3614263"/>
            <a:ext cx="1976539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Calibri"/>
              </a:rPr>
              <a:t>от 5 до10 рабочих дней </a:t>
            </a:r>
          </a:p>
        </p:txBody>
      </p:sp>
      <p:sp>
        <p:nvSpPr>
          <p:cNvPr id="33" name="Стрелка вниз 32"/>
          <p:cNvSpPr/>
          <p:nvPr/>
        </p:nvSpPr>
        <p:spPr>
          <a:xfrm>
            <a:off x="997497" y="3966247"/>
            <a:ext cx="288032" cy="211604"/>
          </a:xfrm>
          <a:prstGeom prst="downArrow">
            <a:avLst>
              <a:gd name="adj1" fmla="val 50000"/>
              <a:gd name="adj2" fmla="val 66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3191745" y="1900964"/>
            <a:ext cx="288032" cy="211604"/>
          </a:xfrm>
          <a:prstGeom prst="downArrow">
            <a:avLst>
              <a:gd name="adj1" fmla="val 50000"/>
              <a:gd name="adj2" fmla="val 66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3191745" y="3508461"/>
            <a:ext cx="288032" cy="211604"/>
          </a:xfrm>
          <a:prstGeom prst="downArrow">
            <a:avLst>
              <a:gd name="adj1" fmla="val 50000"/>
              <a:gd name="adj2" fmla="val 66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341876" y="3816585"/>
            <a:ext cx="1978642" cy="5109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Получение от исполнителя подписанного проекта договора о подключении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72797" y="3389728"/>
            <a:ext cx="1978642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10 рабочих дней</a:t>
            </a:r>
          </a:p>
        </p:txBody>
      </p:sp>
      <p:sp>
        <p:nvSpPr>
          <p:cNvPr id="9" name="Выгнутая вправо стрелка 8"/>
          <p:cNvSpPr/>
          <p:nvPr/>
        </p:nvSpPr>
        <p:spPr>
          <a:xfrm rot="5400000" flipV="1">
            <a:off x="2048314" y="4517539"/>
            <a:ext cx="422938" cy="25999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Стрелка вниз 38"/>
          <p:cNvSpPr/>
          <p:nvPr/>
        </p:nvSpPr>
        <p:spPr>
          <a:xfrm>
            <a:off x="5418102" y="2221772"/>
            <a:ext cx="288032" cy="211604"/>
          </a:xfrm>
          <a:prstGeom prst="downArrow">
            <a:avLst>
              <a:gd name="adj1" fmla="val 50000"/>
              <a:gd name="adj2" fmla="val 66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>
            <a:off x="5418102" y="3733454"/>
            <a:ext cx="288032" cy="211604"/>
          </a:xfrm>
          <a:prstGeom prst="downArrow">
            <a:avLst>
              <a:gd name="adj1" fmla="val 50000"/>
              <a:gd name="adj2" fmla="val 66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593340" y="3974698"/>
            <a:ext cx="1978642" cy="8455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0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Установление платы за подключение регулирующим органом (в случае если стороны не договорились о размере платы за подключение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593340" y="4859008"/>
            <a:ext cx="1978642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30 рабочих дней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854395" y="973751"/>
            <a:ext cx="1949001" cy="8268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Внесение заявителем первого авансового платежа в размере 15 % платы за подключение</a:t>
            </a:r>
          </a:p>
        </p:txBody>
      </p:sp>
      <p:sp>
        <p:nvSpPr>
          <p:cNvPr id="49" name="Выгнутая вправо стрелка 48"/>
          <p:cNvSpPr/>
          <p:nvPr/>
        </p:nvSpPr>
        <p:spPr>
          <a:xfrm rot="5400000" flipV="1">
            <a:off x="4251871" y="4481563"/>
            <a:ext cx="422938" cy="25999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Выгнутая вправо стрелка 49"/>
          <p:cNvSpPr/>
          <p:nvPr/>
        </p:nvSpPr>
        <p:spPr>
          <a:xfrm rot="5400000" flipV="1">
            <a:off x="6523643" y="4394631"/>
            <a:ext cx="422938" cy="25999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854396" y="1900167"/>
            <a:ext cx="1949001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15 рабочих дней 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6865112" y="2433376"/>
            <a:ext cx="1949001" cy="8268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Направление заявителем уведомления о намерении выполнить мероприятия по подключению своими силами </a:t>
            </a:r>
          </a:p>
        </p:txBody>
      </p:sp>
      <p:sp>
        <p:nvSpPr>
          <p:cNvPr id="53" name="Стрелка вниз 52"/>
          <p:cNvSpPr/>
          <p:nvPr/>
        </p:nvSpPr>
        <p:spPr>
          <a:xfrm>
            <a:off x="7629640" y="3679654"/>
            <a:ext cx="288032" cy="211604"/>
          </a:xfrm>
          <a:prstGeom prst="downArrow">
            <a:avLst>
              <a:gd name="adj1" fmla="val 50000"/>
              <a:gd name="adj2" fmla="val 66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6854394" y="3369963"/>
            <a:ext cx="1949001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15 рабочих дней 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6854393" y="3941593"/>
            <a:ext cx="1949001" cy="5541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Исполнение мероприятия в рамках заключенного договора 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865111" y="4623074"/>
            <a:ext cx="1949001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18 месяцев </a:t>
            </a:r>
          </a:p>
        </p:txBody>
      </p:sp>
      <p:pic>
        <p:nvPicPr>
          <p:cNvPr id="59" name="Picture 3" descr="D:\Работа\vladimirskaya_ob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50652"/>
            <a:ext cx="679692" cy="675055"/>
          </a:xfrm>
          <a:prstGeom prst="rect">
            <a:avLst/>
          </a:prstGeom>
          <a:noFill/>
          <a:effectLst>
            <a:outerShdw blurRad="101600" dist="25400" dir="3000000" sx="101000" sy="101000" algn="tl" rotWithShape="0">
              <a:prstClr val="black">
                <a:alpha val="32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4164752" y="35032"/>
            <a:ext cx="463864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30.11.2021</a:t>
            </a:r>
            <a:b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2115 «Об утверждении Правил подключения (технологического присоединения) к системам теплоснабжения, включая правила недискриминационного доступа к услугам по подключению (технологическому присоединению) к системам теплоснабжения»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1011561" y="35032"/>
            <a:ext cx="33741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228600" dist="38100" dir="2700000" algn="tl">
                    <a:srgbClr val="000000">
                      <a:alpha val="32000"/>
                    </a:srgbClr>
                  </a:outerShdw>
                </a:effectLst>
              </a:rPr>
              <a:t>Шаги инвестора по процедуре подключения к объектам теплоснабжения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2077463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1"/>
          <a:stretch/>
        </p:blipFill>
        <p:spPr>
          <a:xfrm rot="16200000">
            <a:off x="-1318883" y="1318884"/>
            <a:ext cx="5145802" cy="2508035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145592" y="4676525"/>
            <a:ext cx="1957904" cy="46166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Calibri"/>
              </a:rPr>
              <a:t>Согласно условиям договора подключения 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53212" y="750017"/>
            <a:ext cx="1976539" cy="64632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Calibri"/>
              </a:rPr>
              <a:t>Внесение заявителем второго авансового платежа в размере 50 %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2054" y="3903016"/>
            <a:ext cx="1938853" cy="688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Предоставление заявителем графика производства работ по подключению</a:t>
            </a:r>
          </a:p>
        </p:txBody>
      </p:sp>
      <p:sp>
        <p:nvSpPr>
          <p:cNvPr id="109" name="Прямоугольник 108"/>
          <p:cNvSpPr>
            <a:spLocks noChangeAspect="1"/>
          </p:cNvSpPr>
          <p:nvPr/>
        </p:nvSpPr>
        <p:spPr>
          <a:xfrm>
            <a:off x="170397" y="2125657"/>
            <a:ext cx="1976539" cy="101565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kern="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Предоставление заявителем утвержденной проектной документации в части сведений об инженерном оборудовании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53211" y="1486434"/>
            <a:ext cx="1976539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Calibri"/>
              </a:rPr>
              <a:t>90 дней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2365418" y="2184571"/>
            <a:ext cx="1978642" cy="8470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Получение заявителем временного разрешения на допуск в эксплуатацию объекта теплоснабжения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65418" y="3109466"/>
            <a:ext cx="1978642" cy="83099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 осуществления подключения согласно срокам заключенного договора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1014650" y="1812906"/>
            <a:ext cx="288032" cy="211604"/>
          </a:xfrm>
          <a:prstGeom prst="downArrow">
            <a:avLst>
              <a:gd name="adj1" fmla="val 50000"/>
              <a:gd name="adj2" fmla="val 66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352163" y="750017"/>
            <a:ext cx="1978642" cy="4665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Получения акта о готовности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65418" y="1242734"/>
            <a:ext cx="1978642" cy="64632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 результатам проверки исполнителем выполнения ТУ заявителем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599063" y="752200"/>
            <a:ext cx="1949001" cy="8268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Внесение заявителем третьего авансового платежа в размере 20 % платы за подключение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599063" y="2233432"/>
            <a:ext cx="1978642" cy="8455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Получение заявителем разрешения на допуск в эксплуатацию объекта теплоснабжения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93341" y="1672317"/>
            <a:ext cx="1949001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 дней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352163" y="4584192"/>
            <a:ext cx="1978642" cy="46166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После подписания акта готовности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0397" y="3227812"/>
            <a:ext cx="1976539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Calibri"/>
              </a:rPr>
              <a:t>от 5 до10 рабочих дней </a:t>
            </a:r>
          </a:p>
        </p:txBody>
      </p:sp>
      <p:sp>
        <p:nvSpPr>
          <p:cNvPr id="33" name="Стрелка вниз 32"/>
          <p:cNvSpPr/>
          <p:nvPr/>
        </p:nvSpPr>
        <p:spPr>
          <a:xfrm>
            <a:off x="1014650" y="3612270"/>
            <a:ext cx="288032" cy="211604"/>
          </a:xfrm>
          <a:prstGeom prst="downArrow">
            <a:avLst>
              <a:gd name="adj1" fmla="val 50000"/>
              <a:gd name="adj2" fmla="val 66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3197468" y="1914053"/>
            <a:ext cx="288032" cy="211604"/>
          </a:xfrm>
          <a:prstGeom prst="downArrow">
            <a:avLst>
              <a:gd name="adj1" fmla="val 50000"/>
              <a:gd name="adj2" fmla="val 66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365418" y="4040520"/>
            <a:ext cx="1978642" cy="5109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Подача тепловой энергии, проведение ПНР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78520" y="3161081"/>
            <a:ext cx="1978642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10 дней</a:t>
            </a:r>
          </a:p>
        </p:txBody>
      </p:sp>
      <p:sp>
        <p:nvSpPr>
          <p:cNvPr id="9" name="Выгнутая вправо стрелка 8"/>
          <p:cNvSpPr/>
          <p:nvPr/>
        </p:nvSpPr>
        <p:spPr>
          <a:xfrm rot="5400000" flipV="1">
            <a:off x="2054037" y="4288892"/>
            <a:ext cx="422938" cy="25999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Стрелка вниз 38"/>
          <p:cNvSpPr/>
          <p:nvPr/>
        </p:nvSpPr>
        <p:spPr>
          <a:xfrm>
            <a:off x="5423825" y="1993125"/>
            <a:ext cx="288032" cy="211604"/>
          </a:xfrm>
          <a:prstGeom prst="downArrow">
            <a:avLst>
              <a:gd name="adj1" fmla="val 50000"/>
              <a:gd name="adj2" fmla="val 66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>
            <a:off x="5423825" y="3504807"/>
            <a:ext cx="288032" cy="211604"/>
          </a:xfrm>
          <a:prstGeom prst="downArrow">
            <a:avLst>
              <a:gd name="adj1" fmla="val 50000"/>
              <a:gd name="adj2" fmla="val 66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599063" y="3746052"/>
            <a:ext cx="1978642" cy="5012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Получение акта о подключении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599063" y="4412947"/>
            <a:ext cx="1978642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 18 месяцев до 3-х лет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860117" y="2204729"/>
            <a:ext cx="1949001" cy="8268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Внесение заявителем итогового платежа по договору о подключении</a:t>
            </a:r>
          </a:p>
        </p:txBody>
      </p:sp>
      <p:sp>
        <p:nvSpPr>
          <p:cNvPr id="49" name="Выгнутая вправо стрелка 48"/>
          <p:cNvSpPr/>
          <p:nvPr/>
        </p:nvSpPr>
        <p:spPr>
          <a:xfrm rot="5400000" flipV="1">
            <a:off x="4257594" y="4252916"/>
            <a:ext cx="422938" cy="25999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Выгнутая вправо стрелка 49"/>
          <p:cNvSpPr/>
          <p:nvPr/>
        </p:nvSpPr>
        <p:spPr>
          <a:xfrm rot="5400000" flipV="1">
            <a:off x="6529366" y="4165984"/>
            <a:ext cx="422938" cy="25999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870734" y="3108658"/>
            <a:ext cx="1949001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15 дней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887992" y="50652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228600" dist="38100" dir="2700000" algn="tl">
                    <a:srgbClr val="000000">
                      <a:alpha val="32000"/>
                    </a:srgbClr>
                  </a:outerShdw>
                </a:effectLst>
              </a:rPr>
              <a:t>Шаги инвестора по процедуре подключения к объектам теплоснабжения</a:t>
            </a:r>
          </a:p>
        </p:txBody>
      </p:sp>
      <p:pic>
        <p:nvPicPr>
          <p:cNvPr id="59" name="Picture 3" descr="D:\Работа\vladimirskaya_ob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50652"/>
            <a:ext cx="679692" cy="675055"/>
          </a:xfrm>
          <a:prstGeom prst="rect">
            <a:avLst/>
          </a:prstGeom>
          <a:noFill/>
          <a:effectLst>
            <a:outerShdw blurRad="101600" dist="25400" dir="3000000" sx="101000" sy="101000" algn="tl" rotWithShape="0">
              <a:prstClr val="black">
                <a:alpha val="32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6870835" y="734904"/>
            <a:ext cx="1948900" cy="101565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endParaRPr lang="ru-RU" sz="1000" dirty="0">
              <a:solidFill>
                <a:srgbClr val="365B9D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  <a:p>
            <a:pPr algn="ctr" hangingPunct="0"/>
            <a:r>
              <a:rPr lang="ru-RU" sz="10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Минимальный срок подключения составляет </a:t>
            </a:r>
            <a:r>
              <a:rPr lang="ru-RU" sz="100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547 дней, </a:t>
            </a:r>
            <a:r>
              <a:rPr lang="ru-RU" sz="10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максимальный – 1095 дней</a:t>
            </a:r>
          </a:p>
          <a:p>
            <a:pPr algn="ctr" hangingPunct="0"/>
            <a:endParaRPr lang="ru-RU" sz="1000" dirty="0">
              <a:solidFill>
                <a:srgbClr val="365B9D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4206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12350</TotalTime>
  <Words>1022</Words>
  <Application>Microsoft Office PowerPoint</Application>
  <PresentationFormat>Экран (16:9)</PresentationFormat>
  <Paragraphs>148</Paragraphs>
  <Slides>10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zamdirektor</cp:lastModifiedBy>
  <cp:revision>335</cp:revision>
  <cp:lastPrinted>2022-10-11T11:49:57Z</cp:lastPrinted>
  <dcterms:created xsi:type="dcterms:W3CDTF">2015-05-27T12:53:19Z</dcterms:created>
  <dcterms:modified xsi:type="dcterms:W3CDTF">2023-06-19T06:45:30Z</dcterms:modified>
</cp:coreProperties>
</file>