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6.png" ContentType="image/png"/>
  <Override PartName="/ppt/media/image1.gif" ContentType="image/gif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7.png" ContentType="image/png"/>
  <Override PartName="/ppt/media/image8.png" ContentType="image/png"/>
  <Override PartName="/ppt/media/image9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548640"/>
            <a:ext cx="7714800" cy="8686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412640"/>
            <a:ext cx="77148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857040"/>
            <a:ext cx="77148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548640"/>
            <a:ext cx="7714800" cy="8686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412640"/>
            <a:ext cx="376452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410360" y="1412640"/>
            <a:ext cx="376452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857040"/>
            <a:ext cx="376452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410360" y="3857040"/>
            <a:ext cx="376452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548640"/>
            <a:ext cx="7714800" cy="8686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412640"/>
            <a:ext cx="24840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065760" y="1412640"/>
            <a:ext cx="24840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5674320" y="1412640"/>
            <a:ext cx="24840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857040"/>
            <a:ext cx="24840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065760" y="3857040"/>
            <a:ext cx="24840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674320" y="3857040"/>
            <a:ext cx="24840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548640"/>
            <a:ext cx="7714800" cy="8686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412640"/>
            <a:ext cx="7714800" cy="4680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548640"/>
            <a:ext cx="7714800" cy="8686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412640"/>
            <a:ext cx="771480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548640"/>
            <a:ext cx="7714800" cy="8686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412640"/>
            <a:ext cx="376452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410360" y="1412640"/>
            <a:ext cx="376452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548640"/>
            <a:ext cx="7714800" cy="8686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548640"/>
            <a:ext cx="7714800" cy="4028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548640"/>
            <a:ext cx="7714800" cy="8686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412640"/>
            <a:ext cx="376452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410360" y="1412640"/>
            <a:ext cx="376452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857040"/>
            <a:ext cx="376452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548640"/>
            <a:ext cx="7714800" cy="8686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412640"/>
            <a:ext cx="376452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410360" y="1412640"/>
            <a:ext cx="376452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410360" y="3857040"/>
            <a:ext cx="376452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548640"/>
            <a:ext cx="7714800" cy="8686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412640"/>
            <a:ext cx="376452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410360" y="1412640"/>
            <a:ext cx="376452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857040"/>
            <a:ext cx="77148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gi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548640"/>
            <a:ext cx="7714800" cy="86868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72bc"/>
                </a:solidFill>
                <a:latin typeface="Calibri"/>
              </a:rPr>
              <a:t>Возможные стили презентации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412640"/>
            <a:ext cx="7714800" cy="46800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spcBef>
                <a:spcPts val="281"/>
              </a:spcBef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</a:rPr>
              <a:t>Типы булитов</a:t>
            </a:r>
            <a:endParaRPr b="0" lang="ru-RU" sz="1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Arial"/>
              <a:buChar char="►"/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</a:rPr>
              <a:t>Первый уровень</a:t>
            </a:r>
            <a:endParaRPr b="0" lang="ru-RU" sz="1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9864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DA0484A1-D817-49DA-B681-7B42E89A49B1}" type="datetime1">
              <a:rPr b="0" lang="ru-RU" sz="1200" spc="-1" strike="noStrike">
                <a:solidFill>
                  <a:srgbClr val="8b8b8b"/>
                </a:solidFill>
                <a:latin typeface="Calibri"/>
              </a:rPr>
              <a:t>14.06.2019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876360" y="638136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A9F9EA3-888F-4405-98F3-1965D1FD674C}" type="slidenum">
              <a:rPr b="0" lang="ru-RU" sz="1400" spc="-1" strike="noStrike">
                <a:solidFill>
                  <a:srgbClr val="a8a8a8"/>
                </a:solidFill>
                <a:latin typeface="Arial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260640"/>
            <a:ext cx="7714800" cy="28764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201"/>
              </a:spcBef>
              <a:buClr>
                <a:srgbClr val="404040"/>
              </a:buClr>
              <a:buFont typeface="Arial"/>
              <a:buChar char="•"/>
            </a:pPr>
            <a:r>
              <a:rPr b="0" lang="ru-RU" sz="1000" spc="-1" strike="noStrike">
                <a:solidFill>
                  <a:srgbClr val="404040"/>
                </a:solidFill>
                <a:latin typeface="Calibri"/>
              </a:rPr>
              <a:t>Название раздела, Arial 10 пт.</a:t>
            </a:r>
            <a:endParaRPr b="0" lang="ru-RU" sz="1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hyperlink" Target="http://www.garantfond-33.ru/" TargetMode="External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6" descr=""/>
          <p:cNvPicPr/>
          <p:nvPr/>
        </p:nvPicPr>
        <p:blipFill>
          <a:blip r:embed="rId1"/>
          <a:stretch/>
        </p:blipFill>
        <p:spPr>
          <a:xfrm>
            <a:off x="7481160" y="0"/>
            <a:ext cx="1662480" cy="126504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963360" y="293040"/>
            <a:ext cx="6408360" cy="528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68760" rIns="68760" tIns="22320" bIns="34200"/>
          <a:p>
            <a:pPr algn="ctr">
              <a:lnSpc>
                <a:spcPct val="100000"/>
              </a:lnSpc>
            </a:pPr>
            <a:r>
              <a:rPr b="1" i="1" lang="ru-RU" sz="1800" spc="-1" strike="noStrike">
                <a:solidFill>
                  <a:srgbClr val="0070c0"/>
                </a:solidFill>
                <a:latin typeface="Calibri"/>
              </a:rPr>
              <a:t>Департамент развития предпринимательства, торговли и сферы услуг администрации Владимирской области 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pic>
        <p:nvPicPr>
          <p:cNvPr id="43" name="Picture 9" descr=""/>
          <p:cNvPicPr/>
          <p:nvPr/>
        </p:nvPicPr>
        <p:blipFill>
          <a:blip r:embed="rId2"/>
          <a:stretch/>
        </p:blipFill>
        <p:spPr>
          <a:xfrm>
            <a:off x="178560" y="128160"/>
            <a:ext cx="811800" cy="858240"/>
          </a:xfrm>
          <a:prstGeom prst="rect">
            <a:avLst/>
          </a:prstGeom>
          <a:ln>
            <a:noFill/>
          </a:ln>
        </p:spPr>
      </p:pic>
      <p:sp>
        <p:nvSpPr>
          <p:cNvPr id="44" name="CustomShape 2"/>
          <p:cNvSpPr/>
          <p:nvPr/>
        </p:nvSpPr>
        <p:spPr>
          <a:xfrm>
            <a:off x="1556640" y="2493000"/>
            <a:ext cx="6030000" cy="2101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ru-RU" sz="4400" spc="-1" strike="noStrike">
                <a:solidFill>
                  <a:srgbClr val="0070c0"/>
                </a:solidFill>
                <a:latin typeface="Calibri"/>
              </a:rPr>
              <a:t>Гарантийный фонд Владимирской области</a:t>
            </a:r>
            <a:endParaRPr b="0" lang="ru-RU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6" descr=""/>
          <p:cNvPicPr/>
          <p:nvPr/>
        </p:nvPicPr>
        <p:blipFill>
          <a:blip r:embed="rId1"/>
          <a:stretch/>
        </p:blipFill>
        <p:spPr>
          <a:xfrm>
            <a:off x="7481160" y="0"/>
            <a:ext cx="1662480" cy="1265040"/>
          </a:xfrm>
          <a:prstGeom prst="rect">
            <a:avLst/>
          </a:prstGeom>
          <a:ln>
            <a:noFill/>
          </a:ln>
        </p:spPr>
      </p:pic>
      <p:grpSp>
        <p:nvGrpSpPr>
          <p:cNvPr id="46" name="Group 1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grpSp>
        <p:nvGrpSpPr>
          <p:cNvPr id="47" name="Group 2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Рисунок 6" descr=""/>
          <p:cNvPicPr/>
          <p:nvPr/>
        </p:nvPicPr>
        <p:blipFill>
          <a:blip r:embed="rId1"/>
          <a:stretch/>
        </p:blipFill>
        <p:spPr>
          <a:xfrm>
            <a:off x="7481160" y="0"/>
            <a:ext cx="1662480" cy="1265040"/>
          </a:xfrm>
          <a:prstGeom prst="rect">
            <a:avLst/>
          </a:prstGeom>
          <a:ln>
            <a:noFill/>
          </a:ln>
        </p:spPr>
      </p:pic>
      <p:sp>
        <p:nvSpPr>
          <p:cNvPr id="49" name="CustomShape 1"/>
          <p:cNvSpPr/>
          <p:nvPr/>
        </p:nvSpPr>
        <p:spPr>
          <a:xfrm>
            <a:off x="1221480" y="4561200"/>
            <a:ext cx="360" cy="513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6320">
            <a:solidFill>
              <a:schemeClr val="tx2">
                <a:lumMod val="40000"/>
                <a:lumOff val="60000"/>
              </a:schemeClr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CustomShape 2"/>
          <p:cNvSpPr/>
          <p:nvPr/>
        </p:nvSpPr>
        <p:spPr>
          <a:xfrm>
            <a:off x="3418200" y="4535640"/>
            <a:ext cx="14400" cy="531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6320">
            <a:solidFill>
              <a:schemeClr val="tx2">
                <a:lumMod val="40000"/>
                <a:lumOff val="60000"/>
              </a:schemeClr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CustomShape 3"/>
          <p:cNvSpPr/>
          <p:nvPr/>
        </p:nvSpPr>
        <p:spPr>
          <a:xfrm flipH="1">
            <a:off x="5533560" y="4555080"/>
            <a:ext cx="360" cy="492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6320">
            <a:solidFill>
              <a:schemeClr val="tx2">
                <a:lumMod val="40000"/>
                <a:lumOff val="60000"/>
              </a:schemeClr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CustomShape 4"/>
          <p:cNvSpPr/>
          <p:nvPr/>
        </p:nvSpPr>
        <p:spPr>
          <a:xfrm>
            <a:off x="382680" y="1696680"/>
            <a:ext cx="8124840" cy="68688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46aac4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i="1" lang="ru-RU" sz="1800" spc="-1" strike="noStrike">
                <a:solidFill>
                  <a:srgbClr val="000000"/>
                </a:solidFill>
                <a:latin typeface="Calibri"/>
              </a:rPr>
              <a:t>Виды обязательств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3" name="CustomShape 5"/>
          <p:cNvSpPr/>
          <p:nvPr/>
        </p:nvSpPr>
        <p:spPr>
          <a:xfrm>
            <a:off x="382680" y="3134520"/>
            <a:ext cx="1819080" cy="104328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9080">
            <a:solidFill>
              <a:schemeClr val="tx2">
                <a:lumMod val="75000"/>
              </a:schemeClr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i="1" lang="ru-RU" sz="1800" spc="-1" strike="noStrike">
                <a:solidFill>
                  <a:srgbClr val="000000"/>
                </a:solidFill>
                <a:latin typeface="Calibri"/>
              </a:rPr>
              <a:t>Кредитные договоры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4" name="CustomShape 6"/>
          <p:cNvSpPr/>
          <p:nvPr/>
        </p:nvSpPr>
        <p:spPr>
          <a:xfrm>
            <a:off x="2420640" y="3134520"/>
            <a:ext cx="1872000" cy="104328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9080">
            <a:solidFill>
              <a:schemeClr val="tx2">
                <a:lumMod val="75000"/>
              </a:schemeClr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i="1" lang="ru-RU" sz="1800" spc="-1" strike="noStrike">
                <a:solidFill>
                  <a:srgbClr val="000000"/>
                </a:solidFill>
                <a:latin typeface="Calibri"/>
              </a:rPr>
              <a:t>Договоры займа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5" name="CustomShape 7"/>
          <p:cNvSpPr/>
          <p:nvPr/>
        </p:nvSpPr>
        <p:spPr>
          <a:xfrm>
            <a:off x="4542480" y="3153960"/>
            <a:ext cx="1869480" cy="104328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9080">
            <a:solidFill>
              <a:schemeClr val="tx2">
                <a:lumMod val="75000"/>
              </a:schemeClr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i="1" lang="ru-RU" sz="1800" spc="-1" strike="noStrike">
                <a:solidFill>
                  <a:srgbClr val="000000"/>
                </a:solidFill>
                <a:latin typeface="Calibri"/>
              </a:rPr>
              <a:t>Договоры банковской гарантии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6" name="CustomShape 8"/>
          <p:cNvSpPr/>
          <p:nvPr/>
        </p:nvSpPr>
        <p:spPr>
          <a:xfrm>
            <a:off x="2460600" y="5066640"/>
            <a:ext cx="1944000" cy="151164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9080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ru-RU" sz="1600" spc="-1" strike="noStrike">
                <a:solidFill>
                  <a:srgbClr val="000000"/>
                </a:solidFill>
                <a:latin typeface="Calibri"/>
              </a:rPr>
              <a:t>Единовременный объем поручительств не может превышать 25 млн. руб.</a:t>
            </a: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600" spc="-1" strike="noStrike">
              <a:latin typeface="Arial"/>
            </a:endParaRPr>
          </a:p>
        </p:txBody>
      </p:sp>
      <p:sp>
        <p:nvSpPr>
          <p:cNvPr id="57" name="CustomShape 9"/>
          <p:cNvSpPr/>
          <p:nvPr/>
        </p:nvSpPr>
        <p:spPr>
          <a:xfrm>
            <a:off x="4598280" y="5066640"/>
            <a:ext cx="2002680" cy="151164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9080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i="1" lang="ru-RU" sz="1600" spc="-1" strike="noStrike">
                <a:solidFill>
                  <a:srgbClr val="000000"/>
                </a:solidFill>
                <a:latin typeface="Calibri"/>
              </a:rPr>
              <a:t>Поручительство предоставляется на весь срок кредитования +120 дней</a:t>
            </a: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600" spc="-1" strike="noStrike">
              <a:latin typeface="Arial"/>
            </a:endParaRPr>
          </a:p>
        </p:txBody>
      </p:sp>
      <p:sp>
        <p:nvSpPr>
          <p:cNvPr id="58" name="CustomShape 10"/>
          <p:cNvSpPr/>
          <p:nvPr/>
        </p:nvSpPr>
        <p:spPr>
          <a:xfrm>
            <a:off x="382680" y="293400"/>
            <a:ext cx="7098120" cy="115164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46aac4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i="1" lang="ru-RU" sz="1800" spc="-1" strike="noStrike">
                <a:solidFill>
                  <a:srgbClr val="000000"/>
                </a:solidFill>
                <a:latin typeface="Calibri"/>
              </a:rPr>
              <a:t>Поручительства предоставляются субъектам МСП на развитие бизнеса при недостаточности залогового обеспечения в Банке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9" name="Line 11"/>
          <p:cNvSpPr/>
          <p:nvPr/>
        </p:nvSpPr>
        <p:spPr>
          <a:xfrm>
            <a:off x="1221480" y="2591280"/>
            <a:ext cx="6359760" cy="8640"/>
          </a:xfrm>
          <a:prstGeom prst="line">
            <a:avLst/>
          </a:prstGeom>
          <a:ln w="38160"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CustomShape 12"/>
          <p:cNvSpPr/>
          <p:nvPr/>
        </p:nvSpPr>
        <p:spPr>
          <a:xfrm>
            <a:off x="6654960" y="3153240"/>
            <a:ext cx="1852920" cy="104328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9080">
            <a:solidFill>
              <a:schemeClr val="tx2">
                <a:lumMod val="75000"/>
              </a:schemeClr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i="1" lang="ru-RU" sz="1800" spc="-1" strike="noStrike">
                <a:solidFill>
                  <a:srgbClr val="000000"/>
                </a:solidFill>
                <a:latin typeface="Calibri"/>
              </a:rPr>
              <a:t>Договоры лизинга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1" name="CustomShape 13"/>
          <p:cNvSpPr/>
          <p:nvPr/>
        </p:nvSpPr>
        <p:spPr>
          <a:xfrm>
            <a:off x="1251000" y="2616840"/>
            <a:ext cx="10440" cy="517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6320">
            <a:solidFill>
              <a:schemeClr val="tx2">
                <a:lumMod val="40000"/>
                <a:lumOff val="60000"/>
              </a:schemeClr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14"/>
          <p:cNvSpPr/>
          <p:nvPr/>
        </p:nvSpPr>
        <p:spPr>
          <a:xfrm>
            <a:off x="3381120" y="2602800"/>
            <a:ext cx="360" cy="513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6320">
            <a:solidFill>
              <a:schemeClr val="tx2">
                <a:lumMod val="40000"/>
                <a:lumOff val="60000"/>
              </a:schemeClr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CustomShape 15"/>
          <p:cNvSpPr/>
          <p:nvPr/>
        </p:nvSpPr>
        <p:spPr>
          <a:xfrm>
            <a:off x="5534280" y="2620800"/>
            <a:ext cx="360" cy="513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6320">
            <a:solidFill>
              <a:schemeClr val="tx2">
                <a:lumMod val="40000"/>
                <a:lumOff val="60000"/>
              </a:schemeClr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CustomShape 16"/>
          <p:cNvSpPr/>
          <p:nvPr/>
        </p:nvSpPr>
        <p:spPr>
          <a:xfrm>
            <a:off x="7570800" y="2600280"/>
            <a:ext cx="360" cy="522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6320">
            <a:solidFill>
              <a:schemeClr val="tx2">
                <a:lumMod val="40000"/>
                <a:lumOff val="60000"/>
              </a:schemeClr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5" name="CustomShape 17"/>
          <p:cNvSpPr/>
          <p:nvPr/>
        </p:nvSpPr>
        <p:spPr>
          <a:xfrm>
            <a:off x="6794640" y="5074920"/>
            <a:ext cx="1931040" cy="151164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9080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i="1" lang="ru-RU" sz="1600" spc="-1" strike="noStrike">
                <a:solidFill>
                  <a:srgbClr val="000000"/>
                </a:solidFill>
                <a:latin typeface="Calibri"/>
              </a:rPr>
              <a:t>Размер </a:t>
            </a: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ru-RU" sz="1600" spc="-1" strike="noStrike">
                <a:solidFill>
                  <a:srgbClr val="000000"/>
                </a:solidFill>
                <a:latin typeface="Calibri"/>
              </a:rPr>
              <a:t>вознаграждения 0,75% годовых от суммы поручительств</a:t>
            </a: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600" spc="-1" strike="noStrike">
              <a:latin typeface="Arial"/>
            </a:endParaRPr>
          </a:p>
        </p:txBody>
      </p:sp>
      <p:sp>
        <p:nvSpPr>
          <p:cNvPr id="66" name="CustomShape 18"/>
          <p:cNvSpPr/>
          <p:nvPr/>
        </p:nvSpPr>
        <p:spPr>
          <a:xfrm flipH="1">
            <a:off x="7759800" y="4555080"/>
            <a:ext cx="360" cy="492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6320">
            <a:solidFill>
              <a:schemeClr val="tx2">
                <a:lumMod val="40000"/>
                <a:lumOff val="60000"/>
              </a:schemeClr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" name="Line 19"/>
          <p:cNvSpPr/>
          <p:nvPr/>
        </p:nvSpPr>
        <p:spPr>
          <a:xfrm>
            <a:off x="1187280" y="4552200"/>
            <a:ext cx="6572880" cy="9000"/>
          </a:xfrm>
          <a:prstGeom prst="line">
            <a:avLst/>
          </a:prstGeom>
          <a:ln w="38160">
            <a:solidFill>
              <a:schemeClr val="tx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8" name="CustomShape 20"/>
          <p:cNvSpPr/>
          <p:nvPr/>
        </p:nvSpPr>
        <p:spPr>
          <a:xfrm>
            <a:off x="279000" y="5064120"/>
            <a:ext cx="1944000" cy="151164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9080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ru-RU" sz="1600" spc="-1" strike="noStrike">
                <a:solidFill>
                  <a:srgbClr val="000000"/>
                </a:solidFill>
                <a:latin typeface="Calibri"/>
              </a:rPr>
              <a:t>Размер поручительства: до 70% от суммы обязательства</a:t>
            </a:r>
            <a:endParaRPr b="0" lang="ru-RU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Рисунок 6" descr=""/>
          <p:cNvPicPr/>
          <p:nvPr/>
        </p:nvPicPr>
        <p:blipFill>
          <a:blip r:embed="rId1"/>
          <a:stretch/>
        </p:blipFill>
        <p:spPr>
          <a:xfrm>
            <a:off x="7481160" y="0"/>
            <a:ext cx="1662480" cy="1265040"/>
          </a:xfrm>
          <a:prstGeom prst="rect">
            <a:avLst/>
          </a:prstGeom>
          <a:ln>
            <a:noFill/>
          </a:ln>
        </p:spPr>
      </p:pic>
      <p:sp>
        <p:nvSpPr>
          <p:cNvPr id="70" name="CustomShape 1"/>
          <p:cNvSpPr/>
          <p:nvPr/>
        </p:nvSpPr>
        <p:spPr>
          <a:xfrm>
            <a:off x="31320" y="57960"/>
            <a:ext cx="7449480" cy="120744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440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i="1" lang="ru-RU" sz="1800" spc="-1" strike="noStrike">
                <a:solidFill>
                  <a:srgbClr val="000000"/>
                </a:solidFill>
                <a:latin typeface="Calibri"/>
              </a:rPr>
              <a:t>Поручительства предоставляются субъектам МСП, соответствующим требованиям Федерального закона  от 24.07.2007  № 209-ФЗ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71" name="CustomShape 2"/>
          <p:cNvSpPr/>
          <p:nvPr/>
        </p:nvSpPr>
        <p:spPr>
          <a:xfrm>
            <a:off x="971640" y="1628640"/>
            <a:ext cx="7576920" cy="129672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9080">
            <a:solidFill>
              <a:srgbClr val="000000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i="1" lang="ru-RU" sz="1800" spc="-1" strike="noStrike">
                <a:solidFill>
                  <a:srgbClr val="000000"/>
                </a:solidFill>
                <a:latin typeface="Calibri"/>
              </a:rPr>
              <a:t>Поручительства предоставляются субъектам МСП, заключающим кредитные договоры и (или) договоры банковской гарантии на цели развития бизнеса (приобретение основных средств, расширение производства, пополнение оборотных средств)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72" name="CustomShape 3"/>
          <p:cNvSpPr/>
          <p:nvPr/>
        </p:nvSpPr>
        <p:spPr>
          <a:xfrm>
            <a:off x="971640" y="3637440"/>
            <a:ext cx="7608600" cy="96156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9080">
            <a:solidFill>
              <a:srgbClr val="000000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i="1" lang="ru-RU" sz="1800" spc="-1" strike="noStrike">
                <a:solidFill>
                  <a:srgbClr val="000000"/>
                </a:solidFill>
                <a:latin typeface="Calibri"/>
              </a:rPr>
              <a:t>Заемщик должен быть зарегистрирован и осуществлять хозяйственную деятельность на территории Владимирской области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73" name="CustomShape 4"/>
          <p:cNvSpPr/>
          <p:nvPr/>
        </p:nvSpPr>
        <p:spPr>
          <a:xfrm>
            <a:off x="984240" y="5157720"/>
            <a:ext cx="7596000" cy="111564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9080">
            <a:solidFill>
              <a:srgbClr val="000000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i="1" lang="ru-RU" sz="1800" spc="-1" strike="noStrike">
                <a:solidFill>
                  <a:srgbClr val="000000"/>
                </a:solidFill>
                <a:latin typeface="Calibri"/>
              </a:rPr>
              <a:t>Отсутствие просроченной задолженности по начисленным налогам, сборам, соответствующим пеням, штрафам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74" name="CustomShape 5"/>
          <p:cNvSpPr/>
          <p:nvPr/>
        </p:nvSpPr>
        <p:spPr>
          <a:xfrm>
            <a:off x="330480" y="1917000"/>
            <a:ext cx="558360" cy="86472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/>
        </p:style>
      </p:sp>
      <p:sp>
        <p:nvSpPr>
          <p:cNvPr id="75" name="CustomShape 6"/>
          <p:cNvSpPr/>
          <p:nvPr/>
        </p:nvSpPr>
        <p:spPr>
          <a:xfrm>
            <a:off x="330480" y="3686040"/>
            <a:ext cx="558360" cy="86472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/>
        </p:style>
      </p:sp>
      <p:sp>
        <p:nvSpPr>
          <p:cNvPr id="76" name="CustomShape 7"/>
          <p:cNvSpPr/>
          <p:nvPr/>
        </p:nvSpPr>
        <p:spPr>
          <a:xfrm>
            <a:off x="330480" y="5157360"/>
            <a:ext cx="558360" cy="86472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Рисунок 6" descr=""/>
          <p:cNvPicPr/>
          <p:nvPr/>
        </p:nvPicPr>
        <p:blipFill>
          <a:blip r:embed="rId1"/>
          <a:stretch/>
        </p:blipFill>
        <p:spPr>
          <a:xfrm>
            <a:off x="7481160" y="0"/>
            <a:ext cx="1662480" cy="1265040"/>
          </a:xfrm>
          <a:prstGeom prst="rect">
            <a:avLst/>
          </a:prstGeom>
          <a:ln>
            <a:noFill/>
          </a:ln>
        </p:spPr>
      </p:pic>
      <p:sp>
        <p:nvSpPr>
          <p:cNvPr id="78" name="CustomShape 1"/>
          <p:cNvSpPr/>
          <p:nvPr/>
        </p:nvSpPr>
        <p:spPr>
          <a:xfrm>
            <a:off x="0" y="129600"/>
            <a:ext cx="7480800" cy="128304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440">
            <a:solidFill>
              <a:srgbClr val="46aac4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i="1" lang="ru-RU" sz="1800" spc="-1" strike="noStrike">
                <a:solidFill>
                  <a:srgbClr val="000000"/>
                </a:solidFill>
                <a:latin typeface="Calibri"/>
              </a:rPr>
              <a:t>Согласно Федерального закона  от 24.07.2007  № 209-ФЗ поддержка не может оказываться субъектам МСП: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921240" y="1737360"/>
            <a:ext cx="7576920" cy="93564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2600">
            <a:solidFill>
              <a:schemeClr val="tx1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i="1" lang="ru-RU" sz="1800" spc="-1" strike="noStrike">
                <a:solidFill>
                  <a:srgbClr val="000000"/>
                </a:solidFill>
                <a:latin typeface="Calibri"/>
              </a:rPr>
              <a:t>Осуществляющим производство и (или) реализацию подакцизных товаров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80" name="CustomShape 3"/>
          <p:cNvSpPr/>
          <p:nvPr/>
        </p:nvSpPr>
        <p:spPr>
          <a:xfrm>
            <a:off x="947880" y="2914560"/>
            <a:ext cx="7608600" cy="96156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9080">
            <a:solidFill>
              <a:schemeClr val="tx1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i="1" lang="ru-RU" sz="1800" spc="-1" strike="noStrike">
                <a:solidFill>
                  <a:srgbClr val="000000"/>
                </a:solidFill>
                <a:latin typeface="Calibri"/>
              </a:rPr>
              <a:t>Осуществляющим добычу и (или) реализацию полезных ископаемых, за исключением общераспространенных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81" name="CustomShape 4"/>
          <p:cNvSpPr/>
          <p:nvPr/>
        </p:nvSpPr>
        <p:spPr>
          <a:xfrm>
            <a:off x="954360" y="4109040"/>
            <a:ext cx="7596000" cy="111564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9080">
            <a:solidFill>
              <a:schemeClr val="tx1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i="1" lang="ru-RU" sz="1800" spc="-1" strike="noStrike">
                <a:solidFill>
                  <a:srgbClr val="000000"/>
                </a:solidFill>
                <a:latin typeface="Calibri"/>
              </a:rPr>
              <a:t>В течении последних 3-х лет субъект допускал нарушения порядка и условий оказания поддержки, в т.ч. не обеспечил целевое использование средств поддержки 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82" name="CustomShape 5"/>
          <p:cNvSpPr/>
          <p:nvPr/>
        </p:nvSpPr>
        <p:spPr>
          <a:xfrm>
            <a:off x="954360" y="5457240"/>
            <a:ext cx="7596000" cy="77904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9080">
            <a:solidFill>
              <a:schemeClr val="tx1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i="1" lang="ru-RU" sz="1800" spc="-1" strike="noStrike">
                <a:solidFill>
                  <a:srgbClr val="000000"/>
                </a:solidFill>
                <a:latin typeface="Calibri"/>
              </a:rPr>
              <a:t>Находящихся в стадии ликвидации, реорганизации, не применяются процедуры несостоятельности (банкротства)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83" name="CustomShape 6"/>
          <p:cNvSpPr/>
          <p:nvPr/>
        </p:nvSpPr>
        <p:spPr>
          <a:xfrm>
            <a:off x="251640" y="3063960"/>
            <a:ext cx="558360" cy="72972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/>
        </p:style>
      </p:sp>
      <p:sp>
        <p:nvSpPr>
          <p:cNvPr id="84" name="CustomShape 7"/>
          <p:cNvSpPr/>
          <p:nvPr/>
        </p:nvSpPr>
        <p:spPr>
          <a:xfrm>
            <a:off x="251640" y="1840320"/>
            <a:ext cx="558360" cy="72972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/>
        </p:style>
      </p:sp>
      <p:sp>
        <p:nvSpPr>
          <p:cNvPr id="85" name="CustomShape 8"/>
          <p:cNvSpPr/>
          <p:nvPr/>
        </p:nvSpPr>
        <p:spPr>
          <a:xfrm>
            <a:off x="251640" y="5428800"/>
            <a:ext cx="558360" cy="72972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/>
        </p:style>
      </p:sp>
      <p:sp>
        <p:nvSpPr>
          <p:cNvPr id="86" name="CustomShape 9"/>
          <p:cNvSpPr/>
          <p:nvPr/>
        </p:nvSpPr>
        <p:spPr>
          <a:xfrm>
            <a:off x="251640" y="4241880"/>
            <a:ext cx="558360" cy="72972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Рисунок 6" descr=""/>
          <p:cNvPicPr/>
          <p:nvPr/>
        </p:nvPicPr>
        <p:blipFill>
          <a:blip r:embed="rId1"/>
          <a:stretch/>
        </p:blipFill>
        <p:spPr>
          <a:xfrm>
            <a:off x="7481160" y="0"/>
            <a:ext cx="1662480" cy="1265040"/>
          </a:xfrm>
          <a:prstGeom prst="rect">
            <a:avLst/>
          </a:prstGeom>
          <a:ln>
            <a:noFill/>
          </a:ln>
        </p:spPr>
      </p:pic>
      <p:sp>
        <p:nvSpPr>
          <p:cNvPr id="88" name="CustomShape 1"/>
          <p:cNvSpPr/>
          <p:nvPr/>
        </p:nvSpPr>
        <p:spPr>
          <a:xfrm>
            <a:off x="107640" y="332640"/>
            <a:ext cx="7373160" cy="9324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46aac4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i="1" lang="ru-RU" sz="1900" spc="-1" strike="noStrike">
                <a:solidFill>
                  <a:srgbClr val="000000"/>
                </a:solidFill>
                <a:latin typeface="Calibri"/>
              </a:rPr>
              <a:t>Алгоритм предоставления поручительств Гарантийного фонда</a:t>
            </a:r>
            <a:endParaRPr b="0" lang="ru-RU" sz="1900" spc="-1" strike="noStrike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338760" y="1773000"/>
            <a:ext cx="1972080" cy="129672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9080">
            <a:solidFill>
              <a:schemeClr val="tx1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i="1" lang="ru-RU" sz="1800" spc="-1" strike="noStrike">
                <a:solidFill>
                  <a:srgbClr val="000000"/>
                </a:solidFill>
                <a:latin typeface="Calibri"/>
              </a:rPr>
              <a:t>Заемщик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3355560" y="1787400"/>
            <a:ext cx="1900080" cy="128232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9080">
            <a:solidFill>
              <a:schemeClr val="tx1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i="1" lang="ru-RU" sz="1800" spc="-1" strike="noStrike">
                <a:solidFill>
                  <a:srgbClr val="000000"/>
                </a:solidFill>
                <a:latin typeface="Calibri"/>
              </a:rPr>
              <a:t>БАНК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91" name="CustomShape 4"/>
          <p:cNvSpPr/>
          <p:nvPr/>
        </p:nvSpPr>
        <p:spPr>
          <a:xfrm>
            <a:off x="6588360" y="1867680"/>
            <a:ext cx="2088000" cy="128232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9080">
            <a:solidFill>
              <a:schemeClr val="tx1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i="1" lang="ru-RU" sz="1800" spc="-1" strike="noStrike">
                <a:solidFill>
                  <a:srgbClr val="000000"/>
                </a:solidFill>
                <a:latin typeface="Calibri"/>
              </a:rPr>
              <a:t>Гарантийный фонд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92" name="CustomShape 5"/>
          <p:cNvSpPr/>
          <p:nvPr/>
        </p:nvSpPr>
        <p:spPr>
          <a:xfrm>
            <a:off x="2483640" y="2307600"/>
            <a:ext cx="826200" cy="241920"/>
          </a:xfrm>
          <a:prstGeom prst="striped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6"/>
          <p:cNvSpPr/>
          <p:nvPr/>
        </p:nvSpPr>
        <p:spPr>
          <a:xfrm>
            <a:off x="5580000" y="2338560"/>
            <a:ext cx="826200" cy="241920"/>
          </a:xfrm>
          <a:prstGeom prst="striped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CustomShape 7"/>
          <p:cNvSpPr/>
          <p:nvPr/>
        </p:nvSpPr>
        <p:spPr>
          <a:xfrm rot="5400000">
            <a:off x="7175520" y="3648960"/>
            <a:ext cx="826200" cy="241920"/>
          </a:xfrm>
          <a:prstGeom prst="striped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8"/>
          <p:cNvSpPr/>
          <p:nvPr/>
        </p:nvSpPr>
        <p:spPr>
          <a:xfrm>
            <a:off x="338760" y="4322160"/>
            <a:ext cx="1972080" cy="1461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1" i="1" lang="ru-RU" sz="1800" spc="-1" strike="noStrike">
                <a:solidFill>
                  <a:srgbClr val="000000"/>
                </a:solidFill>
                <a:latin typeface="Calibri"/>
              </a:rPr>
              <a:t>подача заявки</a:t>
            </a:r>
            <a:endParaRPr b="0" lang="ru-RU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1" i="1" lang="ru-RU" sz="1800" spc="-1" strike="noStrike">
                <a:solidFill>
                  <a:srgbClr val="000000"/>
                </a:solidFill>
                <a:latin typeface="Calibri"/>
              </a:rPr>
              <a:t>сбор пакета                  документов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96" name="CustomShape 9"/>
          <p:cNvSpPr/>
          <p:nvPr/>
        </p:nvSpPr>
        <p:spPr>
          <a:xfrm rot="5400000">
            <a:off x="911880" y="3576960"/>
            <a:ext cx="826200" cy="241920"/>
          </a:xfrm>
          <a:prstGeom prst="striped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10"/>
          <p:cNvSpPr/>
          <p:nvPr/>
        </p:nvSpPr>
        <p:spPr>
          <a:xfrm rot="5400000">
            <a:off x="3781080" y="3576960"/>
            <a:ext cx="826200" cy="241920"/>
          </a:xfrm>
          <a:prstGeom prst="striped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CustomShape 11"/>
          <p:cNvSpPr/>
          <p:nvPr/>
        </p:nvSpPr>
        <p:spPr>
          <a:xfrm>
            <a:off x="1203840" y="5958720"/>
            <a:ext cx="68241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ru-RU" sz="2800" spc="-1" strike="noStrike">
                <a:solidFill>
                  <a:srgbClr val="7030a0"/>
                </a:solidFill>
                <a:latin typeface="Calibri"/>
              </a:rPr>
              <a:t>Трехсторонний договор поручительства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99" name="CustomShape 12"/>
          <p:cNvSpPr/>
          <p:nvPr/>
        </p:nvSpPr>
        <p:spPr>
          <a:xfrm>
            <a:off x="5732640" y="4322160"/>
            <a:ext cx="316800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1" i="1" lang="ru-RU" sz="1800" spc="-1" strike="noStrike">
                <a:solidFill>
                  <a:srgbClr val="000000"/>
                </a:solidFill>
                <a:latin typeface="Calibri"/>
              </a:rPr>
              <a:t>проверка заемщика</a:t>
            </a:r>
            <a:endParaRPr b="0" lang="ru-RU" sz="1800" spc="-1" strike="noStrike">
              <a:latin typeface="Arial"/>
            </a:endParaRPr>
          </a:p>
          <a:p>
            <a:pPr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1" i="1" lang="ru-RU" sz="1800" spc="-1" strike="noStrike">
                <a:solidFill>
                  <a:srgbClr val="000000"/>
                </a:solidFill>
                <a:latin typeface="Calibri"/>
              </a:rPr>
              <a:t>экспертиза Фонда</a:t>
            </a:r>
            <a:endParaRPr b="0" lang="ru-RU" sz="1800" spc="-1" strike="noStrike">
              <a:latin typeface="Arial"/>
            </a:endParaRPr>
          </a:p>
          <a:p>
            <a:pPr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1" i="1" lang="ru-RU" sz="1800" spc="-1" strike="noStrike">
                <a:solidFill>
                  <a:srgbClr val="000000"/>
                </a:solidFill>
                <a:latin typeface="Calibri"/>
              </a:rPr>
              <a:t>выезд на место бизнеса</a:t>
            </a:r>
            <a:endParaRPr b="0" lang="ru-RU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1" i="1" lang="ru-RU" sz="1800" spc="-1" strike="noStrike">
                <a:solidFill>
                  <a:srgbClr val="000000"/>
                </a:solidFill>
                <a:latin typeface="Calibri"/>
              </a:rPr>
              <a:t>принятие решения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00" name="CustomShape 13"/>
          <p:cNvSpPr/>
          <p:nvPr/>
        </p:nvSpPr>
        <p:spPr>
          <a:xfrm>
            <a:off x="2932200" y="4322160"/>
            <a:ext cx="252360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1" i="1" lang="ru-RU" sz="1800" spc="-1" strike="noStrike">
                <a:solidFill>
                  <a:srgbClr val="000000"/>
                </a:solidFill>
                <a:latin typeface="Calibri"/>
              </a:rPr>
              <a:t>проверка заемщика</a:t>
            </a:r>
            <a:endParaRPr b="0" lang="ru-RU" sz="1800" spc="-1" strike="noStrike">
              <a:latin typeface="Arial"/>
            </a:endParaRPr>
          </a:p>
          <a:p>
            <a:pPr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1" i="1" lang="ru-RU" sz="1800" spc="-1" strike="noStrike">
                <a:solidFill>
                  <a:srgbClr val="000000"/>
                </a:solidFill>
                <a:latin typeface="Calibri"/>
              </a:rPr>
              <a:t>экспертиза банка</a:t>
            </a:r>
            <a:endParaRPr b="0" lang="ru-RU" sz="1800" spc="-1" strike="noStrike">
              <a:latin typeface="Arial"/>
            </a:endParaRPr>
          </a:p>
          <a:p>
            <a:pPr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1" i="1" lang="ru-RU" sz="1800" spc="-1" strike="noStrike">
                <a:solidFill>
                  <a:srgbClr val="000000"/>
                </a:solidFill>
                <a:latin typeface="Calibri"/>
              </a:rPr>
              <a:t>принятие решения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Рисунок 6" descr=""/>
          <p:cNvPicPr/>
          <p:nvPr/>
        </p:nvPicPr>
        <p:blipFill>
          <a:blip r:embed="rId1"/>
          <a:stretch/>
        </p:blipFill>
        <p:spPr>
          <a:xfrm>
            <a:off x="7481160" y="0"/>
            <a:ext cx="1662480" cy="1265040"/>
          </a:xfrm>
          <a:prstGeom prst="rect">
            <a:avLst/>
          </a:prstGeom>
          <a:ln>
            <a:noFill/>
          </a:ln>
        </p:spPr>
      </p:pic>
      <p:sp>
        <p:nvSpPr>
          <p:cNvPr id="102" name="CustomShape 1"/>
          <p:cNvSpPr/>
          <p:nvPr/>
        </p:nvSpPr>
        <p:spPr>
          <a:xfrm>
            <a:off x="1403640" y="1340640"/>
            <a:ext cx="5832360" cy="4752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1" i="1" lang="ru-RU" sz="4800" spc="-1" strike="noStrike">
                <a:solidFill>
                  <a:srgbClr val="0070c0"/>
                </a:solidFill>
                <a:latin typeface="Calibri"/>
              </a:rPr>
              <a:t>Благодарим</a:t>
            </a:r>
            <a:br/>
            <a:r>
              <a:rPr b="1" i="1" lang="ru-RU" sz="4800" spc="-1" strike="noStrike">
                <a:solidFill>
                  <a:srgbClr val="0070c0"/>
                </a:solidFill>
                <a:latin typeface="Calibri"/>
              </a:rPr>
              <a:t>за внимание!</a:t>
            </a:r>
            <a:br/>
            <a:br/>
            <a:br/>
            <a:r>
              <a:rPr b="1" i="1" lang="ru-RU" sz="2400" spc="-1" strike="noStrike">
                <a:solidFill>
                  <a:srgbClr val="000000"/>
                </a:solidFill>
                <a:latin typeface="Calibri"/>
              </a:rPr>
              <a:t>(4922) 32-22-60</a:t>
            </a:r>
            <a:br/>
            <a:r>
              <a:rPr b="1" i="1" lang="ru-RU" sz="2400" spc="-1" strike="noStrike">
                <a:solidFill>
                  <a:srgbClr val="000000"/>
                </a:solidFill>
                <a:latin typeface="Calibri"/>
              </a:rPr>
              <a:t>E-mail:info@garantfond-33.ru</a:t>
            </a:r>
            <a:br/>
            <a:r>
              <a:rPr b="1" i="1" lang="ru-RU" sz="2400" spc="-1" strike="noStrike" u="sng">
                <a:solidFill>
                  <a:srgbClr val="0000ff"/>
                </a:solidFill>
                <a:uFillTx/>
                <a:latin typeface="Calibri"/>
                <a:hlinkClick r:id="rId2"/>
              </a:rPr>
              <a:t>www.garantfond-33.ru</a:t>
            </a:r>
            <a:br/>
            <a:r>
              <a:rPr b="1" i="1" lang="ru-RU" sz="2400" spc="-1" strike="noStrike">
                <a:solidFill>
                  <a:srgbClr val="000000"/>
                </a:solidFill>
                <a:latin typeface="Calibri"/>
              </a:rPr>
              <a:t>600000, г. Владимир, </a:t>
            </a:r>
            <a:br/>
            <a:r>
              <a:rPr b="1" i="1" lang="ru-RU" sz="2400" spc="-1" strike="noStrike">
                <a:solidFill>
                  <a:srgbClr val="000000"/>
                </a:solidFill>
                <a:latin typeface="Calibri"/>
              </a:rPr>
              <a:t>ул. Кремлевская, д. 5-а</a:t>
            </a:r>
            <a:br/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16160</TotalTime>
  <Application>LibreOffice/6.1.0.3$Windows_x86 LibreOffice_project/efb621ed25068d70781dc026f7e9c5187a4decd1</Application>
  <Words>278</Words>
  <Paragraphs>44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2017-08-03T13:00:25Z</dcterms:created>
  <dc:creator>Bigcomp</dc:creator>
  <dc:description/>
  <dc:language>ru-RU</dc:language>
  <cp:lastModifiedBy/>
  <cp:lastPrinted>2019-06-11T08:55:00Z</cp:lastPrinted>
  <dcterms:modified xsi:type="dcterms:W3CDTF">2019-06-14T16:03:27Z</dcterms:modified>
  <cp:revision>921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