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7" r:id="rId4"/>
    <p:sldId id="298" r:id="rId5"/>
    <p:sldId id="293" r:id="rId6"/>
    <p:sldId id="296" r:id="rId7"/>
    <p:sldId id="294" r:id="rId8"/>
    <p:sldId id="29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CC00"/>
    <a:srgbClr val="339933"/>
    <a:srgbClr val="008000"/>
    <a:srgbClr val="006600"/>
    <a:srgbClr val="83838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5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837F1-8813-4D64-AC71-8CBD6987CEC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34D3F-394B-4B72-89AA-6EBEC115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80828-F9BA-4260-87ED-7716C0268C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80828-F9BA-4260-87ED-7716C0268C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80828-F9BA-4260-87ED-7716C0268C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6096-08C8-4B21-BADB-0493B179E60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4DA5-7FF7-480E-879E-4DB89834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58"/>
            <a:ext cx="1285884" cy="1285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071802" y="142874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ФОНД «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ВладимирЛизинг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228599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Лизинговая поддержка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предпринимателей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5720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429138"/>
            <a:ext cx="3093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Обучение Бизнес гида, 2019г.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50" y="571500"/>
            <a:ext cx="4857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0" y="642938"/>
            <a:ext cx="3429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688" y="714375"/>
            <a:ext cx="2500312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88" y="71438"/>
            <a:ext cx="3148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ФОНД ВЛАДИМИР ЛИЗИНГ</a:t>
            </a:r>
          </a:p>
        </p:txBody>
      </p:sp>
      <p:pic>
        <p:nvPicPr>
          <p:cNvPr id="17414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0"/>
            <a:ext cx="43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500"/>
            <a:ext cx="4000500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50"/>
            <a:ext cx="40132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Поддержка предпринимателей – Инвестиция в будущее.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0" y="571486"/>
            <a:ext cx="4071934" cy="357187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 чем поддержка?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286262"/>
            <a:ext cx="1292202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500034" y="4429138"/>
            <a:ext cx="82153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14"/>
            <a:ext cx="50006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143504" y="1428742"/>
            <a:ext cx="1714512" cy="307777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Фонд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43768" y="1428742"/>
            <a:ext cx="1714512" cy="307777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Другие ЛК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3504" y="2000246"/>
            <a:ext cx="1714512" cy="1200329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Исходящая процентная ставка </a:t>
            </a:r>
          </a:p>
          <a:p>
            <a:pPr algn="ctr"/>
            <a:r>
              <a:rPr lang="ru-RU" sz="1200" b="1" u="sng" dirty="0" smtClean="0"/>
              <a:t>8% годовых</a:t>
            </a:r>
          </a:p>
          <a:p>
            <a:pPr algn="ctr"/>
            <a:r>
              <a:rPr lang="ru-RU" sz="1200" dirty="0" smtClean="0"/>
              <a:t>(Средства бюджета Владимирской области)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3768" y="2000246"/>
            <a:ext cx="1714512" cy="1200329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Исходящая процентная ставка </a:t>
            </a:r>
          </a:p>
          <a:p>
            <a:pPr algn="ctr"/>
            <a:r>
              <a:rPr lang="ru-RU" sz="1200" b="1" u="sng" dirty="0" smtClean="0"/>
              <a:t>ОТ 12% годовых </a:t>
            </a:r>
          </a:p>
          <a:p>
            <a:pPr algn="ctr"/>
            <a:r>
              <a:rPr lang="ru-RU" sz="1200" dirty="0" smtClean="0"/>
              <a:t>(Банковская ставка + маржа лизинговой компании)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3786196"/>
            <a:ext cx="1714512" cy="461665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Ставка удорожания</a:t>
            </a:r>
            <a:endParaRPr lang="ru-RU" sz="1200" b="1" u="sng" dirty="0" smtClean="0"/>
          </a:p>
          <a:p>
            <a:pPr algn="ctr"/>
            <a:r>
              <a:rPr lang="ru-RU" sz="1200" dirty="0" smtClean="0"/>
              <a:t>ОТ 2,0% годовых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768" y="3786196"/>
            <a:ext cx="1714512" cy="461665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Ставка удорожания</a:t>
            </a:r>
            <a:endParaRPr lang="ru-RU" sz="1200" b="1" u="sng" dirty="0" smtClean="0"/>
          </a:p>
          <a:p>
            <a:pPr algn="ctr"/>
            <a:r>
              <a:rPr lang="ru-RU" sz="1200" dirty="0" smtClean="0"/>
              <a:t>ОТ 8,0% годовых</a:t>
            </a:r>
            <a:endParaRPr lang="ru-RU" sz="12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5857884" y="3286130"/>
            <a:ext cx="428628" cy="428628"/>
          </a:xfrm>
          <a:prstGeom prst="downArrow">
            <a:avLst/>
          </a:prstGeom>
          <a:solidFill>
            <a:srgbClr val="66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786710" y="3286130"/>
            <a:ext cx="428628" cy="428628"/>
          </a:xfrm>
          <a:prstGeom prst="downArrow">
            <a:avLst/>
          </a:prstGeom>
          <a:solidFill>
            <a:srgbClr val="66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50" y="571500"/>
            <a:ext cx="4857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0" y="642938"/>
            <a:ext cx="3429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688" y="714375"/>
            <a:ext cx="2500312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88" y="71438"/>
            <a:ext cx="3148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ФОНД ВЛАДИМИР ЛИЗИНГ</a:t>
            </a:r>
          </a:p>
        </p:txBody>
      </p:sp>
      <p:pic>
        <p:nvPicPr>
          <p:cNvPr id="17414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0"/>
            <a:ext cx="43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500"/>
            <a:ext cx="4000500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50"/>
            <a:ext cx="40132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Поддержка предпринимателей – Инвестиция в будущее.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714362"/>
            <a:ext cx="850112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+mn-lt"/>
                <a:cs typeface="+mn-cs"/>
              </a:rPr>
              <a:t>-  </a:t>
            </a:r>
            <a:r>
              <a:rPr lang="ru-RU" sz="1500" dirty="0" smtClean="0"/>
              <a:t>Срок лизинга – от 12 до 96 месяцев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/>
              <a:t>  Авансовый платеж – от 15% до 49% стоимости предмета лизинга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/>
              <a:t>  Предмет лизинга: новое оборудование или транспорт для бизнеса, мобильные платформы.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/>
              <a:t>  Стоимость предмета лизинга от 0,3 до 20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/>
              <a:t>  Ставка удорожания от 2% годовых (Исходящая ставка 8% годовых).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/>
              <a:t>  Сделка не облагается НДС</a:t>
            </a:r>
          </a:p>
        </p:txBody>
      </p:sp>
      <p:sp>
        <p:nvSpPr>
          <p:cNvPr id="17418" name="Прямоугольник 17"/>
          <p:cNvSpPr>
            <a:spLocks noChangeArrowheads="1"/>
          </p:cNvSpPr>
          <p:nvPr/>
        </p:nvSpPr>
        <p:spPr bwMode="auto">
          <a:xfrm>
            <a:off x="500034" y="2714626"/>
            <a:ext cx="821531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 smtClean="0"/>
              <a:t>-Субъект малого и среднего предпринимательства по 209-ФЗ, 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Отсутствие налоговой задолженности, судебных споров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Устойчивое финансовое положение.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Срок регистрации не менее 1 года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Обязательное поручительство собственников бизнеса</a:t>
            </a:r>
            <a:endParaRPr lang="ru-RU" sz="15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0" y="642924"/>
            <a:ext cx="4071934" cy="357187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Условия лизинга: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0" y="2357436"/>
            <a:ext cx="4143372" cy="357187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Требования к лизингополучателю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286262"/>
            <a:ext cx="1292202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ятиугольник 17"/>
          <p:cNvSpPr/>
          <p:nvPr/>
        </p:nvSpPr>
        <p:spPr>
          <a:xfrm>
            <a:off x="0" y="3857634"/>
            <a:ext cx="4143372" cy="357187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Пакет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500034" y="4429138"/>
            <a:ext cx="82153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dirty="0"/>
          </a:p>
        </p:txBody>
      </p:sp>
      <p:sp>
        <p:nvSpPr>
          <p:cNvPr id="21" name="Прямоугольник 17"/>
          <p:cNvSpPr>
            <a:spLocks noChangeArrowheads="1"/>
          </p:cNvSpPr>
          <p:nvPr/>
        </p:nvSpPr>
        <p:spPr bwMode="auto">
          <a:xfrm>
            <a:off x="428596" y="4286262"/>
            <a:ext cx="82153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 smtClean="0"/>
              <a:t>Заявка и Анкета по форме Фонда; Бухгалтерская отчетность; Справки ФНС; ТЭО проекта </a:t>
            </a:r>
          </a:p>
          <a:p>
            <a:r>
              <a:rPr lang="ru-RU" sz="1500" dirty="0" smtClean="0"/>
              <a:t>по форме Фонда; Уставные документы, документы на собственников бизнеса.</a:t>
            </a:r>
            <a:endParaRPr lang="ru-RU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50" y="571500"/>
            <a:ext cx="4857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0" y="642938"/>
            <a:ext cx="3429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688" y="714375"/>
            <a:ext cx="2500312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88" y="71438"/>
            <a:ext cx="3148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ФОНД ВЛАДИМИР ЛИЗИНГ</a:t>
            </a:r>
          </a:p>
        </p:txBody>
      </p:sp>
      <p:pic>
        <p:nvPicPr>
          <p:cNvPr id="17414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0"/>
            <a:ext cx="43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500"/>
            <a:ext cx="4000500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50"/>
            <a:ext cx="40132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Поддержка предпринимателей – Инвестиция в будущее.</a:t>
            </a:r>
          </a:p>
        </p:txBody>
      </p:sp>
      <p:sp>
        <p:nvSpPr>
          <p:cNvPr id="17418" name="Прямоугольник 17"/>
          <p:cNvSpPr>
            <a:spLocks noChangeArrowheads="1"/>
          </p:cNvSpPr>
          <p:nvPr/>
        </p:nvSpPr>
        <p:spPr bwMode="auto">
          <a:xfrm>
            <a:off x="142844" y="1428742"/>
            <a:ext cx="4071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 err="1" smtClean="0"/>
              <a:t>ш</a:t>
            </a:r>
            <a:endParaRPr lang="ru-RU" sz="15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0" y="714362"/>
            <a:ext cx="6072198" cy="357187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Условия лизинга. Пакет документов. Расчет лизинга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286262"/>
            <a:ext cx="1292202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500034" y="4429138"/>
            <a:ext cx="82153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742"/>
            <a:ext cx="40957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428742"/>
            <a:ext cx="424648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48" y="571486"/>
            <a:ext cx="4857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8" y="642924"/>
            <a:ext cx="3428992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702" y="714362"/>
            <a:ext cx="2500298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90" y="71420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ФОНД ВЛАДИМИР ЛИЗИНГ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0"/>
            <a:ext cx="432927" cy="50003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486"/>
            <a:ext cx="4000496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34"/>
            <a:ext cx="401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предпринимателей – Инвестиция в будущее.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85723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Объекты лизинга 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714362"/>
            <a:ext cx="8072462" cy="428628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Инвестиционные проекты, реализованные Фондом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40" y="4286262"/>
            <a:ext cx="2714644" cy="52322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400" b="1" dirty="0" smtClean="0">
                <a:latin typeface="Arial" panose="020B0604020202020204" pitchFamily="34" charset="0"/>
              </a:rPr>
              <a:t>ООО </a:t>
            </a:r>
            <a:r>
              <a:rPr lang="ru-RU" altLang="ru-RU" sz="1400" b="1" dirty="0" smtClean="0">
                <a:latin typeface="Arial" panose="020B0604020202020204" pitchFamily="34" charset="0"/>
              </a:rPr>
              <a:t>«</a:t>
            </a:r>
            <a:r>
              <a:rPr lang="ru-RU" altLang="ru-RU" sz="1400" b="1" dirty="0" err="1" smtClean="0">
                <a:latin typeface="Arial" panose="020B0604020202020204" pitchFamily="34" charset="0"/>
              </a:rPr>
              <a:t>Техметсервис</a:t>
            </a:r>
            <a:r>
              <a:rPr lang="ru-RU" altLang="ru-RU" sz="1400" b="1" dirty="0" smtClean="0">
                <a:latin typeface="Arial" panose="020B0604020202020204" pitchFamily="34" charset="0"/>
              </a:rPr>
              <a:t>»</a:t>
            </a:r>
            <a:endParaRPr lang="ru-RU" altLang="ru-RU" sz="14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altLang="ru-RU" sz="1400" b="1" dirty="0" smtClean="0">
                <a:latin typeface="Arial" panose="020B0604020202020204" pitchFamily="34" charset="0"/>
              </a:rPr>
              <a:t> </a:t>
            </a:r>
            <a:r>
              <a:rPr lang="ru-RU" altLang="ru-RU" sz="1400" b="1" dirty="0" smtClean="0">
                <a:latin typeface="Arial" panose="020B0604020202020204" pitchFamily="34" charset="0"/>
              </a:rPr>
              <a:t>г. Кольчугино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4286262"/>
            <a:ext cx="2714644" cy="52322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Arial" panose="020B0604020202020204" pitchFamily="34" charset="0"/>
              </a:rPr>
              <a:t>ООО </a:t>
            </a:r>
            <a:r>
              <a:rPr lang="ru-RU" altLang="ru-RU" sz="1400" b="1" dirty="0" smtClean="0">
                <a:latin typeface="Arial" panose="020B0604020202020204" pitchFamily="34" charset="0"/>
              </a:rPr>
              <a:t>«Агрофирма </a:t>
            </a:r>
            <a:r>
              <a:rPr lang="ru-RU" altLang="ru-RU" sz="1400" b="1" dirty="0" err="1" smtClean="0">
                <a:latin typeface="Arial" panose="020B0604020202020204" pitchFamily="34" charset="0"/>
              </a:rPr>
              <a:t>Крутово</a:t>
            </a:r>
            <a:r>
              <a:rPr lang="ru-RU" altLang="ru-RU" sz="1400" b="1" dirty="0" smtClean="0">
                <a:latin typeface="Arial" panose="020B0604020202020204" pitchFamily="34" charset="0"/>
              </a:rPr>
              <a:t>» </a:t>
            </a:r>
            <a:endParaRPr lang="ru-RU" altLang="ru-RU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400" b="1" dirty="0" err="1" smtClean="0">
                <a:latin typeface="Arial" panose="020B0604020202020204" pitchFamily="34" charset="0"/>
              </a:rPr>
              <a:t>Ковровский</a:t>
            </a:r>
            <a:r>
              <a:rPr lang="ru-RU" altLang="ru-RU" sz="1400" b="1" dirty="0" smtClean="0">
                <a:latin typeface="Arial" panose="020B0604020202020204" pitchFamily="34" charset="0"/>
              </a:rPr>
              <a:t> район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pic>
        <p:nvPicPr>
          <p:cNvPr id="19" name="Рисунок 18" descr="D:\ФРИМСП\отчеты\2018\Сипягину\Третьяков_241018\ТМС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6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\\Bux\обмен\ЛИЗИНГ\КЛИЕНТЫ\ПРОДСЕРВИС\Документы на ИК\DSCN7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643056"/>
            <a:ext cx="2617056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74" y="4286262"/>
            <a:ext cx="2714644" cy="52322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400" b="1" dirty="0" smtClean="0">
                <a:latin typeface="Arial" panose="020B0604020202020204" pitchFamily="34" charset="0"/>
              </a:rPr>
              <a:t>ООО «</a:t>
            </a:r>
            <a:r>
              <a:rPr lang="ru-RU" altLang="ru-RU" sz="1400" b="1" dirty="0" err="1" smtClean="0">
                <a:latin typeface="Arial" panose="020B0604020202020204" pitchFamily="34" charset="0"/>
              </a:rPr>
              <a:t>Продсервис</a:t>
            </a:r>
            <a:r>
              <a:rPr lang="ru-RU" altLang="ru-RU" sz="1400" b="1" dirty="0" smtClean="0">
                <a:latin typeface="Arial" panose="020B0604020202020204" pitchFamily="34" charset="0"/>
              </a:rPr>
              <a:t>»</a:t>
            </a:r>
          </a:p>
          <a:p>
            <a:pPr algn="ctr"/>
            <a:r>
              <a:rPr lang="ru-RU" altLang="ru-RU" sz="1400" b="1" dirty="0" smtClean="0">
                <a:latin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</a:rPr>
              <a:t>Собинский</a:t>
            </a:r>
            <a:r>
              <a:rPr lang="ru-RU" altLang="ru-RU" sz="1400" b="1" dirty="0" smtClean="0">
                <a:latin typeface="Arial" panose="020B0604020202020204" pitchFamily="34" charset="0"/>
              </a:rPr>
              <a:t> р-н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pic>
        <p:nvPicPr>
          <p:cNvPr id="21" name="Picture 2" descr="\\Bux\обмен\ЛИЗИНГ\КЛИЕНТЫ\КРУТОВО\Материалы на ИК\фото\DSCN7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6"/>
            <a:ext cx="2571768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48" y="571486"/>
            <a:ext cx="4857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90" y="71420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ФОНД ВЛАДИМИР ЛИЗИНГ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0"/>
            <a:ext cx="432927" cy="50003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486"/>
            <a:ext cx="4000496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34"/>
            <a:ext cx="401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предпринимателей – Инвестиция в будущее.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571486"/>
            <a:ext cx="6072198" cy="428628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                             Льготный лизинг от АО «Корпорация МСП»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8"/>
            <a:ext cx="3268987" cy="27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80"/>
            <a:ext cx="33877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000628" y="1500180"/>
            <a:ext cx="3357586" cy="280076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500034" y="4500576"/>
            <a:ext cx="7858180" cy="33855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600" b="1" dirty="0" smtClean="0">
                <a:latin typeface="+mn-lt"/>
              </a:rPr>
              <a:t>Фонд «ВладимирЛизинг» Древалева Елена </a:t>
            </a:r>
            <a:r>
              <a:rPr lang="ru-RU" sz="1600" dirty="0" smtClean="0"/>
              <a:t>+7 910 779 63 35,</a:t>
            </a:r>
            <a:r>
              <a:rPr lang="en-US" sz="1600" dirty="0" smtClean="0"/>
              <a:t> Drevalevae@yandex.ru</a:t>
            </a:r>
            <a:endParaRPr lang="ru-RU" altLang="ru-RU" sz="1600" b="1" dirty="0" smtClean="0">
              <a:latin typeface="+mn-lt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500034" y="1500180"/>
            <a:ext cx="3357586" cy="280076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071934" y="2643188"/>
            <a:ext cx="714380" cy="50006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57224" y="1071552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Требования к лизингополучателю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43504" y="1071552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Условия лизинга</a:t>
            </a:r>
            <a:endParaRPr lang="ru-RU" sz="1400" b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2910" y="1357304"/>
            <a:ext cx="30718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95310" y="1509704"/>
            <a:ext cx="3071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214942" y="1357304"/>
            <a:ext cx="2857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6" name="Picture 6" descr="ÐÐ¾Ð³Ð¾ÑÐ¸Ð¿ ÐÐ &quot;ÐÐ¾ÑÐ¿Ð¾ÑÐ°ÑÐ¸Ñ ÐÐ¡Ð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71486"/>
            <a:ext cx="1000132" cy="42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48" y="571486"/>
            <a:ext cx="4857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8" y="642924"/>
            <a:ext cx="3428992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702" y="714362"/>
            <a:ext cx="2500298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90" y="71420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ФОНД ВЛАДИМИР ЛИЗИНГ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0"/>
            <a:ext cx="432927" cy="50003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486"/>
            <a:ext cx="4000496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34"/>
            <a:ext cx="401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 предпринимателей – Инвестиция в будущее.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85723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Объекты лизинга 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714362"/>
            <a:ext cx="8072462" cy="428628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инвестиционные проекты, реализованные Фондом в 2019г.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3071816"/>
            <a:ext cx="2214578" cy="338554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ООО «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Стройтек</a:t>
            </a:r>
            <a:r>
              <a:rPr lang="ru-RU" altLang="ru-RU" sz="1600" b="1" dirty="0" smtClean="0">
                <a:latin typeface="Arial" panose="020B0604020202020204" pitchFamily="34" charset="0"/>
              </a:rPr>
              <a:t>»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42844" y="1285866"/>
            <a:ext cx="3857652" cy="2800767"/>
          </a:xfrm>
          <a:prstGeom prst="rect">
            <a:avLst/>
          </a:prstGeom>
          <a:ln w="57150">
            <a:solidFill>
              <a:srgbClr val="6699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latin typeface="+mn-lt"/>
              </a:rPr>
              <a:t>дд</a:t>
            </a:r>
            <a:endParaRPr lang="ru-RU" altLang="ru-RU" sz="1600" b="1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7686" y="1285866"/>
            <a:ext cx="4000528" cy="2769989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000" b="1" dirty="0" err="1" smtClean="0"/>
              <a:t>Гг</a:t>
            </a:r>
            <a:endParaRPr lang="ru-RU" sz="1000" b="1" dirty="0" smtClean="0"/>
          </a:p>
          <a:p>
            <a:pPr algn="ctr"/>
            <a:endParaRPr lang="ru-RU" sz="1000" b="1" dirty="0" smtClean="0"/>
          </a:p>
        </p:txBody>
      </p:sp>
      <p:sp>
        <p:nvSpPr>
          <p:cNvPr id="37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86262"/>
            <a:ext cx="3643338" cy="5847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ООО «ПНМ» </a:t>
            </a:r>
          </a:p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г. Вязники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AB6CBF-DD11-420E-8DEF-CAE75613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4286262"/>
            <a:ext cx="3643338" cy="5847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ООО «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Колокшанский</a:t>
            </a:r>
            <a:r>
              <a:rPr lang="ru-RU" altLang="ru-RU" sz="1600" b="1" dirty="0" smtClean="0">
                <a:latin typeface="Arial" panose="020B0604020202020204" pitchFamily="34" charset="0"/>
              </a:rPr>
              <a:t> агрегатный завод» ст. 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Колокша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pic>
        <p:nvPicPr>
          <p:cNvPr id="19" name="Picture 2" descr="http://kazcom.chat.ru/Examples/photos/example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6"/>
            <a:ext cx="3714776" cy="2786082"/>
          </a:xfrm>
          <a:prstGeom prst="rect">
            <a:avLst/>
          </a:prstGeom>
          <a:noFill/>
        </p:spPr>
      </p:pic>
      <p:pic>
        <p:nvPicPr>
          <p:cNvPr id="5122" name="Picture 2" descr="https://photos.wikimapia.org/p/00/05/73/11/73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357304"/>
            <a:ext cx="3857652" cy="261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50" y="571500"/>
            <a:ext cx="4857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0" y="642938"/>
            <a:ext cx="3429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688" y="714375"/>
            <a:ext cx="2500312" cy="158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71420"/>
            <a:ext cx="428628" cy="4286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88" y="71438"/>
            <a:ext cx="31480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ФОНД ВЛАДИМИР ЛИЗИНГ</a:t>
            </a:r>
          </a:p>
        </p:txBody>
      </p:sp>
      <p:pic>
        <p:nvPicPr>
          <p:cNvPr id="20486" name="Picture 4" descr="C:\Users\OLEG\Desktop\Земсков\gerb_vladimirskoy_oblasti-600x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0"/>
            <a:ext cx="43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0" y="571500"/>
            <a:ext cx="4000500" cy="1588"/>
          </a:xfrm>
          <a:prstGeom prst="line">
            <a:avLst/>
          </a:prstGeom>
          <a:ln w="28575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85750"/>
            <a:ext cx="40132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Поддержка предпринимателей – Инвестиция в будущее.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1071552"/>
            <a:ext cx="193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НАША КОМАНДА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714494"/>
            <a:ext cx="2194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+(4992) 77-96-33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mail@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владимирлизинг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рф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286262"/>
            <a:ext cx="1292202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42887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928676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374</Words>
  <Application>Microsoft Office PowerPoint</Application>
  <PresentationFormat>Экран (16:9)</PresentationFormat>
  <Paragraphs>118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Elena</cp:lastModifiedBy>
  <cp:revision>198</cp:revision>
  <dcterms:created xsi:type="dcterms:W3CDTF">2017-09-22T09:52:14Z</dcterms:created>
  <dcterms:modified xsi:type="dcterms:W3CDTF">2019-06-13T06:05:42Z</dcterms:modified>
</cp:coreProperties>
</file>